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2"/>
  </p:notesMasterIdLst>
  <p:sldIdLst>
    <p:sldId id="256" r:id="rId2"/>
    <p:sldId id="259" r:id="rId3"/>
    <p:sldId id="353" r:id="rId4"/>
    <p:sldId id="258" r:id="rId5"/>
    <p:sldId id="260" r:id="rId6"/>
    <p:sldId id="310" r:id="rId7"/>
    <p:sldId id="261" r:id="rId8"/>
    <p:sldId id="354" r:id="rId9"/>
    <p:sldId id="355" r:id="rId10"/>
    <p:sldId id="356" r:id="rId11"/>
    <p:sldId id="313" r:id="rId12"/>
    <p:sldId id="314" r:id="rId13"/>
    <p:sldId id="315" r:id="rId14"/>
    <p:sldId id="316" r:id="rId15"/>
    <p:sldId id="312" r:id="rId16"/>
    <p:sldId id="317" r:id="rId17"/>
    <p:sldId id="318" r:id="rId18"/>
    <p:sldId id="319" r:id="rId19"/>
    <p:sldId id="320" r:id="rId20"/>
    <p:sldId id="321" r:id="rId21"/>
    <p:sldId id="322" r:id="rId22"/>
    <p:sldId id="323" r:id="rId23"/>
    <p:sldId id="325" r:id="rId24"/>
    <p:sldId id="326" r:id="rId25"/>
    <p:sldId id="327" r:id="rId26"/>
    <p:sldId id="328" r:id="rId27"/>
    <p:sldId id="329" r:id="rId28"/>
    <p:sldId id="330" r:id="rId29"/>
    <p:sldId id="331" r:id="rId30"/>
    <p:sldId id="332" r:id="rId31"/>
    <p:sldId id="333" r:id="rId32"/>
    <p:sldId id="334" r:id="rId33"/>
    <p:sldId id="335" r:id="rId34"/>
    <p:sldId id="337" r:id="rId35"/>
    <p:sldId id="336" r:id="rId36"/>
    <p:sldId id="338" r:id="rId37"/>
    <p:sldId id="339" r:id="rId38"/>
    <p:sldId id="340" r:id="rId39"/>
    <p:sldId id="343" r:id="rId40"/>
    <p:sldId id="344" r:id="rId41"/>
    <p:sldId id="345" r:id="rId42"/>
    <p:sldId id="346" r:id="rId43"/>
    <p:sldId id="347" r:id="rId44"/>
    <p:sldId id="348" r:id="rId45"/>
    <p:sldId id="349" r:id="rId46"/>
    <p:sldId id="350" r:id="rId47"/>
    <p:sldId id="351" r:id="rId48"/>
    <p:sldId id="352" r:id="rId49"/>
    <p:sldId id="267" r:id="rId50"/>
    <p:sldId id="357"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Cambria Math" panose="02040503050406030204" pitchFamily="18" charset="0"/>
      <p:regular r:id="rId59"/>
    </p:embeddedFont>
    <p:embeddedFont>
      <p:font typeface="Didact Gothic" panose="00000500000000000000" pitchFamily="2" charset="0"/>
      <p:regular r:id="rId60"/>
    </p:embeddedFont>
    <p:embeddedFont>
      <p:font typeface="Gill Sans MT" panose="020B0502020104020203" pitchFamily="34" charset="0"/>
      <p:regular r:id="rId61"/>
      <p:bold r:id="rId62"/>
      <p:italic r:id="rId63"/>
      <p:boldItalic r:id="rId64"/>
    </p:embeddedFont>
    <p:embeddedFont>
      <p:font typeface="Julius Sans One" panose="020B0604020202020204" charset="0"/>
      <p:regular r:id="rId65"/>
    </p:embeddedFont>
    <p:embeddedFont>
      <p:font typeface="Montserrat" panose="00000500000000000000" pitchFamily="2" charset="0"/>
      <p:regular r:id="rId66"/>
      <p:bold r:id="rId67"/>
      <p:italic r:id="rId68"/>
      <p:boldItalic r:id="rId69"/>
    </p:embeddedFont>
    <p:embeddedFont>
      <p:font typeface="Palatino Linotype" panose="02040502050505030304" pitchFamily="18" charset="0"/>
      <p:regular r:id="rId70"/>
      <p:bold r:id="rId71"/>
      <p:italic r:id="rId72"/>
      <p:boldItalic r:id="rId73"/>
    </p:embeddedFont>
    <p:embeddedFont>
      <p:font typeface="Questrial" pitchFamily="2"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AA24D2-104E-4AAC-AC29-BD2CEE75BC9C}">
  <a:tblStyle styleId="{D7AA24D2-104E-4AAC-AC29-BD2CEE75BC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snapToGrid="0">
      <p:cViewPr varScale="1">
        <p:scale>
          <a:sx n="110" d="100"/>
          <a:sy n="110" d="100"/>
        </p:scale>
        <p:origin x="658" y="67"/>
      </p:cViewPr>
      <p:guideLst>
        <p:guide pos="446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1249ffcf0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1249ffcf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41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f2cce1e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1249ffcf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1249ffcf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1249ffcf0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1249ffcf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30">
    <p:bg>
      <p:bgPr>
        <a:solidFill>
          <a:schemeClr val="accent5"/>
        </a:solidFill>
        <a:effectLst/>
      </p:bgPr>
    </p:bg>
    <p:spTree>
      <p:nvGrpSpPr>
        <p:cNvPr id="1" name="Shape 92"/>
        <p:cNvGrpSpPr/>
        <p:nvPr/>
      </p:nvGrpSpPr>
      <p:grpSpPr>
        <a:xfrm>
          <a:off x="0" y="0"/>
          <a:ext cx="0" cy="0"/>
          <a:chOff x="0" y="0"/>
          <a:chExt cx="0" cy="0"/>
        </a:xfrm>
      </p:grpSpPr>
      <p:sp>
        <p:nvSpPr>
          <p:cNvPr id="93" name="Google Shape;93;p17"/>
          <p:cNvSpPr/>
          <p:nvPr/>
        </p:nvSpPr>
        <p:spPr>
          <a:xfrm rot="-5400000">
            <a:off x="5236050" y="1293550"/>
            <a:ext cx="3924900" cy="3891000"/>
          </a:xfrm>
          <a:prstGeom prst="rtTriangle">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rot="10800000" flipH="1">
            <a:off x="37875" y="150"/>
            <a:ext cx="9106200" cy="44697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flipH="1">
            <a:off x="3580800" y="1387275"/>
            <a:ext cx="9554400" cy="4859700"/>
          </a:xfrm>
          <a:prstGeom prst="triangle">
            <a:avLst>
              <a:gd name="adj" fmla="val 4942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ctrTitle"/>
          </p:nvPr>
        </p:nvSpPr>
        <p:spPr>
          <a:xfrm>
            <a:off x="1690800" y="1232050"/>
            <a:ext cx="5762400" cy="58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3000" b="1">
                <a:solidFill>
                  <a:schemeClr val="dk1"/>
                </a:solidFill>
              </a:defRPr>
            </a:lvl1pPr>
            <a:lvl2pPr lvl="1" algn="ctr" rtl="0">
              <a:spcBef>
                <a:spcPts val="0"/>
              </a:spcBef>
              <a:spcAft>
                <a:spcPts val="0"/>
              </a:spcAft>
              <a:buClr>
                <a:schemeClr val="dk1"/>
              </a:buClr>
              <a:buSzPts val="8000"/>
              <a:buNone/>
              <a:defRPr sz="8000" b="1">
                <a:solidFill>
                  <a:schemeClr val="dk1"/>
                </a:solidFill>
              </a:defRPr>
            </a:lvl2pPr>
            <a:lvl3pPr lvl="2" algn="ctr" rtl="0">
              <a:spcBef>
                <a:spcPts val="0"/>
              </a:spcBef>
              <a:spcAft>
                <a:spcPts val="0"/>
              </a:spcAft>
              <a:buClr>
                <a:schemeClr val="dk1"/>
              </a:buClr>
              <a:buSzPts val="8000"/>
              <a:buNone/>
              <a:defRPr sz="8000" b="1">
                <a:solidFill>
                  <a:schemeClr val="dk1"/>
                </a:solidFill>
              </a:defRPr>
            </a:lvl3pPr>
            <a:lvl4pPr lvl="3" algn="ctr" rtl="0">
              <a:spcBef>
                <a:spcPts val="0"/>
              </a:spcBef>
              <a:spcAft>
                <a:spcPts val="0"/>
              </a:spcAft>
              <a:buClr>
                <a:schemeClr val="dk1"/>
              </a:buClr>
              <a:buSzPts val="8000"/>
              <a:buNone/>
              <a:defRPr sz="8000" b="1">
                <a:solidFill>
                  <a:schemeClr val="dk1"/>
                </a:solidFill>
              </a:defRPr>
            </a:lvl4pPr>
            <a:lvl5pPr lvl="4" algn="ctr" rtl="0">
              <a:spcBef>
                <a:spcPts val="0"/>
              </a:spcBef>
              <a:spcAft>
                <a:spcPts val="0"/>
              </a:spcAft>
              <a:buClr>
                <a:schemeClr val="dk1"/>
              </a:buClr>
              <a:buSzPts val="8000"/>
              <a:buNone/>
              <a:defRPr sz="8000" b="1">
                <a:solidFill>
                  <a:schemeClr val="dk1"/>
                </a:solidFill>
              </a:defRPr>
            </a:lvl5pPr>
            <a:lvl6pPr lvl="5" algn="ctr" rtl="0">
              <a:spcBef>
                <a:spcPts val="0"/>
              </a:spcBef>
              <a:spcAft>
                <a:spcPts val="0"/>
              </a:spcAft>
              <a:buClr>
                <a:schemeClr val="dk1"/>
              </a:buClr>
              <a:buSzPts val="8000"/>
              <a:buNone/>
              <a:defRPr sz="8000" b="1">
                <a:solidFill>
                  <a:schemeClr val="dk1"/>
                </a:solidFill>
              </a:defRPr>
            </a:lvl6pPr>
            <a:lvl7pPr lvl="6" algn="ctr" rtl="0">
              <a:spcBef>
                <a:spcPts val="0"/>
              </a:spcBef>
              <a:spcAft>
                <a:spcPts val="0"/>
              </a:spcAft>
              <a:buClr>
                <a:schemeClr val="dk1"/>
              </a:buClr>
              <a:buSzPts val="8000"/>
              <a:buNone/>
              <a:defRPr sz="8000" b="1">
                <a:solidFill>
                  <a:schemeClr val="dk1"/>
                </a:solidFill>
              </a:defRPr>
            </a:lvl7pPr>
            <a:lvl8pPr lvl="7" algn="ctr" rtl="0">
              <a:spcBef>
                <a:spcPts val="0"/>
              </a:spcBef>
              <a:spcAft>
                <a:spcPts val="0"/>
              </a:spcAft>
              <a:buClr>
                <a:schemeClr val="dk1"/>
              </a:buClr>
              <a:buSzPts val="8000"/>
              <a:buNone/>
              <a:defRPr sz="8000" b="1">
                <a:solidFill>
                  <a:schemeClr val="dk1"/>
                </a:solidFill>
              </a:defRPr>
            </a:lvl8pPr>
            <a:lvl9pPr lvl="8" algn="ctr" rtl="0">
              <a:spcBef>
                <a:spcPts val="0"/>
              </a:spcBef>
              <a:spcAft>
                <a:spcPts val="0"/>
              </a:spcAft>
              <a:buClr>
                <a:schemeClr val="dk1"/>
              </a:buClr>
              <a:buSzPts val="8000"/>
              <a:buNone/>
              <a:defRPr sz="8000" b="1">
                <a:solidFill>
                  <a:schemeClr val="dk1"/>
                </a:solidFill>
              </a:defRPr>
            </a:lvl9pPr>
          </a:lstStyle>
          <a:p>
            <a:endParaRPr/>
          </a:p>
        </p:txBody>
      </p:sp>
      <p:sp>
        <p:nvSpPr>
          <p:cNvPr id="97" name="Google Shape;97;p17"/>
          <p:cNvSpPr txBox="1">
            <a:spLocks noGrp="1"/>
          </p:cNvSpPr>
          <p:nvPr>
            <p:ph type="subTitle" idx="1"/>
          </p:nvPr>
        </p:nvSpPr>
        <p:spPr>
          <a:xfrm>
            <a:off x="3058800" y="1873367"/>
            <a:ext cx="3026400" cy="9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1_1_3">
    <p:bg>
      <p:bgPr>
        <a:solidFill>
          <a:schemeClr val="accent5"/>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00" name="Google Shape;100;p18"/>
          <p:cNvSpPr txBox="1">
            <a:spLocks noGrp="1"/>
          </p:cNvSpPr>
          <p:nvPr>
            <p:ph type="title" idx="2"/>
          </p:nvPr>
        </p:nvSpPr>
        <p:spPr>
          <a:xfrm>
            <a:off x="1120875"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1" name="Google Shape;101;p18"/>
          <p:cNvSpPr txBox="1">
            <a:spLocks noGrp="1"/>
          </p:cNvSpPr>
          <p:nvPr>
            <p:ph type="subTitle" idx="1"/>
          </p:nvPr>
        </p:nvSpPr>
        <p:spPr>
          <a:xfrm>
            <a:off x="734175"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2" name="Google Shape;102;p18"/>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3" name="Google Shape;103;p18"/>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4" name="Google Shape;104;p18"/>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5" name="Google Shape;105;p18"/>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6" name="Google Shape;106;p18"/>
          <p:cNvSpPr txBox="1">
            <a:spLocks noGrp="1"/>
          </p:cNvSpPr>
          <p:nvPr>
            <p:ph type="title" idx="7"/>
          </p:nvPr>
        </p:nvSpPr>
        <p:spPr>
          <a:xfrm>
            <a:off x="6063846" y="347812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7" name="Google Shape;107;p18"/>
          <p:cNvSpPr txBox="1">
            <a:spLocks noGrp="1"/>
          </p:cNvSpPr>
          <p:nvPr>
            <p:ph type="subTitle" idx="8"/>
          </p:nvPr>
        </p:nvSpPr>
        <p:spPr>
          <a:xfrm>
            <a:off x="5677150" y="3746088"/>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8">
    <p:bg>
      <p:bgPr>
        <a:solidFill>
          <a:schemeClr val="accent5"/>
        </a:solidFill>
        <a:effectLst/>
      </p:bgPr>
    </p:bg>
    <p:spTree>
      <p:nvGrpSpPr>
        <p:cNvPr id="1" name="Shape 125"/>
        <p:cNvGrpSpPr/>
        <p:nvPr/>
      </p:nvGrpSpPr>
      <p:grpSpPr>
        <a:xfrm>
          <a:off x="0" y="0"/>
          <a:ext cx="0" cy="0"/>
          <a:chOff x="0" y="0"/>
          <a:chExt cx="0" cy="0"/>
        </a:xfrm>
      </p:grpSpPr>
      <p:sp>
        <p:nvSpPr>
          <p:cNvPr id="126" name="Google Shape;126;p21"/>
          <p:cNvSpPr txBox="1">
            <a:spLocks noGrp="1"/>
          </p:cNvSpPr>
          <p:nvPr>
            <p:ph type="body" idx="1"/>
          </p:nvPr>
        </p:nvSpPr>
        <p:spPr>
          <a:xfrm>
            <a:off x="2078825" y="4335775"/>
            <a:ext cx="5229300" cy="425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ctr"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127" name="Google Shape;127;p21"/>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28" name="Google Shape;128;p21"/>
          <p:cNvSpPr/>
          <p:nvPr/>
        </p:nvSpPr>
        <p:spPr>
          <a:xfrm>
            <a:off x="-519650"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9" name="Google Shape;129;p21"/>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 name="Google Shape;130;p21"/>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 name="Google Shape;131;p21"/>
          <p:cNvSpPr/>
          <p:nvPr/>
        </p:nvSpPr>
        <p:spPr>
          <a:xfrm rot="10800000">
            <a:off x="509275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accent5"/>
        </a:solidFill>
        <a:effectLst/>
      </p:bgPr>
    </p:bg>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713225" y="530725"/>
            <a:ext cx="735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72" name="Google Shape;172;p26"/>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26"/>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26"/>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TITLE_ONLY_2_1">
    <p:bg>
      <p:bgPr>
        <a:solidFill>
          <a:schemeClr val="accent5"/>
        </a:soli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77" name="Google Shape;177;p27"/>
          <p:cNvSpPr/>
          <p:nvPr/>
        </p:nvSpPr>
        <p:spPr>
          <a:xfrm rot="10800000" flipH="1">
            <a:off x="-287750" y="-113775"/>
            <a:ext cx="2978700" cy="3082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008975"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81" name="Google Shape;181;p2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 name="Google Shape;182;p2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2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6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53"/>
        <p:cNvGrpSpPr/>
        <p:nvPr/>
      </p:nvGrpSpPr>
      <p:grpSpPr>
        <a:xfrm>
          <a:off x="0" y="0"/>
          <a:ext cx="0" cy="0"/>
          <a:chOff x="0" y="0"/>
          <a:chExt cx="0" cy="0"/>
        </a:xfrm>
      </p:grpSpPr>
      <p:sp>
        <p:nvSpPr>
          <p:cNvPr id="54" name="Google Shape;54;p11"/>
          <p:cNvSpPr/>
          <p:nvPr/>
        </p:nvSpPr>
        <p:spPr>
          <a:xfrm rot="10800000">
            <a:off x="-19875" y="-19325"/>
            <a:ext cx="9203100" cy="5162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a:spLocks noGrp="1"/>
          </p:cNvSpPr>
          <p:nvPr>
            <p:ph type="title" hasCustomPrompt="1"/>
          </p:nvPr>
        </p:nvSpPr>
        <p:spPr>
          <a:xfrm>
            <a:off x="713250" y="638800"/>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9000"/>
              <a:buNone/>
              <a:defRPr sz="9000" b="1">
                <a:solidFill>
                  <a:schemeClr val="lt1"/>
                </a:solidFill>
              </a:defRPr>
            </a:lvl1pPr>
            <a:lvl2pPr lvl="1" algn="ctr" rtl="0">
              <a:spcBef>
                <a:spcPts val="0"/>
              </a:spcBef>
              <a:spcAft>
                <a:spcPts val="0"/>
              </a:spcAft>
              <a:buClr>
                <a:schemeClr val="lt1"/>
              </a:buClr>
              <a:buSzPts val="9000"/>
              <a:buNone/>
              <a:defRPr sz="9000" b="1">
                <a:solidFill>
                  <a:schemeClr val="lt1"/>
                </a:solidFill>
              </a:defRPr>
            </a:lvl2pPr>
            <a:lvl3pPr lvl="2" algn="ctr" rtl="0">
              <a:spcBef>
                <a:spcPts val="0"/>
              </a:spcBef>
              <a:spcAft>
                <a:spcPts val="0"/>
              </a:spcAft>
              <a:buClr>
                <a:schemeClr val="lt1"/>
              </a:buClr>
              <a:buSzPts val="9000"/>
              <a:buNone/>
              <a:defRPr sz="9000" b="1">
                <a:solidFill>
                  <a:schemeClr val="lt1"/>
                </a:solidFill>
              </a:defRPr>
            </a:lvl3pPr>
            <a:lvl4pPr lvl="3" algn="ctr" rtl="0">
              <a:spcBef>
                <a:spcPts val="0"/>
              </a:spcBef>
              <a:spcAft>
                <a:spcPts val="0"/>
              </a:spcAft>
              <a:buClr>
                <a:schemeClr val="lt1"/>
              </a:buClr>
              <a:buSzPts val="9000"/>
              <a:buNone/>
              <a:defRPr sz="9000" b="1">
                <a:solidFill>
                  <a:schemeClr val="lt1"/>
                </a:solidFill>
              </a:defRPr>
            </a:lvl4pPr>
            <a:lvl5pPr lvl="4" algn="ctr" rtl="0">
              <a:spcBef>
                <a:spcPts val="0"/>
              </a:spcBef>
              <a:spcAft>
                <a:spcPts val="0"/>
              </a:spcAft>
              <a:buClr>
                <a:schemeClr val="lt1"/>
              </a:buClr>
              <a:buSzPts val="9000"/>
              <a:buNone/>
              <a:defRPr sz="9000" b="1">
                <a:solidFill>
                  <a:schemeClr val="lt1"/>
                </a:solidFill>
              </a:defRPr>
            </a:lvl5pPr>
            <a:lvl6pPr lvl="5" algn="ctr" rtl="0">
              <a:spcBef>
                <a:spcPts val="0"/>
              </a:spcBef>
              <a:spcAft>
                <a:spcPts val="0"/>
              </a:spcAft>
              <a:buClr>
                <a:schemeClr val="lt1"/>
              </a:buClr>
              <a:buSzPts val="9000"/>
              <a:buNone/>
              <a:defRPr sz="9000" b="1">
                <a:solidFill>
                  <a:schemeClr val="lt1"/>
                </a:solidFill>
              </a:defRPr>
            </a:lvl6pPr>
            <a:lvl7pPr lvl="6" algn="ctr" rtl="0">
              <a:spcBef>
                <a:spcPts val="0"/>
              </a:spcBef>
              <a:spcAft>
                <a:spcPts val="0"/>
              </a:spcAft>
              <a:buClr>
                <a:schemeClr val="lt1"/>
              </a:buClr>
              <a:buSzPts val="9000"/>
              <a:buNone/>
              <a:defRPr sz="9000" b="1">
                <a:solidFill>
                  <a:schemeClr val="lt1"/>
                </a:solidFill>
              </a:defRPr>
            </a:lvl7pPr>
            <a:lvl8pPr lvl="7" algn="ctr" rtl="0">
              <a:spcBef>
                <a:spcPts val="0"/>
              </a:spcBef>
              <a:spcAft>
                <a:spcPts val="0"/>
              </a:spcAft>
              <a:buClr>
                <a:schemeClr val="lt1"/>
              </a:buClr>
              <a:buSzPts val="9000"/>
              <a:buNone/>
              <a:defRPr sz="9000" b="1">
                <a:solidFill>
                  <a:schemeClr val="lt1"/>
                </a:solidFill>
              </a:defRPr>
            </a:lvl8pPr>
            <a:lvl9pPr lvl="8" algn="ctr" rtl="0">
              <a:spcBef>
                <a:spcPts val="0"/>
              </a:spcBef>
              <a:spcAft>
                <a:spcPts val="0"/>
              </a:spcAft>
              <a:buClr>
                <a:schemeClr val="lt1"/>
              </a:buClr>
              <a:buSzPts val="9000"/>
              <a:buNone/>
              <a:defRPr sz="9000" b="1">
                <a:solidFill>
                  <a:schemeClr val="lt1"/>
                </a:solidFill>
              </a:defRPr>
            </a:lvl9pPr>
          </a:lstStyle>
          <a:p>
            <a:r>
              <a:t>xx%</a:t>
            </a:r>
          </a:p>
        </p:txBody>
      </p:sp>
      <p:sp>
        <p:nvSpPr>
          <p:cNvPr id="56" name="Google Shape;56;p11"/>
          <p:cNvSpPr txBox="1">
            <a:spLocks noGrp="1"/>
          </p:cNvSpPr>
          <p:nvPr>
            <p:ph type="body" idx="1"/>
          </p:nvPr>
        </p:nvSpPr>
        <p:spPr>
          <a:xfrm>
            <a:off x="713250" y="2706376"/>
            <a:ext cx="7717500" cy="44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74"/>
        <p:cNvGrpSpPr/>
        <p:nvPr/>
      </p:nvGrpSpPr>
      <p:grpSpPr>
        <a:xfrm>
          <a:off x="0" y="0"/>
          <a:ext cx="0" cy="0"/>
          <a:chOff x="0" y="0"/>
          <a:chExt cx="0" cy="0"/>
        </a:xfrm>
      </p:grpSpPr>
      <p:sp>
        <p:nvSpPr>
          <p:cNvPr id="75" name="Google Shape;75;p14"/>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 name="Google Shape;76;p14"/>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77" name="Google Shape;77;p14"/>
          <p:cNvSpPr txBox="1">
            <a:spLocks noGrp="1"/>
          </p:cNvSpPr>
          <p:nvPr>
            <p:ph type="subTitle" idx="1"/>
          </p:nvPr>
        </p:nvSpPr>
        <p:spPr>
          <a:xfrm>
            <a:off x="713225" y="2263300"/>
            <a:ext cx="3400800" cy="13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8" name="Google Shape;78;p14"/>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21">
    <p:bg>
      <p:bgPr>
        <a:solidFill>
          <a:schemeClr val="accent5"/>
        </a:solidFill>
        <a:effectLst/>
      </p:bgPr>
    </p:bg>
    <p:spTree>
      <p:nvGrpSpPr>
        <p:cNvPr id="1" name="Shape 79"/>
        <p:cNvGrpSpPr/>
        <p:nvPr/>
      </p:nvGrpSpPr>
      <p:grpSpPr>
        <a:xfrm>
          <a:off x="0" y="0"/>
          <a:ext cx="0" cy="0"/>
          <a:chOff x="0" y="0"/>
          <a:chExt cx="0" cy="0"/>
        </a:xfrm>
      </p:grpSpPr>
      <p:sp>
        <p:nvSpPr>
          <p:cNvPr id="80" name="Google Shape;80;p15"/>
          <p:cNvSpPr/>
          <p:nvPr/>
        </p:nvSpPr>
        <p:spPr>
          <a:xfrm>
            <a:off x="1348225" y="695250"/>
            <a:ext cx="6572100" cy="375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10800000">
            <a:off x="3133650" y="-22775"/>
            <a:ext cx="2876700" cy="1295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txBox="1">
            <a:spLocks noGrp="1"/>
          </p:cNvSpPr>
          <p:nvPr>
            <p:ph type="body" idx="1"/>
          </p:nvPr>
        </p:nvSpPr>
        <p:spPr>
          <a:xfrm>
            <a:off x="2517475" y="2351960"/>
            <a:ext cx="4109100" cy="14841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marL="914400" lvl="1" indent="-298450" algn="just" rtl="0">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marL="1371600" lvl="2"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marL="1828800" lvl="3"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marL="2286000" lvl="4"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marL="2743200" lvl="5"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marL="3200400" lvl="6"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marL="3657600" lvl="7"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marL="4114800" lvl="8" indent="-298450" algn="just" rtl="0">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a:endParaRPr/>
          </a:p>
        </p:txBody>
      </p:sp>
      <p:sp>
        <p:nvSpPr>
          <p:cNvPr id="83" name="Google Shape;83;p15"/>
          <p:cNvSpPr txBox="1">
            <a:spLocks noGrp="1"/>
          </p:cNvSpPr>
          <p:nvPr>
            <p:ph type="title"/>
          </p:nvPr>
        </p:nvSpPr>
        <p:spPr>
          <a:xfrm>
            <a:off x="1687950" y="15213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7" r:id="rId5"/>
    <p:sldLayoutId id="2147483658" r:id="rId6"/>
    <p:sldLayoutId id="2147483659" r:id="rId7"/>
    <p:sldLayoutId id="2147483660" r:id="rId8"/>
    <p:sldLayoutId id="2147483661" r:id="rId9"/>
    <p:sldLayoutId id="2147483663" r:id="rId10"/>
    <p:sldLayoutId id="2147483664" r:id="rId11"/>
    <p:sldLayoutId id="2147483667" r:id="rId12"/>
    <p:sldLayoutId id="2147483672" r:id="rId13"/>
    <p:sldLayoutId id="2147483673"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0.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23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1710.png"/><Relationship Id="rId3" Type="http://schemas.openxmlformats.org/officeDocument/2006/relationships/image" Target="../media/image1210.png"/><Relationship Id="rId7" Type="http://schemas.openxmlformats.org/officeDocument/2006/relationships/image" Target="../media/image26.png"/><Relationship Id="rId2" Type="http://schemas.openxmlformats.org/officeDocument/2006/relationships/image" Target="../media/image1110.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1410.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2.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340.png"/><Relationship Id="rId2" Type="http://schemas.openxmlformats.org/officeDocument/2006/relationships/image" Target="../media/image2410.png"/><Relationship Id="rId1" Type="http://schemas.openxmlformats.org/officeDocument/2006/relationships/slideLayout" Target="../slideLayouts/slideLayout13.xml"/><Relationship Id="rId6" Type="http://schemas.openxmlformats.org/officeDocument/2006/relationships/image" Target="../media/image280.png"/><Relationship Id="rId11" Type="http://schemas.openxmlformats.org/officeDocument/2006/relationships/image" Target="../media/image330.png"/><Relationship Id="rId5" Type="http://schemas.openxmlformats.org/officeDocument/2006/relationships/image" Target="../media/image34.png"/><Relationship Id="rId10" Type="http://schemas.openxmlformats.org/officeDocument/2006/relationships/image" Target="../media/image36.png"/><Relationship Id="rId4" Type="http://schemas.openxmlformats.org/officeDocument/2006/relationships/image" Target="../media/image269.png"/><Relationship Id="rId9" Type="http://schemas.openxmlformats.org/officeDocument/2006/relationships/image" Target="../media/image310.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0.png"/><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67.png"/><Relationship Id="rId2" Type="http://schemas.openxmlformats.org/officeDocument/2006/relationships/image" Target="../media/image2210.png"/><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7.png"/><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13.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5.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15.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0.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3.xml"/><Relationship Id="rId5" Type="http://schemas.openxmlformats.org/officeDocument/2006/relationships/image" Target="../media/image134.png"/><Relationship Id="rId4" Type="http://schemas.openxmlformats.org/officeDocument/2006/relationships/image" Target="../media/image133.png"/></Relationships>
</file>

<file path=ppt/slides/_rels/slide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5.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3.xml"/><Relationship Id="rId5" Type="http://schemas.openxmlformats.org/officeDocument/2006/relationships/image" Target="../media/image148.png"/><Relationship Id="rId4" Type="http://schemas.openxmlformats.org/officeDocument/2006/relationships/image" Target="../media/image147.png"/></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5.xml"/><Relationship Id="rId5" Type="http://schemas.openxmlformats.org/officeDocument/2006/relationships/image" Target="../media/image152.png"/><Relationship Id="rId4" Type="http://schemas.openxmlformats.org/officeDocument/2006/relationships/image" Target="../media/image151.png"/></Relationships>
</file>

<file path=ppt/slides/_rels/slide3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2" Type="http://schemas.openxmlformats.org/officeDocument/2006/relationships/image" Target="../media/image163.png"/><Relationship Id="rId1" Type="http://schemas.openxmlformats.org/officeDocument/2006/relationships/slideLayout" Target="../slideLayouts/slideLayout15.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18" Type="http://schemas.openxmlformats.org/officeDocument/2006/relationships/image" Target="../media/image190.png"/><Relationship Id="rId3" Type="http://schemas.openxmlformats.org/officeDocument/2006/relationships/image" Target="../media/image175.png"/><Relationship Id="rId7" Type="http://schemas.openxmlformats.org/officeDocument/2006/relationships/image" Target="../media/image124.png"/><Relationship Id="rId12" Type="http://schemas.openxmlformats.org/officeDocument/2006/relationships/image" Target="../media/image184.png"/><Relationship Id="rId17" Type="http://schemas.openxmlformats.org/officeDocument/2006/relationships/image" Target="../media/image189.png"/><Relationship Id="rId2" Type="http://schemas.openxmlformats.org/officeDocument/2006/relationships/image" Target="../media/image174.png"/><Relationship Id="rId16" Type="http://schemas.openxmlformats.org/officeDocument/2006/relationships/image" Target="../media/image188.png"/><Relationship Id="rId20" Type="http://schemas.openxmlformats.org/officeDocument/2006/relationships/image" Target="../media/image192.png"/><Relationship Id="rId1" Type="http://schemas.openxmlformats.org/officeDocument/2006/relationships/slideLayout" Target="../slideLayouts/slideLayout13.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5" Type="http://schemas.openxmlformats.org/officeDocument/2006/relationships/image" Target="../media/image187.png"/><Relationship Id="rId10" Type="http://schemas.openxmlformats.org/officeDocument/2006/relationships/image" Target="../media/image182.png"/><Relationship Id="rId19" Type="http://schemas.openxmlformats.org/officeDocument/2006/relationships/image" Target="../media/image191.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s>
</file>

<file path=ppt/slides/_rels/slide4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15.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42.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13.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43.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210.png"/><Relationship Id="rId7" Type="http://schemas.openxmlformats.org/officeDocument/2006/relationships/image" Target="../media/image214.png"/><Relationship Id="rId12" Type="http://schemas.openxmlformats.org/officeDocument/2006/relationships/image" Target="../media/image219.png"/><Relationship Id="rId2" Type="http://schemas.openxmlformats.org/officeDocument/2006/relationships/image" Target="../media/image209.png"/><Relationship Id="rId1" Type="http://schemas.openxmlformats.org/officeDocument/2006/relationships/slideLayout" Target="../slideLayouts/slideLayout15.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png"/><Relationship Id="rId15" Type="http://schemas.openxmlformats.org/officeDocument/2006/relationships/image" Target="../media/image930.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s>
</file>

<file path=ppt/slides/_rels/slide44.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95.png"/><Relationship Id="rId2" Type="http://schemas.openxmlformats.org/officeDocument/2006/relationships/image" Target="../media/image223.png"/><Relationship Id="rId1" Type="http://schemas.openxmlformats.org/officeDocument/2006/relationships/slideLayout" Target="../slideLayouts/slideLayout13.xml"/><Relationship Id="rId6" Type="http://schemas.openxmlformats.org/officeDocument/2006/relationships/image" Target="../media/image94.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96.png"/></Relationships>
</file>

<file path=ppt/slides/_rels/slide4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png"/><Relationship Id="rId1" Type="http://schemas.openxmlformats.org/officeDocument/2006/relationships/slideLayout" Target="../slideLayouts/slideLayout15.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46.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png"/><Relationship Id="rId1" Type="http://schemas.openxmlformats.org/officeDocument/2006/relationships/slideLayout" Target="../slideLayouts/slideLayout13.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s>
</file>

<file path=ppt/slides/_rels/slide47.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51.png"/><Relationship Id="rId1" Type="http://schemas.openxmlformats.org/officeDocument/2006/relationships/slideLayout" Target="../slideLayouts/slideLayout15.xml"/><Relationship Id="rId6" Type="http://schemas.openxmlformats.org/officeDocument/2006/relationships/image" Target="../media/image255.png"/><Relationship Id="rId5" Type="http://schemas.openxmlformats.org/officeDocument/2006/relationships/image" Target="../media/image254.pn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png"/></Relationships>
</file>

<file path=ppt/slides/_rels/slide48.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13.xml"/><Relationship Id="rId6" Type="http://schemas.openxmlformats.org/officeDocument/2006/relationships/image" Target="../media/image264.png"/><Relationship Id="rId5" Type="http://schemas.openxmlformats.org/officeDocument/2006/relationships/image" Target="../media/image26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3124984" y="2080453"/>
            <a:ext cx="5106021" cy="150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21MAT212</a:t>
            </a:r>
            <a:br>
              <a:rPr lang="en-US" dirty="0"/>
            </a:br>
            <a:r>
              <a:rPr lang="en-US" dirty="0"/>
              <a:t>MATHEMATICS FOR INTELLIGENT SYSTEMS-4</a:t>
            </a:r>
            <a:endParaRPr dirty="0"/>
          </a:p>
        </p:txBody>
      </p:sp>
      <p:sp>
        <p:nvSpPr>
          <p:cNvPr id="233" name="Google Shape;233;p39"/>
          <p:cNvSpPr txBox="1">
            <a:spLocks noGrp="1"/>
          </p:cNvSpPr>
          <p:nvPr>
            <p:ph type="subTitle" idx="1"/>
          </p:nvPr>
        </p:nvSpPr>
        <p:spPr>
          <a:xfrm>
            <a:off x="4572000" y="4089367"/>
            <a:ext cx="4402064" cy="59179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t>PROJECT PRESENTATION</a:t>
            </a:r>
          </a:p>
          <a:p>
            <a:pPr marL="0" lvl="0" indent="0" algn="r" rtl="0">
              <a:spcBef>
                <a:spcPts val="0"/>
              </a:spcBef>
              <a:spcAft>
                <a:spcPts val="0"/>
              </a:spcAft>
              <a:buNone/>
            </a:pPr>
            <a:r>
              <a:rPr lang="en-US" sz="1800" b="1" dirty="0"/>
              <a:t>TEAM-06</a:t>
            </a:r>
          </a:p>
        </p:txBody>
      </p:sp>
      <p:cxnSp>
        <p:nvCxnSpPr>
          <p:cNvPr id="234" name="Google Shape;234;p39"/>
          <p:cNvCxnSpPr>
            <a:cxnSpLocks/>
          </p:cNvCxnSpPr>
          <p:nvPr/>
        </p:nvCxnSpPr>
        <p:spPr>
          <a:xfrm>
            <a:off x="3465871" y="3987058"/>
            <a:ext cx="4765134"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800"/>
                                        <p:tgtEl>
                                          <p:spTgt spid="232"/>
                                        </p:tgtEl>
                                      </p:cBhvr>
                                    </p:animEffect>
                                    <p:anim calcmode="lin" valueType="num">
                                      <p:cBhvr>
                                        <p:cTn id="8" dur="800" fill="hold"/>
                                        <p:tgtEl>
                                          <p:spTgt spid="232"/>
                                        </p:tgtEl>
                                        <p:attrNameLst>
                                          <p:attrName>ppt_x</p:attrName>
                                        </p:attrNameLst>
                                      </p:cBhvr>
                                      <p:tavLst>
                                        <p:tav tm="0">
                                          <p:val>
                                            <p:strVal val="#ppt_x"/>
                                          </p:val>
                                        </p:tav>
                                        <p:tav tm="100000">
                                          <p:val>
                                            <p:strVal val="#ppt_x"/>
                                          </p:val>
                                        </p:tav>
                                      </p:tavLst>
                                    </p:anim>
                                    <p:anim calcmode="lin" valueType="num">
                                      <p:cBhvr>
                                        <p:cTn id="9" dur="800" fill="hold"/>
                                        <p:tgtEl>
                                          <p:spTgt spid="2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800"/>
                                        <p:tgtEl>
                                          <p:spTgt spid="234"/>
                                        </p:tgtEl>
                                      </p:cBhvr>
                                    </p:animEffect>
                                    <p:anim calcmode="lin" valueType="num">
                                      <p:cBhvr>
                                        <p:cTn id="13" dur="800" fill="hold"/>
                                        <p:tgtEl>
                                          <p:spTgt spid="234"/>
                                        </p:tgtEl>
                                        <p:attrNameLst>
                                          <p:attrName>ppt_x</p:attrName>
                                        </p:attrNameLst>
                                      </p:cBhvr>
                                      <p:tavLst>
                                        <p:tav tm="0">
                                          <p:val>
                                            <p:strVal val="#ppt_x"/>
                                          </p:val>
                                        </p:tav>
                                        <p:tav tm="100000">
                                          <p:val>
                                            <p:strVal val="#ppt_x"/>
                                          </p:val>
                                        </p:tav>
                                      </p:tavLst>
                                    </p:anim>
                                    <p:anim calcmode="lin" valueType="num">
                                      <p:cBhvr>
                                        <p:cTn id="14" dur="800" fill="hold"/>
                                        <p:tgtEl>
                                          <p:spTgt spid="2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3">
                                            <p:txEl>
                                              <p:pRg st="0" end="0"/>
                                            </p:txEl>
                                          </p:spTgt>
                                        </p:tgtEl>
                                        <p:attrNameLst>
                                          <p:attrName>style.visibility</p:attrName>
                                        </p:attrNameLst>
                                      </p:cBhvr>
                                      <p:to>
                                        <p:strVal val="visible"/>
                                      </p:to>
                                    </p:set>
                                    <p:animEffect transition="in" filter="fade">
                                      <p:cBhvr>
                                        <p:cTn id="17" dur="800"/>
                                        <p:tgtEl>
                                          <p:spTgt spid="233">
                                            <p:txEl>
                                              <p:pRg st="0" end="0"/>
                                            </p:txEl>
                                          </p:spTgt>
                                        </p:tgtEl>
                                      </p:cBhvr>
                                    </p:animEffect>
                                    <p:anim calcmode="lin" valueType="num">
                                      <p:cBhvr>
                                        <p:cTn id="18" dur="800" fill="hold"/>
                                        <p:tgtEl>
                                          <p:spTgt spid="233">
                                            <p:txEl>
                                              <p:pRg st="0" end="0"/>
                                            </p:txEl>
                                          </p:spTgt>
                                        </p:tgtEl>
                                        <p:attrNameLst>
                                          <p:attrName>ppt_x</p:attrName>
                                        </p:attrNameLst>
                                      </p:cBhvr>
                                      <p:tavLst>
                                        <p:tav tm="0">
                                          <p:val>
                                            <p:strVal val="#ppt_x"/>
                                          </p:val>
                                        </p:tav>
                                        <p:tav tm="100000">
                                          <p:val>
                                            <p:strVal val="#ppt_x"/>
                                          </p:val>
                                        </p:tav>
                                      </p:tavLst>
                                    </p:anim>
                                    <p:anim calcmode="lin" valueType="num">
                                      <p:cBhvr>
                                        <p:cTn id="19" dur="800" fill="hold"/>
                                        <p:tgtEl>
                                          <p:spTgt spid="23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3">
                                            <p:txEl>
                                              <p:pRg st="1" end="1"/>
                                            </p:txEl>
                                          </p:spTgt>
                                        </p:tgtEl>
                                        <p:attrNameLst>
                                          <p:attrName>style.visibility</p:attrName>
                                        </p:attrNameLst>
                                      </p:cBhvr>
                                      <p:to>
                                        <p:strVal val="visible"/>
                                      </p:to>
                                    </p:set>
                                    <p:animEffect transition="in" filter="fade">
                                      <p:cBhvr>
                                        <p:cTn id="22" dur="800"/>
                                        <p:tgtEl>
                                          <p:spTgt spid="233">
                                            <p:txEl>
                                              <p:pRg st="1" end="1"/>
                                            </p:txEl>
                                          </p:spTgt>
                                        </p:tgtEl>
                                      </p:cBhvr>
                                    </p:animEffect>
                                    <p:anim calcmode="lin" valueType="num">
                                      <p:cBhvr>
                                        <p:cTn id="23" dur="800" fill="hold"/>
                                        <p:tgtEl>
                                          <p:spTgt spid="233">
                                            <p:txEl>
                                              <p:pRg st="1" end="1"/>
                                            </p:txEl>
                                          </p:spTgt>
                                        </p:tgtEl>
                                        <p:attrNameLst>
                                          <p:attrName>ppt_x</p:attrName>
                                        </p:attrNameLst>
                                      </p:cBhvr>
                                      <p:tavLst>
                                        <p:tav tm="0">
                                          <p:val>
                                            <p:strVal val="#ppt_x"/>
                                          </p:val>
                                        </p:tav>
                                        <p:tav tm="100000">
                                          <p:val>
                                            <p:strVal val="#ppt_x"/>
                                          </p:val>
                                        </p:tav>
                                      </p:tavLst>
                                    </p:anim>
                                    <p:anim calcmode="lin" valueType="num">
                                      <p:cBhvr>
                                        <p:cTn id="24" dur="800" fill="hold"/>
                                        <p:tgtEl>
                                          <p:spTgt spid="23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P spid="23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6D69CE7-2316-5EB4-D699-A7E8F5146694}"/>
                  </a:ext>
                </a:extLst>
              </p:cNvPr>
              <p:cNvSpPr txBox="1"/>
              <p:nvPr/>
            </p:nvSpPr>
            <p:spPr>
              <a:xfrm>
                <a:off x="686671" y="153530"/>
                <a:ext cx="7770655" cy="8072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𝑈</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𝛾</m:t>
                          </m:r>
                          <m:r>
                            <a:rPr lang="en-IN" b="0" i="1" smtClean="0">
                              <a:latin typeface="Cambria Math" panose="02040503050406030204" pitchFamily="18" charset="0"/>
                              <a:ea typeface="Cambria Math" panose="02040503050406030204" pitchFamily="18" charset="0"/>
                            </a:rPr>
                            <m:t>−1|</m:t>
                          </m:r>
                        </m:num>
                        <m:den>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1</m:t>
                                      </m:r>
                                    </m:sub>
                                  </m:sSub>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2</m:t>
                                      </m:r>
                                    </m:sub>
                                  </m:sSub>
                                </m:e>
                                <m:sup>
                                  <m:r>
                                    <a:rPr lang="en-IN" b="0" i="1" smtClean="0">
                                      <a:latin typeface="Cambria Math" panose="02040503050406030204" pitchFamily="18" charset="0"/>
                                    </a:rPr>
                                    <m:t>2</m:t>
                                  </m:r>
                                </m:sup>
                              </m:sSup>
                            </m:e>
                          </m:rad>
                        </m:den>
                      </m:f>
                      <m:r>
                        <a:rPr lang="en-IN" b="0" i="1" smtClean="0">
                          <a:latin typeface="Cambria Math" panose="02040503050406030204" pitchFamily="18" charset="0"/>
                        </a:rPr>
                        <m:t> (</m:t>
                      </m:r>
                      <m:r>
                        <a:rPr lang="en-IN" b="0" i="1" smtClean="0">
                          <a:latin typeface="Cambria Math" panose="02040503050406030204" pitchFamily="18" charset="0"/>
                        </a:rPr>
                        <m:t>𝑇h𝑒</m:t>
                      </m:r>
                      <m:r>
                        <a:rPr lang="en-IN" b="0" i="1" smtClean="0">
                          <a:latin typeface="Cambria Math" panose="02040503050406030204" pitchFamily="18" charset="0"/>
                        </a:rPr>
                        <m:t> </m:t>
                      </m:r>
                      <m:r>
                        <a:rPr lang="en-IN" b="0" i="1" smtClean="0">
                          <a:latin typeface="Cambria Math" panose="02040503050406030204" pitchFamily="18" charset="0"/>
                        </a:rPr>
                        <m:t>𝑝𝑒𝑟𝑝𝑒𝑛𝑑𝑖𝑐𝑢𝑙𝑎𝑟</m:t>
                      </m:r>
                      <m:r>
                        <a:rPr lang="en-IN" b="0" i="1" smtClean="0">
                          <a:latin typeface="Cambria Math" panose="02040503050406030204" pitchFamily="18" charset="0"/>
                        </a:rPr>
                        <m:t> </m:t>
                      </m:r>
                      <m:r>
                        <a:rPr lang="en-IN" b="0" i="1" smtClean="0">
                          <a:latin typeface="Cambria Math" panose="02040503050406030204" pitchFamily="18" charset="0"/>
                        </a:rPr>
                        <m:t>𝑑𝑖𝑠𝑡𝑎𝑛𝑐𝑒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𝑏𝑜𝑢𝑛𝑑𝑖𝑛𝑔</m:t>
                      </m:r>
                      <m:r>
                        <a:rPr lang="en-IN" b="0" i="1" smtClean="0">
                          <a:latin typeface="Cambria Math" panose="02040503050406030204" pitchFamily="18" charset="0"/>
                        </a:rPr>
                        <m:t> </m:t>
                      </m:r>
                      <m:r>
                        <a:rPr lang="en-IN" b="0" i="1" smtClean="0">
                          <a:latin typeface="Cambria Math" panose="02040503050406030204" pitchFamily="18" charset="0"/>
                        </a:rPr>
                        <m:t>h𝑦𝑝𝑒𝑟</m:t>
                      </m:r>
                      <m:r>
                        <a:rPr lang="en-IN" b="0" i="1" smtClean="0">
                          <a:latin typeface="Cambria Math" panose="02040503050406030204" pitchFamily="18" charset="0"/>
                        </a:rPr>
                        <m:t> </m:t>
                      </m:r>
                      <m:r>
                        <a:rPr lang="en-IN" b="0" i="1" smtClean="0">
                          <a:latin typeface="Cambria Math" panose="02040503050406030204" pitchFamily="18" charset="0"/>
                        </a:rPr>
                        <m:t>𝑝𝑙𝑎𝑛𝑒</m:t>
                      </m:r>
                      <m:r>
                        <a:rPr lang="en-IN" b="0" i="1" smtClean="0">
                          <a:latin typeface="Cambria Math" panose="02040503050406030204" pitchFamily="18" charset="0"/>
                        </a:rPr>
                        <m:t> </m:t>
                      </m:r>
                    </m:oMath>
                  </m:oMathPara>
                </a14:m>
                <a:endParaRPr lang="en-IN" b="0" i="1" dirty="0">
                  <a:latin typeface="Cambria Math" panose="02040503050406030204" pitchFamily="18" charset="0"/>
                </a:endParaRPr>
              </a:p>
              <a:p>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1</m:t>
                        </m:r>
                      </m:sub>
                    </m:sSub>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2</m:t>
                        </m:r>
                      </m:sub>
                    </m:sSub>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𝛾</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𝑓𝑟𝑜𝑚</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𝑡h𝑒</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𝑜𝑟𝑖𝑔𝑖𝑛</m:t>
                    </m:r>
                    <m:r>
                      <a:rPr lang="en-IN" b="0" i="1" smtClean="0">
                        <a:latin typeface="Cambria Math" panose="02040503050406030204" pitchFamily="18" charset="0"/>
                      </a:rPr>
                      <m:t>)</m:t>
                    </m:r>
                  </m:oMath>
                </a14:m>
                <a:endParaRPr lang="en-IN" dirty="0"/>
              </a:p>
            </p:txBody>
          </p:sp>
        </mc:Choice>
        <mc:Fallback xmlns="">
          <p:sp>
            <p:nvSpPr>
              <p:cNvPr id="24" name="TextBox 23">
                <a:extLst>
                  <a:ext uri="{FF2B5EF4-FFF2-40B4-BE49-F238E27FC236}">
                    <a16:creationId xmlns:a16="http://schemas.microsoft.com/office/drawing/2014/main" id="{76D69CE7-2316-5EB4-D699-A7E8F5146694}"/>
                  </a:ext>
                </a:extLst>
              </p:cNvPr>
              <p:cNvSpPr txBox="1">
                <a:spLocks noRot="1" noChangeAspect="1" noMove="1" noResize="1" noEditPoints="1" noAdjustHandles="1" noChangeArrowheads="1" noChangeShapeType="1" noTextEdit="1"/>
              </p:cNvSpPr>
              <p:nvPr/>
            </p:nvSpPr>
            <p:spPr>
              <a:xfrm>
                <a:off x="686671" y="153530"/>
                <a:ext cx="7770655" cy="807272"/>
              </a:xfrm>
              <a:prstGeom prst="rect">
                <a:avLst/>
              </a:prstGeom>
              <a:blipFill>
                <a:blip r:embed="rId2"/>
                <a:stretch>
                  <a:fillRect b="-30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FFCD732-E8D6-3DDB-BA57-97D71DEA80BF}"/>
                  </a:ext>
                </a:extLst>
              </p:cNvPr>
              <p:cNvSpPr txBox="1"/>
              <p:nvPr/>
            </p:nvSpPr>
            <p:spPr>
              <a:xfrm>
                <a:off x="741218" y="1080687"/>
                <a:ext cx="7820892" cy="8072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rPr>
                          </m:ctrlPr>
                        </m:sSubPr>
                        <m:e>
                          <m:r>
                            <a:rPr lang="en-IN" sz="1400" i="1">
                              <a:latin typeface="Cambria Math" panose="02040503050406030204" pitchFamily="18" charset="0"/>
                            </a:rPr>
                            <m:t>𝑑</m:t>
                          </m:r>
                        </m:e>
                        <m:sub>
                          <m:r>
                            <a:rPr lang="en-IN" sz="1400" i="1">
                              <a:latin typeface="Cambria Math" panose="02040503050406030204" pitchFamily="18" charset="0"/>
                            </a:rPr>
                            <m:t>𝐿</m:t>
                          </m:r>
                        </m:sub>
                      </m:sSub>
                      <m:r>
                        <a:rPr lang="en-IN" sz="1400" i="1">
                          <a:latin typeface="Cambria Math" panose="02040503050406030204" pitchFamily="18" charset="0"/>
                        </a:rPr>
                        <m:t>=</m:t>
                      </m:r>
                      <m:f>
                        <m:fPr>
                          <m:ctrlPr>
                            <a:rPr lang="en-IN" sz="1400" i="1">
                              <a:latin typeface="Cambria Math" panose="02040503050406030204" pitchFamily="18" charset="0"/>
                            </a:rPr>
                          </m:ctrlPr>
                        </m:fPr>
                        <m:num>
                          <m:d>
                            <m:dPr>
                              <m:begChr m:val="|"/>
                              <m:endChr m:val="|"/>
                              <m:ctrlPr>
                                <a:rPr lang="en-IN" sz="1400" i="1">
                                  <a:latin typeface="Cambria Math" panose="02040503050406030204" pitchFamily="18" charset="0"/>
                                </a:rPr>
                              </m:ctrlPr>
                            </m:dPr>
                            <m:e>
                              <m:r>
                                <a:rPr lang="en-IN" sz="1400" i="1">
                                  <a:latin typeface="Cambria Math" panose="02040503050406030204" pitchFamily="18" charset="0"/>
                                </a:rPr>
                                <m:t>−</m:t>
                              </m:r>
                              <m:r>
                                <a:rPr lang="en-IN" sz="1400" i="1">
                                  <a:latin typeface="Cambria Math" panose="02040503050406030204" pitchFamily="18" charset="0"/>
                                  <a:ea typeface="Cambria Math" panose="02040503050406030204" pitchFamily="18" charset="0"/>
                                </a:rPr>
                                <m:t>𝛾</m:t>
                              </m:r>
                              <m:r>
                                <a:rPr lang="en-IN" sz="1400" i="1">
                                  <a:latin typeface="Cambria Math" panose="02040503050406030204" pitchFamily="18" charset="0"/>
                                  <a:ea typeface="Cambria Math" panose="02040503050406030204" pitchFamily="18" charset="0"/>
                                </a:rPr>
                                <m:t>+1</m:t>
                              </m:r>
                            </m:e>
                          </m:d>
                        </m:num>
                        <m:den>
                          <m:rad>
                            <m:radPr>
                              <m:degHide m:val="on"/>
                              <m:ctrlPr>
                                <a:rPr lang="en-IN" sz="1400" i="1">
                                  <a:latin typeface="Cambria Math" panose="02040503050406030204" pitchFamily="18" charset="0"/>
                                </a:rPr>
                              </m:ctrlPr>
                            </m:radPr>
                            <m:deg/>
                            <m:e>
                              <m:sSup>
                                <m:sSupPr>
                                  <m:ctrlPr>
                                    <a:rPr lang="en-IN" sz="1400" i="1">
                                      <a:latin typeface="Cambria Math" panose="02040503050406030204" pitchFamily="18" charset="0"/>
                                    </a:rPr>
                                  </m:ctrlPr>
                                </m:sSupPr>
                                <m:e>
                                  <m:sSub>
                                    <m:sSubPr>
                                      <m:ctrlPr>
                                        <a:rPr lang="en-IN" sz="1400" i="1">
                                          <a:latin typeface="Cambria Math" panose="02040503050406030204" pitchFamily="18" charset="0"/>
                                        </a:rPr>
                                      </m:ctrlPr>
                                    </m:sSubPr>
                                    <m:e>
                                      <m:r>
                                        <a:rPr lang="en-IN" sz="1400" i="1">
                                          <a:latin typeface="Cambria Math" panose="02040503050406030204" pitchFamily="18" charset="0"/>
                                        </a:rPr>
                                        <m:t>𝑤</m:t>
                                      </m:r>
                                    </m:e>
                                    <m:sub>
                                      <m:r>
                                        <a:rPr lang="en-IN" sz="1400" i="1">
                                          <a:latin typeface="Cambria Math" panose="02040503050406030204" pitchFamily="18" charset="0"/>
                                        </a:rPr>
                                        <m:t>1</m:t>
                                      </m:r>
                                    </m:sub>
                                  </m:sSub>
                                </m:e>
                                <m:sup>
                                  <m:r>
                                    <a:rPr lang="en-IN" sz="1400" i="1">
                                      <a:latin typeface="Cambria Math" panose="02040503050406030204" pitchFamily="18" charset="0"/>
                                    </a:rPr>
                                    <m:t>2</m:t>
                                  </m:r>
                                </m:sup>
                              </m:sSup>
                              <m:r>
                                <a:rPr lang="en-IN" sz="1400" i="1">
                                  <a:latin typeface="Cambria Math" panose="02040503050406030204" pitchFamily="18" charset="0"/>
                                </a:rPr>
                                <m:t>+</m:t>
                              </m:r>
                              <m:sSup>
                                <m:sSupPr>
                                  <m:ctrlPr>
                                    <a:rPr lang="en-IN" sz="1400" i="1">
                                      <a:latin typeface="Cambria Math" panose="02040503050406030204" pitchFamily="18" charset="0"/>
                                    </a:rPr>
                                  </m:ctrlPr>
                                </m:sSupPr>
                                <m:e>
                                  <m:sSub>
                                    <m:sSubPr>
                                      <m:ctrlPr>
                                        <a:rPr lang="en-IN" sz="1400" i="1">
                                          <a:latin typeface="Cambria Math" panose="02040503050406030204" pitchFamily="18" charset="0"/>
                                        </a:rPr>
                                      </m:ctrlPr>
                                    </m:sSubPr>
                                    <m:e>
                                      <m:r>
                                        <a:rPr lang="en-IN" sz="1400" i="1">
                                          <a:latin typeface="Cambria Math" panose="02040503050406030204" pitchFamily="18" charset="0"/>
                                        </a:rPr>
                                        <m:t>𝑤</m:t>
                                      </m:r>
                                    </m:e>
                                    <m:sub>
                                      <m:r>
                                        <a:rPr lang="en-IN" sz="1400" i="1">
                                          <a:latin typeface="Cambria Math" panose="02040503050406030204" pitchFamily="18" charset="0"/>
                                        </a:rPr>
                                        <m:t>2</m:t>
                                      </m:r>
                                    </m:sub>
                                  </m:sSub>
                                </m:e>
                                <m:sup>
                                  <m:r>
                                    <a:rPr lang="en-IN" sz="1400" i="1">
                                      <a:latin typeface="Cambria Math" panose="02040503050406030204" pitchFamily="18" charset="0"/>
                                    </a:rPr>
                                    <m:t>2</m:t>
                                  </m:r>
                                </m:sup>
                              </m:sSup>
                            </m:e>
                          </m:rad>
                        </m:den>
                      </m:f>
                      <m:r>
                        <a:rPr lang="en-IN" sz="1400" i="1">
                          <a:latin typeface="Cambria Math" panose="02040503050406030204" pitchFamily="18" charset="0"/>
                        </a:rPr>
                        <m:t>(</m:t>
                      </m:r>
                      <m:r>
                        <a:rPr lang="en-IN" sz="1400" i="1">
                          <a:latin typeface="Cambria Math" panose="02040503050406030204" pitchFamily="18" charset="0"/>
                        </a:rPr>
                        <m:t>𝑇h𝑒</m:t>
                      </m:r>
                      <m:r>
                        <a:rPr lang="en-IN" sz="1400" i="1">
                          <a:latin typeface="Cambria Math" panose="02040503050406030204" pitchFamily="18" charset="0"/>
                        </a:rPr>
                        <m:t> </m:t>
                      </m:r>
                      <m:r>
                        <a:rPr lang="en-IN" sz="1400" i="1">
                          <a:latin typeface="Cambria Math" panose="02040503050406030204" pitchFamily="18" charset="0"/>
                        </a:rPr>
                        <m:t>𝑝𝑒𝑟𝑝𝑒𝑛𝑑𝑖𝑐𝑢𝑙𝑎𝑟</m:t>
                      </m:r>
                      <m:r>
                        <a:rPr lang="en-IN" sz="1400" i="1">
                          <a:latin typeface="Cambria Math" panose="02040503050406030204" pitchFamily="18" charset="0"/>
                        </a:rPr>
                        <m:t> </m:t>
                      </m:r>
                      <m:r>
                        <a:rPr lang="en-IN" sz="1400" i="1">
                          <a:latin typeface="Cambria Math" panose="02040503050406030204" pitchFamily="18" charset="0"/>
                        </a:rPr>
                        <m:t>𝑑𝑖𝑠𝑡𝑎𝑛𝑐𝑒</m:t>
                      </m:r>
                      <m:r>
                        <a:rPr lang="en-IN" sz="1400" i="1">
                          <a:latin typeface="Cambria Math" panose="02040503050406030204" pitchFamily="18" charset="0"/>
                        </a:rPr>
                        <m:t> </m:t>
                      </m:r>
                      <m:r>
                        <a:rPr lang="en-IN" sz="1400" i="1">
                          <a:latin typeface="Cambria Math" panose="02040503050406030204" pitchFamily="18" charset="0"/>
                        </a:rPr>
                        <m:t>𝑜𝑓</m:t>
                      </m:r>
                      <m:r>
                        <a:rPr lang="en-IN" sz="1400" i="1">
                          <a:latin typeface="Cambria Math" panose="02040503050406030204" pitchFamily="18" charset="0"/>
                        </a:rPr>
                        <m:t> </m:t>
                      </m:r>
                      <m:r>
                        <a:rPr lang="en-IN" sz="1400" i="1">
                          <a:latin typeface="Cambria Math" panose="02040503050406030204" pitchFamily="18" charset="0"/>
                        </a:rPr>
                        <m:t>𝑡h𝑒</m:t>
                      </m:r>
                      <m:r>
                        <a:rPr lang="en-IN" sz="1400" i="1">
                          <a:latin typeface="Cambria Math" panose="02040503050406030204" pitchFamily="18" charset="0"/>
                        </a:rPr>
                        <m:t> </m:t>
                      </m:r>
                      <m:r>
                        <a:rPr lang="en-IN" sz="1400" i="1">
                          <a:latin typeface="Cambria Math" panose="02040503050406030204" pitchFamily="18" charset="0"/>
                        </a:rPr>
                        <m:t>𝑏𝑜𝑢𝑛𝑑𝑖𝑛𝑔</m:t>
                      </m:r>
                      <m:r>
                        <a:rPr lang="en-IN" sz="1400" i="1">
                          <a:latin typeface="Cambria Math" panose="02040503050406030204" pitchFamily="18" charset="0"/>
                        </a:rPr>
                        <m:t> </m:t>
                      </m:r>
                      <m:r>
                        <a:rPr lang="en-IN" sz="1400" i="1">
                          <a:latin typeface="Cambria Math" panose="02040503050406030204" pitchFamily="18" charset="0"/>
                        </a:rPr>
                        <m:t>h𝑦𝑝𝑒𝑟</m:t>
                      </m:r>
                      <m:r>
                        <a:rPr lang="en-IN" sz="1400" i="1">
                          <a:latin typeface="Cambria Math" panose="02040503050406030204" pitchFamily="18" charset="0"/>
                        </a:rPr>
                        <m:t> </m:t>
                      </m:r>
                      <m:r>
                        <a:rPr lang="en-IN" sz="1400" i="1">
                          <a:latin typeface="Cambria Math" panose="02040503050406030204" pitchFamily="18" charset="0"/>
                        </a:rPr>
                        <m:t>𝑝𝑙𝑎𝑛𝑒</m:t>
                      </m:r>
                      <m:r>
                        <a:rPr lang="en-IN" sz="1400" i="1">
                          <a:latin typeface="Cambria Math" panose="02040503050406030204" pitchFamily="18" charset="0"/>
                        </a:rPr>
                        <m:t> </m:t>
                      </m:r>
                    </m:oMath>
                  </m:oMathPara>
                </a14:m>
                <a:endParaRPr lang="en-IN" sz="1400" i="1" dirty="0">
                  <a:latin typeface="Cambria Math" panose="02040503050406030204" pitchFamily="18" charset="0"/>
                </a:endParaRPr>
              </a:p>
              <a:p>
                <a:r>
                  <a:rPr lang="en-IN" sz="1400" dirty="0"/>
                  <a:t> </a:t>
                </a:r>
                <a14:m>
                  <m:oMath xmlns:m="http://schemas.openxmlformats.org/officeDocument/2006/math">
                    <m:sSub>
                      <m:sSubPr>
                        <m:ctrlPr>
                          <a:rPr lang="en-IN" sz="1400" i="1">
                            <a:latin typeface="Cambria Math" panose="02040503050406030204" pitchFamily="18" charset="0"/>
                          </a:rPr>
                        </m:ctrlPr>
                      </m:sSubPr>
                      <m:e>
                        <m:r>
                          <a:rPr lang="en-IN" sz="1400" i="1">
                            <a:latin typeface="Cambria Math" panose="02040503050406030204" pitchFamily="18" charset="0"/>
                          </a:rPr>
                          <m:t>𝑤</m:t>
                        </m:r>
                      </m:e>
                      <m:sub>
                        <m:r>
                          <a:rPr lang="en-IN" sz="1400" i="1">
                            <a:latin typeface="Cambria Math" panose="02040503050406030204" pitchFamily="18" charset="0"/>
                          </a:rPr>
                          <m:t>1</m:t>
                        </m:r>
                      </m:sub>
                    </m:sSub>
                    <m:sSub>
                      <m:sSubPr>
                        <m:ctrlPr>
                          <a:rPr lang="en-IN" sz="1400" i="1">
                            <a:latin typeface="Cambria Math" panose="02040503050406030204" pitchFamily="18" charset="0"/>
                          </a:rPr>
                        </m:ctrlPr>
                      </m:sSubPr>
                      <m:e>
                        <m:r>
                          <a:rPr lang="en-IN" sz="1400" i="1">
                            <a:latin typeface="Cambria Math" panose="02040503050406030204" pitchFamily="18" charset="0"/>
                          </a:rPr>
                          <m:t>𝑥</m:t>
                        </m:r>
                      </m:e>
                      <m:sub>
                        <m:r>
                          <a:rPr lang="en-IN" sz="1400" i="1">
                            <a:latin typeface="Cambria Math" panose="02040503050406030204" pitchFamily="18" charset="0"/>
                          </a:rPr>
                          <m:t>1</m:t>
                        </m:r>
                      </m:sub>
                    </m:sSub>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i="1">
                            <a:latin typeface="Cambria Math" panose="02040503050406030204" pitchFamily="18" charset="0"/>
                          </a:rPr>
                          <m:t>𝑤</m:t>
                        </m:r>
                      </m:e>
                      <m:sub>
                        <m:r>
                          <a:rPr lang="en-IN" sz="1400" i="1">
                            <a:latin typeface="Cambria Math" panose="02040503050406030204" pitchFamily="18" charset="0"/>
                          </a:rPr>
                          <m:t>2</m:t>
                        </m:r>
                      </m:sub>
                    </m:sSub>
                    <m:sSub>
                      <m:sSubPr>
                        <m:ctrlPr>
                          <a:rPr lang="en-IN" sz="1400" i="1">
                            <a:latin typeface="Cambria Math" panose="02040503050406030204" pitchFamily="18" charset="0"/>
                          </a:rPr>
                        </m:ctrlPr>
                      </m:sSubPr>
                      <m:e>
                        <m:r>
                          <a:rPr lang="en-IN" sz="1400" i="1">
                            <a:latin typeface="Cambria Math" panose="02040503050406030204" pitchFamily="18" charset="0"/>
                          </a:rPr>
                          <m:t>𝑥</m:t>
                        </m:r>
                      </m:e>
                      <m:sub>
                        <m:r>
                          <a:rPr lang="en-IN" sz="1400" i="1">
                            <a:latin typeface="Cambria Math" panose="02040503050406030204" pitchFamily="18" charset="0"/>
                          </a:rPr>
                          <m:t>2</m:t>
                        </m:r>
                      </m:sub>
                    </m:sSub>
                    <m:r>
                      <a:rPr lang="en-IN" sz="1400" i="1">
                        <a:latin typeface="Cambria Math" panose="02040503050406030204" pitchFamily="18" charset="0"/>
                      </a:rPr>
                      <m:t>−</m:t>
                    </m:r>
                    <m:r>
                      <a:rPr lang="en-IN" sz="1400" i="1">
                        <a:latin typeface="Cambria Math" panose="02040503050406030204" pitchFamily="18" charset="0"/>
                        <a:ea typeface="Cambria Math" panose="02040503050406030204" pitchFamily="18" charset="0"/>
                      </a:rPr>
                      <m:t>𝛾</m:t>
                    </m:r>
                    <m:r>
                      <a:rPr lang="en-IN" sz="1400" i="1">
                        <a:latin typeface="Cambria Math" panose="02040503050406030204" pitchFamily="18" charset="0"/>
                        <a:ea typeface="Cambria Math" panose="02040503050406030204" pitchFamily="18" charset="0"/>
                      </a:rPr>
                      <m:t>=−1 </m:t>
                    </m:r>
                    <m:r>
                      <a:rPr lang="en-IN" sz="1400" i="1">
                        <a:latin typeface="Cambria Math" panose="02040503050406030204" pitchFamily="18" charset="0"/>
                        <a:ea typeface="Cambria Math" panose="02040503050406030204" pitchFamily="18" charset="0"/>
                      </a:rPr>
                      <m:t>𝑓𝑟𝑜𝑚</m:t>
                    </m:r>
                    <m:r>
                      <a:rPr lang="en-IN" sz="1400" i="1">
                        <a:latin typeface="Cambria Math" panose="02040503050406030204" pitchFamily="18" charset="0"/>
                        <a:ea typeface="Cambria Math" panose="02040503050406030204" pitchFamily="18" charset="0"/>
                      </a:rPr>
                      <m:t> </m:t>
                    </m:r>
                    <m:r>
                      <a:rPr lang="en-IN" sz="1400" i="1">
                        <a:latin typeface="Cambria Math" panose="02040503050406030204" pitchFamily="18" charset="0"/>
                        <a:ea typeface="Cambria Math" panose="02040503050406030204" pitchFamily="18" charset="0"/>
                      </a:rPr>
                      <m:t>𝑡h𝑒</m:t>
                    </m:r>
                    <m:r>
                      <a:rPr lang="en-IN" sz="1400" i="1">
                        <a:latin typeface="Cambria Math" panose="02040503050406030204" pitchFamily="18" charset="0"/>
                        <a:ea typeface="Cambria Math" panose="02040503050406030204" pitchFamily="18" charset="0"/>
                      </a:rPr>
                      <m:t> </m:t>
                    </m:r>
                    <m:r>
                      <a:rPr lang="en-IN" sz="1400" i="1">
                        <a:latin typeface="Cambria Math" panose="02040503050406030204" pitchFamily="18" charset="0"/>
                        <a:ea typeface="Cambria Math" panose="02040503050406030204" pitchFamily="18" charset="0"/>
                      </a:rPr>
                      <m:t>𝑜𝑟𝑖𝑔𝑖𝑛</m:t>
                    </m:r>
                    <m:r>
                      <a:rPr lang="en-IN" sz="1400" i="1">
                        <a:latin typeface="Cambria Math" panose="02040503050406030204" pitchFamily="18" charset="0"/>
                      </a:rPr>
                      <m:t>)</m:t>
                    </m:r>
                  </m:oMath>
                </a14:m>
                <a:endParaRPr lang="en-IN" sz="1400" dirty="0"/>
              </a:p>
            </p:txBody>
          </p:sp>
        </mc:Choice>
        <mc:Fallback xmlns="">
          <p:sp>
            <p:nvSpPr>
              <p:cNvPr id="25" name="TextBox 24">
                <a:extLst>
                  <a:ext uri="{FF2B5EF4-FFF2-40B4-BE49-F238E27FC236}">
                    <a16:creationId xmlns:a16="http://schemas.microsoft.com/office/drawing/2014/main" id="{6FFCD732-E8D6-3DDB-BA57-97D71DEA80BF}"/>
                  </a:ext>
                </a:extLst>
              </p:cNvPr>
              <p:cNvSpPr txBox="1">
                <a:spLocks noRot="1" noChangeAspect="1" noMove="1" noResize="1" noEditPoints="1" noAdjustHandles="1" noChangeArrowheads="1" noChangeShapeType="1" noTextEdit="1"/>
              </p:cNvSpPr>
              <p:nvPr/>
            </p:nvSpPr>
            <p:spPr>
              <a:xfrm>
                <a:off x="741218" y="1080687"/>
                <a:ext cx="7820892" cy="807272"/>
              </a:xfrm>
              <a:prstGeom prst="rect">
                <a:avLst/>
              </a:prstGeom>
              <a:blipFill>
                <a:blip r:embed="rId3"/>
                <a:stretch>
                  <a:fillRect b="-37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0DF663-7902-BF5E-4598-9AF8D0F494C9}"/>
                  </a:ext>
                </a:extLst>
              </p:cNvPr>
              <p:cNvSpPr txBox="1"/>
              <p:nvPr/>
            </p:nvSpPr>
            <p:spPr>
              <a:xfrm>
                <a:off x="404548" y="2013044"/>
                <a:ext cx="8334900" cy="5992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𝑀𝑎𝑟𝑔𝑖𝑛</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𝑈</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𝐿</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𝛾</m:t>
                              </m:r>
                              <m:r>
                                <a:rPr lang="en-IN" i="1">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𝛾</m:t>
                              </m:r>
                              <m:r>
                                <a:rPr lang="en-IN" i="1">
                                  <a:latin typeface="Cambria Math" panose="02040503050406030204" pitchFamily="18" charset="0"/>
                                  <a:ea typeface="Cambria Math" panose="02040503050406030204" pitchFamily="18" charset="0"/>
                                </a:rPr>
                                <m:t>−1</m:t>
                              </m:r>
                            </m:e>
                          </m:d>
                        </m:num>
                        <m:den>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1</m:t>
                                      </m:r>
                                    </m:sub>
                                  </m:sSub>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2</m:t>
                                      </m:r>
                                    </m:sub>
                                  </m:sSub>
                                </m:e>
                                <m:sup>
                                  <m:r>
                                    <a:rPr lang="en-IN" b="0" i="1" smtClean="0">
                                      <a:latin typeface="Cambria Math" panose="02040503050406030204" pitchFamily="18" charset="0"/>
                                    </a:rPr>
                                    <m:t>2</m:t>
                                  </m:r>
                                </m:sup>
                              </m:sSup>
                            </m:e>
                          </m:rad>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b="0" i="1" smtClean="0">
                              <a:latin typeface="Cambria Math" panose="02040503050406030204" pitchFamily="18" charset="0"/>
                            </a:rPr>
                            <m:t>2</m:t>
                          </m:r>
                        </m:num>
                        <m:den>
                          <m:rad>
                            <m:radPr>
                              <m:degHide m:val="on"/>
                              <m:ctrlPr>
                                <a:rPr lang="en-IN" i="1">
                                  <a:latin typeface="Cambria Math" panose="02040503050406030204" pitchFamily="18" charset="0"/>
                                </a:rPr>
                              </m:ctrlPr>
                            </m:radPr>
                            <m:deg/>
                            <m:e>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1</m:t>
                                      </m:r>
                                    </m:sub>
                                  </m:sSub>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2</m:t>
                                      </m:r>
                                    </m:sub>
                                  </m:sSub>
                                </m:e>
                                <m:sup>
                                  <m:r>
                                    <a:rPr lang="en-IN" i="1">
                                      <a:latin typeface="Cambria Math" panose="02040503050406030204" pitchFamily="18" charset="0"/>
                                    </a:rPr>
                                    <m:t>2</m:t>
                                  </m:r>
                                </m:sup>
                              </m:sSup>
                            </m:e>
                          </m:rad>
                        </m:den>
                      </m:f>
                      <m:r>
                        <a:rPr lang="en-IN" b="0" i="1" smtClean="0">
                          <a:latin typeface="Cambria Math" panose="02040503050406030204" pitchFamily="18" charset="0"/>
                        </a:rPr>
                        <m:t> (</m:t>
                      </m:r>
                      <m:r>
                        <a:rPr lang="en-IN" b="0" i="1" smtClean="0">
                          <a:latin typeface="Cambria Math" panose="02040503050406030204" pitchFamily="18" charset="0"/>
                        </a:rPr>
                        <m:t>𝑑𝑖𝑠𝑡𝑎𝑛𝑐𝑒</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𝑏𝑜𝑢𝑛𝑑𝑖𝑛𝑔</m:t>
                      </m:r>
                      <m:r>
                        <a:rPr lang="en-IN" b="0" i="1" smtClean="0">
                          <a:latin typeface="Cambria Math" panose="02040503050406030204" pitchFamily="18" charset="0"/>
                        </a:rPr>
                        <m:t> </m:t>
                      </m:r>
                      <m:r>
                        <a:rPr lang="en-IN" b="0" i="1" smtClean="0">
                          <a:latin typeface="Cambria Math" panose="02040503050406030204" pitchFamily="18" charset="0"/>
                        </a:rPr>
                        <m:t>h𝑦𝑝𝑒𝑟</m:t>
                      </m:r>
                      <m:r>
                        <a:rPr lang="en-IN" b="0" i="1" smtClean="0">
                          <a:latin typeface="Cambria Math" panose="02040503050406030204" pitchFamily="18" charset="0"/>
                        </a:rPr>
                        <m:t> </m:t>
                      </m:r>
                      <m:r>
                        <a:rPr lang="en-IN" b="0" i="1" smtClean="0">
                          <a:latin typeface="Cambria Math" panose="02040503050406030204" pitchFamily="18" charset="0"/>
                        </a:rPr>
                        <m:t>𝑝𝑙𝑎𝑛𝑒𝑠</m:t>
                      </m:r>
                      <m:r>
                        <a:rPr lang="en-IN" b="0" i="1" smtClean="0">
                          <a:latin typeface="Cambria Math" panose="02040503050406030204" pitchFamily="18" charset="0"/>
                        </a:rPr>
                        <m:t>)</m:t>
                      </m:r>
                    </m:oMath>
                  </m:oMathPara>
                </a14:m>
                <a:endParaRPr lang="en-IN" dirty="0"/>
              </a:p>
            </p:txBody>
          </p:sp>
        </mc:Choice>
        <mc:Fallback xmlns="">
          <p:sp>
            <p:nvSpPr>
              <p:cNvPr id="26" name="TextBox 25">
                <a:extLst>
                  <a:ext uri="{FF2B5EF4-FFF2-40B4-BE49-F238E27FC236}">
                    <a16:creationId xmlns:a16="http://schemas.microsoft.com/office/drawing/2014/main" id="{0F0DF663-7902-BF5E-4598-9AF8D0F494C9}"/>
                  </a:ext>
                </a:extLst>
              </p:cNvPr>
              <p:cNvSpPr txBox="1">
                <a:spLocks noRot="1" noChangeAspect="1" noMove="1" noResize="1" noEditPoints="1" noAdjustHandles="1" noChangeArrowheads="1" noChangeShapeType="1" noTextEdit="1"/>
              </p:cNvSpPr>
              <p:nvPr/>
            </p:nvSpPr>
            <p:spPr>
              <a:xfrm>
                <a:off x="404548" y="2013044"/>
                <a:ext cx="8334900" cy="59926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AD5D416-46E9-748C-00BA-AA3271951DE2}"/>
                  </a:ext>
                </a:extLst>
              </p:cNvPr>
              <p:cNvSpPr txBox="1"/>
              <p:nvPr/>
            </p:nvSpPr>
            <p:spPr>
              <a:xfrm>
                <a:off x="223418" y="2729107"/>
                <a:ext cx="59436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𝑂𝑢𝑟</m:t>
                      </m:r>
                      <m:r>
                        <a:rPr lang="en-IN" b="0" i="1" smtClean="0">
                          <a:latin typeface="Cambria Math" panose="02040503050406030204" pitchFamily="18" charset="0"/>
                        </a:rPr>
                        <m:t> </m:t>
                      </m:r>
                      <m:r>
                        <a:rPr lang="en-IN" b="0" i="1" smtClean="0">
                          <a:latin typeface="Cambria Math" panose="02040503050406030204" pitchFamily="18" charset="0"/>
                        </a:rPr>
                        <m:t>𝑓𝑖𝑛𝑎𝑙</m:t>
                      </m:r>
                      <m:r>
                        <a:rPr lang="en-IN" b="0" i="1" smtClean="0">
                          <a:latin typeface="Cambria Math" panose="02040503050406030204" pitchFamily="18" charset="0"/>
                        </a:rPr>
                        <m:t> </m:t>
                      </m:r>
                      <m:r>
                        <a:rPr lang="en-IN" b="0" i="1" smtClean="0">
                          <a:latin typeface="Cambria Math" panose="02040503050406030204" pitchFamily="18" charset="0"/>
                        </a:rPr>
                        <m:t>𝑝𝑜𝑖𝑛𝑡</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𝑡𝑜</m:t>
                      </m:r>
                      <m:r>
                        <a:rPr lang="en-IN" b="0" i="1" smtClean="0">
                          <a:latin typeface="Cambria Math" panose="02040503050406030204" pitchFamily="18" charset="0"/>
                        </a:rPr>
                        <m:t> </m:t>
                      </m:r>
                      <m:r>
                        <a:rPr lang="en-IN" b="0" i="1" smtClean="0">
                          <a:latin typeface="Cambria Math" panose="02040503050406030204" pitchFamily="18" charset="0"/>
                        </a:rPr>
                        <m:t>𝑓𝑖𝑛𝑑</m:t>
                      </m:r>
                      <m:r>
                        <a:rPr lang="en-IN" b="0" i="1" smtClean="0">
                          <a:latin typeface="Cambria Math" panose="02040503050406030204" pitchFamily="18" charset="0"/>
                        </a:rPr>
                        <m:t> </m:t>
                      </m:r>
                      <m:r>
                        <a:rPr lang="en-IN" b="0" i="1" smtClean="0">
                          <a:latin typeface="Cambria Math" panose="02040503050406030204" pitchFamily="18" charset="0"/>
                        </a:rPr>
                        <m:t>𝑤</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𝛾</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𝑡h𝑎𝑡</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𝑚𝑎𝑥𝑖𝑚𝑖𝑠𝑒𝑠</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𝑡h𝑖𝑠</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𝑑𝑖𝑠𝑡𝑎𝑛𝑐𝑒</m:t>
                      </m:r>
                      <m:r>
                        <a:rPr lang="en-IN" b="0"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27" name="TextBox 26">
                <a:extLst>
                  <a:ext uri="{FF2B5EF4-FFF2-40B4-BE49-F238E27FC236}">
                    <a16:creationId xmlns:a16="http://schemas.microsoft.com/office/drawing/2014/main" id="{4AD5D416-46E9-748C-00BA-AA3271951DE2}"/>
                  </a:ext>
                </a:extLst>
              </p:cNvPr>
              <p:cNvSpPr txBox="1">
                <a:spLocks noRot="1" noChangeAspect="1" noMove="1" noResize="1" noEditPoints="1" noAdjustHandles="1" noChangeArrowheads="1" noChangeShapeType="1" noTextEdit="1"/>
              </p:cNvSpPr>
              <p:nvPr/>
            </p:nvSpPr>
            <p:spPr>
              <a:xfrm>
                <a:off x="223418" y="2729107"/>
                <a:ext cx="5943600" cy="307777"/>
              </a:xfrm>
              <a:prstGeom prst="rect">
                <a:avLst/>
              </a:prstGeom>
              <a:blipFill>
                <a:blip r:embed="rId5"/>
                <a:stretch>
                  <a:fillRect b="-1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7F5A5B9-F93F-F0EF-4A11-34EB05FE2CFC}"/>
                  </a:ext>
                </a:extLst>
              </p:cNvPr>
              <p:cNvSpPr txBox="1"/>
              <p:nvPr/>
            </p:nvSpPr>
            <p:spPr>
              <a:xfrm>
                <a:off x="1600199" y="3156769"/>
                <a:ext cx="5943600" cy="6512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𝑀𝑎𝑥𝑖𝑚𝑖𝑧𝑒</m:t>
                      </m:r>
                      <m:f>
                        <m:fPr>
                          <m:ctrlPr>
                            <a:rPr lang="en-IN" i="1">
                              <a:latin typeface="Cambria Math" panose="02040503050406030204" pitchFamily="18" charset="0"/>
                            </a:rPr>
                          </m:ctrlPr>
                        </m:fPr>
                        <m:num>
                          <m:r>
                            <a:rPr lang="en-IN" b="0" i="1" smtClean="0">
                              <a:latin typeface="Cambria Math" panose="02040503050406030204" pitchFamily="18" charset="0"/>
                            </a:rPr>
                            <m:t>2</m:t>
                          </m:r>
                        </m:num>
                        <m:den>
                          <m:rad>
                            <m:radPr>
                              <m:degHide m:val="on"/>
                              <m:ctrlPr>
                                <a:rPr lang="en-IN" i="1">
                                  <a:latin typeface="Cambria Math" panose="02040503050406030204" pitchFamily="18" charset="0"/>
                                </a:rPr>
                              </m:ctrlPr>
                            </m:radPr>
                            <m:deg/>
                            <m:e>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1</m:t>
                                      </m:r>
                                    </m:sub>
                                  </m:sSub>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2</m:t>
                                      </m:r>
                                    </m:sub>
                                  </m:sSub>
                                </m:e>
                                <m:sup>
                                  <m:r>
                                    <a:rPr lang="en-IN" i="1">
                                      <a:latin typeface="Cambria Math" panose="02040503050406030204" pitchFamily="18" charset="0"/>
                                    </a:rPr>
                                    <m:t>2</m:t>
                                  </m:r>
                                </m:sup>
                              </m:sSup>
                            </m:e>
                          </m:rad>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𝑀𝑖𝑛𝑖𝑚𝑖𝑧𝑒</m:t>
                      </m:r>
                      <m:f>
                        <m:fPr>
                          <m:ctrlPr>
                            <a:rPr lang="en-IN" b="0" i="1" smtClean="0">
                              <a:latin typeface="Cambria Math" panose="02040503050406030204" pitchFamily="18" charset="0"/>
                              <a:ea typeface="Cambria Math" panose="02040503050406030204" pitchFamily="18" charset="0"/>
                            </a:rPr>
                          </m:ctrlPr>
                        </m:fPr>
                        <m:num>
                          <m:rad>
                            <m:radPr>
                              <m:degHide m:val="on"/>
                              <m:ctrlPr>
                                <a:rPr lang="en-IN" i="1">
                                  <a:latin typeface="Cambria Math" panose="02040503050406030204" pitchFamily="18" charset="0"/>
                                </a:rPr>
                              </m:ctrlPr>
                            </m:radPr>
                            <m:deg/>
                            <m:e>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1</m:t>
                                      </m:r>
                                    </m:sub>
                                  </m:sSub>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2</m:t>
                                      </m:r>
                                    </m:sub>
                                  </m:sSub>
                                </m:e>
                                <m:sup>
                                  <m:r>
                                    <a:rPr lang="en-IN" i="1">
                                      <a:latin typeface="Cambria Math" panose="02040503050406030204" pitchFamily="18" charset="0"/>
                                    </a:rPr>
                                    <m:t>2</m:t>
                                  </m:r>
                                </m:sup>
                              </m:sSup>
                            </m:e>
                          </m:rad>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𝑀𝑖𝑛𝑖𝑚𝑖𝑧𝑒</m:t>
                      </m:r>
                      <m:r>
                        <a:rPr lang="en-IN" b="0" i="1" smtClean="0">
                          <a:latin typeface="Cambria Math" panose="02040503050406030204" pitchFamily="18" charset="0"/>
                          <a:ea typeface="Cambria Math" panose="02040503050406030204" pitchFamily="18" charset="0"/>
                        </a:rPr>
                        <m:t> </m:t>
                      </m:r>
                      <m:f>
                        <m:fPr>
                          <m:ctrlPr>
                            <a:rPr lang="en-IN" b="0" i="1" smtClean="0">
                              <a:latin typeface="Cambria Math" panose="02040503050406030204" pitchFamily="18" charset="0"/>
                              <a:ea typeface="Cambria Math" panose="02040503050406030204" pitchFamily="18" charset="0"/>
                            </a:rPr>
                          </m:ctrlPr>
                        </m:fPr>
                        <m:num>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1</m:t>
                                  </m:r>
                                </m:sub>
                              </m:sSub>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2</m:t>
                                  </m:r>
                                </m:sub>
                              </m:sSub>
                            </m:e>
                            <m:sup>
                              <m:r>
                                <a:rPr lang="en-IN" i="1">
                                  <a:latin typeface="Cambria Math" panose="02040503050406030204" pitchFamily="18" charset="0"/>
                                </a:rPr>
                                <m:t>2</m:t>
                              </m:r>
                            </m:sup>
                          </m:sSup>
                        </m:num>
                        <m:den>
                          <m:r>
                            <a:rPr lang="en-IN" b="0" i="1" smtClean="0">
                              <a:latin typeface="Cambria Math" panose="02040503050406030204" pitchFamily="18" charset="0"/>
                              <a:ea typeface="Cambria Math" panose="02040503050406030204" pitchFamily="18" charset="0"/>
                            </a:rPr>
                            <m:t>2</m:t>
                          </m:r>
                        </m:den>
                      </m:f>
                    </m:oMath>
                  </m:oMathPara>
                </a14:m>
                <a:endParaRPr lang="en-IN" dirty="0"/>
              </a:p>
            </p:txBody>
          </p:sp>
        </mc:Choice>
        <mc:Fallback xmlns="">
          <p:sp>
            <p:nvSpPr>
              <p:cNvPr id="28" name="TextBox 27">
                <a:extLst>
                  <a:ext uri="{FF2B5EF4-FFF2-40B4-BE49-F238E27FC236}">
                    <a16:creationId xmlns:a16="http://schemas.microsoft.com/office/drawing/2014/main" id="{57F5A5B9-F93F-F0EF-4A11-34EB05FE2CFC}"/>
                  </a:ext>
                </a:extLst>
              </p:cNvPr>
              <p:cNvSpPr txBox="1">
                <a:spLocks noRot="1" noChangeAspect="1" noMove="1" noResize="1" noEditPoints="1" noAdjustHandles="1" noChangeArrowheads="1" noChangeShapeType="1" noTextEdit="1"/>
              </p:cNvSpPr>
              <p:nvPr/>
            </p:nvSpPr>
            <p:spPr>
              <a:xfrm>
                <a:off x="1600199" y="3156769"/>
                <a:ext cx="5943600" cy="651269"/>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DAF8AB6-E365-F970-51FA-5C8CDDAD5F15}"/>
                  </a:ext>
                </a:extLst>
              </p:cNvPr>
              <p:cNvSpPr txBox="1"/>
              <p:nvPr/>
            </p:nvSpPr>
            <p:spPr>
              <a:xfrm>
                <a:off x="1600199" y="3927923"/>
                <a:ext cx="5943600"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ea typeface="Cambria Math" panose="02040503050406030204" pitchFamily="18" charset="0"/>
                        </a:rPr>
                        <m:t>𝑀𝑖𝑛𝑖𝑚𝑖𝑧𝑒</m:t>
                      </m:r>
                      <m:r>
                        <a:rPr lang="en-IN" b="0" i="1" smtClean="0">
                          <a:latin typeface="Cambria Math" panose="02040503050406030204" pitchFamily="18" charset="0"/>
                          <a:ea typeface="Cambria Math" panose="02040503050406030204" pitchFamily="18" charset="0"/>
                        </a:rPr>
                        <m:t> </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𝑤</m:t>
                          </m:r>
                        </m:e>
                        <m:sup>
                          <m:r>
                            <a:rPr lang="en-IN" b="0" i="1" smtClean="0">
                              <a:latin typeface="Cambria Math" panose="02040503050406030204" pitchFamily="18" charset="0"/>
                              <a:ea typeface="Cambria Math" panose="02040503050406030204" pitchFamily="18" charset="0"/>
                            </a:rPr>
                            <m:t>𝑇</m:t>
                          </m:r>
                        </m:sup>
                      </m:sSup>
                      <m:r>
                        <a:rPr lang="en-IN" b="0" i="1" smtClean="0">
                          <a:latin typeface="Cambria Math" panose="02040503050406030204" pitchFamily="18" charset="0"/>
                          <a:ea typeface="Cambria Math" panose="02040503050406030204" pitchFamily="18" charset="0"/>
                        </a:rPr>
                        <m:t>𝑤</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𝑀𝑖𝑛𝑖</m:t>
                      </m:r>
                      <m:r>
                        <a:rPr lang="en-IN" b="0" i="1" smtClean="0">
                          <a:latin typeface="Cambria Math" panose="02040503050406030204" pitchFamily="18" charset="0"/>
                          <a:ea typeface="Cambria Math" panose="02040503050406030204" pitchFamily="18" charset="0"/>
                        </a:rPr>
                        <m:t>𝑚</m:t>
                      </m:r>
                      <m:r>
                        <a:rPr lang="en-IN" i="1">
                          <a:latin typeface="Cambria Math" panose="02040503050406030204" pitchFamily="18" charset="0"/>
                          <a:ea typeface="Cambria Math" panose="02040503050406030204" pitchFamily="18" charset="0"/>
                        </a:rPr>
                        <m:t>𝑖𝑧𝑒</m:t>
                      </m:r>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p>
                        <m:sSupPr>
                          <m:ctrlPr>
                            <a:rPr lang="en-IN" i="1">
                              <a:latin typeface="Cambria Math" panose="02040503050406030204" pitchFamily="18" charset="0"/>
                            </a:rPr>
                          </m:ctrlPr>
                        </m:sSupPr>
                        <m:e>
                          <m:box>
                            <m:boxPr>
                              <m:ctrlPr>
                                <a:rPr lang="en-IN" i="1">
                                  <a:latin typeface="Cambria Math" panose="02040503050406030204" pitchFamily="18" charset="0"/>
                                </a:rPr>
                              </m:ctrlPr>
                            </m:boxPr>
                            <m:e>
                              <m:argPr>
                                <m:argSz m:val="-1"/>
                              </m:argPr>
                              <m:r>
                                <m:rPr>
                                  <m:brk m:alnAt="63"/>
                                </m:rPr>
                                <a:rPr lang="en-IN" i="1">
                                  <a:latin typeface="Cambria Math" panose="02040503050406030204" pitchFamily="18" charset="0"/>
                                </a:rPr>
                                <m:t>|</m:t>
                              </m:r>
                            </m:e>
                          </m:box>
                          <m:box>
                            <m:boxPr>
                              <m:ctrlPr>
                                <a:rPr lang="en-IN" i="1">
                                  <a:latin typeface="Cambria Math" panose="02040503050406030204" pitchFamily="18" charset="0"/>
                                </a:rPr>
                              </m:ctrlPr>
                            </m:boxPr>
                            <m:e>
                              <m:argPr>
                                <m:argSz m:val="-1"/>
                              </m:argPr>
                              <m:r>
                                <m:rPr>
                                  <m:brk m:alnAt="63"/>
                                </m:rPr>
                                <a:rPr lang="en-IN" i="1">
                                  <a:latin typeface="Cambria Math" panose="02040503050406030204" pitchFamily="18" charset="0"/>
                                </a:rPr>
                                <m:t>|</m:t>
                              </m:r>
                              <m:r>
                                <a:rPr lang="en-IN" i="1">
                                  <a:latin typeface="Cambria Math" panose="02040503050406030204" pitchFamily="18" charset="0"/>
                                </a:rPr>
                                <m:t>𝑤</m:t>
                              </m:r>
                              <m:box>
                                <m:boxPr>
                                  <m:ctrlPr>
                                    <a:rPr lang="en-IN" i="1">
                                      <a:latin typeface="Cambria Math" panose="02040503050406030204" pitchFamily="18" charset="0"/>
                                    </a:rPr>
                                  </m:ctrlPr>
                                </m:boxPr>
                                <m:e>
                                  <m:argPr>
                                    <m:argSz m:val="-1"/>
                                  </m:argPr>
                                  <m:r>
                                    <m:rPr>
                                      <m:brk m:alnAt="63"/>
                                    </m:rPr>
                                    <a:rPr lang="en-IN" i="1">
                                      <a:latin typeface="Cambria Math" panose="02040503050406030204" pitchFamily="18" charset="0"/>
                                    </a:rPr>
                                    <m:t>|</m:t>
                                  </m:r>
                                </m:e>
                              </m:box>
                              <m:box>
                                <m:boxPr>
                                  <m:ctrlPr>
                                    <a:rPr lang="en-IN" i="1">
                                      <a:latin typeface="Cambria Math" panose="02040503050406030204" pitchFamily="18" charset="0"/>
                                    </a:rPr>
                                  </m:ctrlPr>
                                </m:boxPr>
                                <m:e>
                                  <m:argPr>
                                    <m:argSz m:val="-1"/>
                                  </m:argPr>
                                  <m:r>
                                    <m:rPr>
                                      <m:brk m:alnAt="63"/>
                                    </m:rPr>
                                    <a:rPr lang="en-IN" i="1">
                                      <a:latin typeface="Cambria Math" panose="02040503050406030204" pitchFamily="18" charset="0"/>
                                    </a:rPr>
                                    <m:t>|</m:t>
                                  </m:r>
                                </m:e>
                              </m:box>
                            </m:e>
                          </m:box>
                        </m:e>
                        <m:sup>
                          <m:r>
                            <a:rPr lang="en-IN" i="1">
                              <a:latin typeface="Cambria Math" panose="02040503050406030204" pitchFamily="18" charset="0"/>
                            </a:rPr>
                            <m:t>2</m:t>
                          </m:r>
                        </m:sup>
                      </m:sSup>
                    </m:oMath>
                  </m:oMathPara>
                </a14:m>
                <a:endParaRPr lang="en-IN" dirty="0"/>
              </a:p>
            </p:txBody>
          </p:sp>
        </mc:Choice>
        <mc:Fallback xmlns="">
          <p:sp>
            <p:nvSpPr>
              <p:cNvPr id="29" name="TextBox 28">
                <a:extLst>
                  <a:ext uri="{FF2B5EF4-FFF2-40B4-BE49-F238E27FC236}">
                    <a16:creationId xmlns:a16="http://schemas.microsoft.com/office/drawing/2014/main" id="{DDAF8AB6-E365-F970-51FA-5C8CDDAD5F15}"/>
                  </a:ext>
                </a:extLst>
              </p:cNvPr>
              <p:cNvSpPr txBox="1">
                <a:spLocks noRot="1" noChangeAspect="1" noMove="1" noResize="1" noEditPoints="1" noAdjustHandles="1" noChangeArrowheads="1" noChangeShapeType="1" noTextEdit="1"/>
              </p:cNvSpPr>
              <p:nvPr/>
            </p:nvSpPr>
            <p:spPr>
              <a:xfrm>
                <a:off x="1600199" y="3927923"/>
                <a:ext cx="5943600"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15170A-62C6-9DFC-3080-DFC09131E45D}"/>
                  </a:ext>
                </a:extLst>
              </p:cNvPr>
              <p:cNvSpPr txBox="1"/>
              <p:nvPr/>
            </p:nvSpPr>
            <p:spPr>
              <a:xfrm>
                <a:off x="1600199" y="4543457"/>
                <a:ext cx="59436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𝑆𝑢𝑏𝑗𝑒𝑐𝑡</m:t>
                      </m:r>
                      <m:r>
                        <a:rPr lang="en-IN" b="0" i="1" smtClean="0">
                          <a:latin typeface="Cambria Math" panose="02040503050406030204" pitchFamily="18" charset="0"/>
                        </a:rPr>
                        <m:t> </m:t>
                      </m:r>
                      <m:r>
                        <a:rPr lang="en-IN" b="0" i="1" smtClean="0">
                          <a:latin typeface="Cambria Math" panose="02040503050406030204" pitchFamily="18" charset="0"/>
                        </a:rPr>
                        <m:t>𝑡𝑜𝐷</m:t>
                      </m:r>
                      <m:d>
                        <m:dPr>
                          <m:begChr m:val="["/>
                          <m:endChr m:val="]"/>
                          <m:ctrlPr>
                            <a:rPr lang="en-IN" i="1">
                              <a:latin typeface="Cambria Math" panose="02040503050406030204" pitchFamily="18" charset="0"/>
                            </a:rPr>
                          </m:ctrlPr>
                        </m:dPr>
                        <m:e>
                          <m:r>
                            <a:rPr lang="en-IN" i="1">
                              <a:latin typeface="Cambria Math" panose="02040503050406030204" pitchFamily="18" charset="0"/>
                            </a:rPr>
                            <m:t>𝐴𝑤</m:t>
                          </m:r>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𝛾</m:t>
                          </m:r>
                          <m:r>
                            <a:rPr lang="en-IN" i="1">
                              <a:latin typeface="Cambria Math" panose="02040503050406030204" pitchFamily="18" charset="0"/>
                            </a:rPr>
                            <m:t>𝑒</m:t>
                          </m:r>
                        </m:e>
                      </m:d>
                      <m:r>
                        <a:rPr lang="en-IN" i="1">
                          <a:latin typeface="Cambria Math" panose="02040503050406030204" pitchFamily="18" charset="0"/>
                        </a:rPr>
                        <m:t>≥</m:t>
                      </m:r>
                      <m:r>
                        <a:rPr lang="en-IN" i="1">
                          <a:latin typeface="Cambria Math" panose="02040503050406030204" pitchFamily="18" charset="0"/>
                        </a:rPr>
                        <m:t>𝑒</m:t>
                      </m:r>
                    </m:oMath>
                  </m:oMathPara>
                </a14:m>
                <a:endParaRPr lang="en-IN" dirty="0"/>
              </a:p>
            </p:txBody>
          </p:sp>
        </mc:Choice>
        <mc:Fallback xmlns="">
          <p:sp>
            <p:nvSpPr>
              <p:cNvPr id="30" name="TextBox 29">
                <a:extLst>
                  <a:ext uri="{FF2B5EF4-FFF2-40B4-BE49-F238E27FC236}">
                    <a16:creationId xmlns:a16="http://schemas.microsoft.com/office/drawing/2014/main" id="{C815170A-62C6-9DFC-3080-DFC09131E45D}"/>
                  </a:ext>
                </a:extLst>
              </p:cNvPr>
              <p:cNvSpPr txBox="1">
                <a:spLocks noRot="1" noChangeAspect="1" noMove="1" noResize="1" noEditPoints="1" noAdjustHandles="1" noChangeArrowheads="1" noChangeShapeType="1" noTextEdit="1"/>
              </p:cNvSpPr>
              <p:nvPr/>
            </p:nvSpPr>
            <p:spPr>
              <a:xfrm>
                <a:off x="1600199" y="4543457"/>
                <a:ext cx="5943600" cy="307777"/>
              </a:xfrm>
              <a:prstGeom prst="rect">
                <a:avLst/>
              </a:prstGeom>
              <a:blipFill>
                <a:blip r:embed="rId8"/>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D69BC1-5C42-4B79-8324-FE42E574FD44}"/>
                  </a:ext>
                </a:extLst>
              </p:cNvPr>
              <p:cNvSpPr txBox="1"/>
              <p:nvPr/>
            </p:nvSpPr>
            <p:spPr>
              <a:xfrm>
                <a:off x="6240951" y="3691340"/>
                <a:ext cx="2964926" cy="1384995"/>
              </a:xfrm>
              <a:prstGeom prst="rect">
                <a:avLst/>
              </a:prstGeom>
              <a:noFill/>
            </p:spPr>
            <p:txBody>
              <a:bodyPr wrap="square" rtlCol="0">
                <a:spAutoFit/>
              </a:bodyPr>
              <a:lstStyle/>
              <a:p>
                <a:r>
                  <a:rPr lang="en-US" sz="1200" dirty="0"/>
                  <a:t>Where w is a weighted coefficient matrix of size mx1</a:t>
                </a:r>
              </a:p>
              <a:p>
                <a:endParaRPr lang="en-US" sz="1200" dirty="0"/>
              </a:p>
              <a:p>
                <a:r>
                  <a:rPr lang="en-US" sz="1200" dirty="0"/>
                  <a:t>m=</a:t>
                </a:r>
                <a:r>
                  <a:rPr lang="en-US" sz="1200" dirty="0" err="1"/>
                  <a:t>no.of</a:t>
                </a:r>
                <a:r>
                  <a:rPr lang="en-US" sz="1200" dirty="0"/>
                  <a:t> data points (m x 1)</a:t>
                </a:r>
              </a:p>
              <a:p>
                <a:r>
                  <a:rPr lang="en-US" sz="1200" dirty="0"/>
                  <a:t>n = </a:t>
                </a:r>
                <a:r>
                  <a:rPr lang="en-US" sz="1200" dirty="0" err="1"/>
                  <a:t>no.of</a:t>
                </a:r>
                <a:r>
                  <a:rPr lang="en-US" sz="1200" dirty="0"/>
                  <a:t> features (n x 1)</a:t>
                </a:r>
              </a:p>
              <a:p>
                <a:r>
                  <a:rPr lang="en-US" sz="1200" dirty="0"/>
                  <a:t>D = Diagonal matrix (m x m)</a:t>
                </a:r>
              </a:p>
              <a:p>
                <a14:m>
                  <m:oMath xmlns:m="http://schemas.openxmlformats.org/officeDocument/2006/math">
                    <m:r>
                      <a:rPr lang="en-US" sz="1200" i="1" smtClean="0">
                        <a:latin typeface="Cambria Math" panose="02040503050406030204" pitchFamily="18" charset="0"/>
                        <a:ea typeface="Cambria Math" panose="02040503050406030204" pitchFamily="18" charset="0"/>
                      </a:rPr>
                      <m:t>𝛾</m:t>
                    </m:r>
                  </m:oMath>
                </a14:m>
                <a:r>
                  <a:rPr lang="en-US" sz="1200" dirty="0"/>
                  <a:t> = bias term (intercept) </a:t>
                </a:r>
              </a:p>
            </p:txBody>
          </p:sp>
        </mc:Choice>
        <mc:Fallback xmlns="">
          <p:sp>
            <p:nvSpPr>
              <p:cNvPr id="2" name="TextBox 1">
                <a:extLst>
                  <a:ext uri="{FF2B5EF4-FFF2-40B4-BE49-F238E27FC236}">
                    <a16:creationId xmlns:a16="http://schemas.microsoft.com/office/drawing/2014/main" id="{34D69BC1-5C42-4B79-8324-FE42E574FD44}"/>
                  </a:ext>
                </a:extLst>
              </p:cNvPr>
              <p:cNvSpPr txBox="1">
                <a:spLocks noRot="1" noChangeAspect="1" noMove="1" noResize="1" noEditPoints="1" noAdjustHandles="1" noChangeArrowheads="1" noChangeShapeType="1" noTextEdit="1"/>
              </p:cNvSpPr>
              <p:nvPr/>
            </p:nvSpPr>
            <p:spPr>
              <a:xfrm>
                <a:off x="6240951" y="3691340"/>
                <a:ext cx="2964926" cy="1384995"/>
              </a:xfrm>
              <a:prstGeom prst="rect">
                <a:avLst/>
              </a:prstGeom>
              <a:blipFill>
                <a:blip r:embed="rId9"/>
                <a:stretch>
                  <a:fillRect l="-206" t="-881" b="-2203"/>
                </a:stretch>
              </a:blipFill>
            </p:spPr>
            <p:txBody>
              <a:bodyPr/>
              <a:lstStyle/>
              <a:p>
                <a:r>
                  <a:rPr lang="en-US">
                    <a:noFill/>
                  </a:rPr>
                  <a:t> </a:t>
                </a:r>
              </a:p>
            </p:txBody>
          </p:sp>
        </mc:Fallback>
      </mc:AlternateContent>
    </p:spTree>
    <p:extLst>
      <p:ext uri="{BB962C8B-B14F-4D97-AF65-F5344CB8AC3E}">
        <p14:creationId xmlns:p14="http://schemas.microsoft.com/office/powerpoint/2010/main" val="317239891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C170-8ADB-3BF7-28A3-07ACED1C9C27}"/>
              </a:ext>
            </a:extLst>
          </p:cNvPr>
          <p:cNvSpPr>
            <a:spLocks noGrp="1"/>
          </p:cNvSpPr>
          <p:nvPr>
            <p:ph type="title"/>
          </p:nvPr>
        </p:nvSpPr>
        <p:spPr>
          <a:xfrm>
            <a:off x="713250" y="1065520"/>
            <a:ext cx="7717500" cy="1963500"/>
          </a:xfrm>
        </p:spPr>
        <p:txBody>
          <a:bodyPr/>
          <a:lstStyle/>
          <a:p>
            <a:r>
              <a:rPr lang="en-IN" sz="7200" dirty="0"/>
              <a:t>Soft margin SVM</a:t>
            </a:r>
          </a:p>
        </p:txBody>
      </p:sp>
    </p:spTree>
    <p:extLst>
      <p:ext uri="{BB962C8B-B14F-4D97-AF65-F5344CB8AC3E}">
        <p14:creationId xmlns:p14="http://schemas.microsoft.com/office/powerpoint/2010/main" val="132314757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6708D3-7DA8-B14C-7612-A6FAF8828CBA}"/>
              </a:ext>
            </a:extLst>
          </p:cNvPr>
          <p:cNvSpPr>
            <a:spLocks noGrp="1"/>
          </p:cNvSpPr>
          <p:nvPr>
            <p:ph type="title"/>
          </p:nvPr>
        </p:nvSpPr>
        <p:spPr>
          <a:xfrm>
            <a:off x="1009664" y="253633"/>
            <a:ext cx="6476972" cy="1341971"/>
          </a:xfrm>
        </p:spPr>
        <p:txBody>
          <a:bodyPr/>
          <a:lstStyle/>
          <a:p>
            <a:pPr marL="342900" indent="-342900" algn="l">
              <a:buFont typeface="Wingdings" panose="05000000000000000000" pitchFamily="2" charset="2"/>
              <a:buChar char="Ø"/>
            </a:pPr>
            <a:r>
              <a:rPr lang="en-US" sz="2000" b="0" dirty="0">
                <a:latin typeface="Gill Sans MT" panose="020B0502020104020203" pitchFamily="34" charset="0"/>
              </a:rPr>
              <a:t>Linearly inseparable data:</a:t>
            </a:r>
            <a:br>
              <a:rPr lang="en-US" sz="2000" b="0" dirty="0">
                <a:latin typeface="Gill Sans MT" panose="020B0502020104020203" pitchFamily="34" charset="0"/>
              </a:rPr>
            </a:br>
            <a:r>
              <a:rPr lang="en-US" sz="2000" b="0" dirty="0">
                <a:latin typeface="Gill Sans MT" panose="020B0502020104020203" pitchFamily="34" charset="0"/>
              </a:rPr>
              <a:t>- no feasible solution</a:t>
            </a:r>
            <a:br>
              <a:rPr lang="en-US" sz="2000" b="0" dirty="0">
                <a:latin typeface="Gill Sans MT" panose="020B0502020104020203" pitchFamily="34" charset="0"/>
              </a:rPr>
            </a:br>
            <a:r>
              <a:rPr lang="en-US" sz="2000" b="0" dirty="0">
                <a:latin typeface="Gill Sans MT" panose="020B0502020104020203" pitchFamily="34" charset="0"/>
              </a:rPr>
              <a:t>- optimization problem corresponding to Hard Margin Support Vector Machine unsolvable.</a:t>
            </a:r>
            <a:endParaRPr lang="en-IN" sz="2000" b="0" dirty="0">
              <a:latin typeface="Gill Sans MT" panose="020B0502020104020203" pitchFamily="34" charset="0"/>
            </a:endParaRPr>
          </a:p>
        </p:txBody>
      </p:sp>
      <p:sp>
        <p:nvSpPr>
          <p:cNvPr id="5" name="TextBox 4">
            <a:extLst>
              <a:ext uri="{FF2B5EF4-FFF2-40B4-BE49-F238E27FC236}">
                <a16:creationId xmlns:a16="http://schemas.microsoft.com/office/drawing/2014/main" id="{2F5947EB-85D9-458C-A5F5-0847EB18C50E}"/>
              </a:ext>
            </a:extLst>
          </p:cNvPr>
          <p:cNvSpPr txBox="1"/>
          <p:nvPr/>
        </p:nvSpPr>
        <p:spPr>
          <a:xfrm>
            <a:off x="1009664" y="1678026"/>
            <a:ext cx="5607626" cy="1015663"/>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Gill Sans MT" panose="020B0502020104020203" pitchFamily="34" charset="0"/>
              </a:rPr>
              <a:t>So the only possible way is to find a maximally separating plane with a small number of points that fall on the wrong side.</a:t>
            </a:r>
          </a:p>
        </p:txBody>
      </p:sp>
      <p:sp>
        <p:nvSpPr>
          <p:cNvPr id="9" name="TextBox 8">
            <a:extLst>
              <a:ext uri="{FF2B5EF4-FFF2-40B4-BE49-F238E27FC236}">
                <a16:creationId xmlns:a16="http://schemas.microsoft.com/office/drawing/2014/main" id="{EB030789-CEA2-C002-E669-9427B2DBD45E}"/>
              </a:ext>
            </a:extLst>
          </p:cNvPr>
          <p:cNvSpPr txBox="1"/>
          <p:nvPr/>
        </p:nvSpPr>
        <p:spPr>
          <a:xfrm>
            <a:off x="1009664" y="2776111"/>
            <a:ext cx="5607626" cy="163121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000" b="0" i="0" u="none" strike="noStrike" kern="0" cap="none" spc="0" normalizeH="0" baseline="0" noProof="0" dirty="0">
                <a:ln>
                  <a:noFill/>
                </a:ln>
                <a:solidFill>
                  <a:srgbClr val="000000"/>
                </a:solidFill>
                <a:effectLst/>
                <a:uLnTx/>
                <a:uFillTx/>
                <a:latin typeface="Gill Sans MT" panose="020B0502020104020203" pitchFamily="34" charset="0"/>
                <a:cs typeface="Arial"/>
                <a:sym typeface="Arial"/>
              </a:rPr>
              <a:t>More margin will cause more points with error. So we introduce a control parameter C through which we control the weight given to these two contradicting requirements.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Gill Sans MT" panose="020B0502020104020203" pitchFamily="34" charset="0"/>
                <a:cs typeface="Arial"/>
                <a:sym typeface="Arial"/>
              </a:rPr>
              <a:t> </a:t>
            </a:r>
            <a:endParaRPr lang="en-IN" dirty="0"/>
          </a:p>
        </p:txBody>
      </p:sp>
      <p:pic>
        <p:nvPicPr>
          <p:cNvPr id="76" name="Picture 75">
            <a:extLst>
              <a:ext uri="{FF2B5EF4-FFF2-40B4-BE49-F238E27FC236}">
                <a16:creationId xmlns:a16="http://schemas.microsoft.com/office/drawing/2014/main" id="{C0D94B80-B083-FFBA-4209-988854A10104}"/>
              </a:ext>
            </a:extLst>
          </p:cNvPr>
          <p:cNvPicPr>
            <a:picLocks noChangeAspect="1"/>
          </p:cNvPicPr>
          <p:nvPr/>
        </p:nvPicPr>
        <p:blipFill>
          <a:blip r:embed="rId2"/>
          <a:stretch>
            <a:fillRect/>
          </a:stretch>
        </p:blipFill>
        <p:spPr>
          <a:xfrm>
            <a:off x="6582904" y="2185857"/>
            <a:ext cx="2561096" cy="2269453"/>
          </a:xfrm>
          <a:prstGeom prst="rect">
            <a:avLst/>
          </a:prstGeom>
        </p:spPr>
      </p:pic>
    </p:spTree>
    <p:extLst>
      <p:ext uri="{BB962C8B-B14F-4D97-AF65-F5344CB8AC3E}">
        <p14:creationId xmlns:p14="http://schemas.microsoft.com/office/powerpoint/2010/main" val="374933781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2">
                <a:extLst>
                  <a:ext uri="{FF2B5EF4-FFF2-40B4-BE49-F238E27FC236}">
                    <a16:creationId xmlns:a16="http://schemas.microsoft.com/office/drawing/2014/main" id="{F8FCD549-1C65-9107-5AE8-4E2AF0746FBB}"/>
                  </a:ext>
                </a:extLst>
              </p:cNvPr>
              <p:cNvSpPr>
                <a:spLocks noGrp="1"/>
              </p:cNvSpPr>
              <p:nvPr>
                <p:ph type="title"/>
              </p:nvPr>
            </p:nvSpPr>
            <p:spPr>
              <a:xfrm>
                <a:off x="219955" y="253633"/>
                <a:ext cx="6476972" cy="757749"/>
              </a:xfrm>
            </p:spPr>
            <p:txBody>
              <a:bodyPr/>
              <a:lstStyle/>
              <a:p>
                <a:pPr marL="342900" indent="-342900" algn="l">
                  <a:buFont typeface="Wingdings" panose="05000000000000000000" pitchFamily="2" charset="2"/>
                  <a:buChar char="Ø"/>
                </a:pPr>
                <a:r>
                  <a:rPr lang="en-US" sz="2000" dirty="0">
                    <a:latin typeface="Gill Sans MT" panose="020B0502020104020203" pitchFamily="34" charset="0"/>
                  </a:rPr>
                  <a:t>Key Idea</a:t>
                </a:r>
                <a:r>
                  <a:rPr lang="en-US" sz="2000" b="0" dirty="0">
                    <a:latin typeface="Gill Sans MT" panose="020B0502020104020203" pitchFamily="34" charset="0"/>
                  </a:rPr>
                  <a:t>: allow for some slight error</a:t>
                </a:r>
                <a:br>
                  <a:rPr lang="en-US" sz="2000" b="0" dirty="0">
                    <a:latin typeface="Gill Sans MT" panose="020B0502020104020203" pitchFamily="34" charset="0"/>
                  </a:rPr>
                </a:br>
                <a:r>
                  <a:rPr lang="en-US" sz="2000" b="0" dirty="0">
                    <a:latin typeface="Gill Sans MT" panose="020B0502020104020203" pitchFamily="34" charset="0"/>
                  </a:rPr>
                  <a:t>represented by slack variables </a:t>
                </a:r>
                <a14:m>
                  <m:oMath xmlns:m="http://schemas.openxmlformats.org/officeDocument/2006/math">
                    <m:sSub>
                      <m:sSubPr>
                        <m:ctrlPr>
                          <a:rPr lang="en-IN" sz="2000" b="1" i="1" kern="1200" smtClean="0">
                            <a:solidFill>
                              <a:srgbClr val="000000"/>
                            </a:solidFill>
                            <a:effectLst/>
                            <a:latin typeface="Cambria Math" panose="02040503050406030204" pitchFamily="18" charset="0"/>
                            <a:ea typeface="+mn-ea"/>
                            <a:cs typeface="+mn-cs"/>
                          </a:rPr>
                        </m:ctrlPr>
                      </m:sSubPr>
                      <m:e>
                        <m:r>
                          <a:rPr lang="en-IN" sz="2000" b="0" i="1" kern="1200" smtClean="0">
                            <a:solidFill>
                              <a:srgbClr val="000000"/>
                            </a:solidFill>
                            <a:effectLst/>
                            <a:latin typeface="Cambria Math" panose="02040503050406030204" pitchFamily="18" charset="0"/>
                            <a:ea typeface="Cambria Math" panose="02040503050406030204" pitchFamily="18" charset="0"/>
                            <a:cs typeface="+mn-cs"/>
                          </a:rPr>
                          <m:t>𝜉</m:t>
                        </m:r>
                      </m:e>
                      <m:sub>
                        <m:r>
                          <a:rPr lang="en-IN" sz="2000" b="0" i="1" kern="1200">
                            <a:solidFill>
                              <a:srgbClr val="000000"/>
                            </a:solidFill>
                            <a:effectLst/>
                            <a:latin typeface="Cambria Math" panose="02040503050406030204" pitchFamily="18" charset="0"/>
                            <a:ea typeface="+mn-ea"/>
                            <a:cs typeface="+mn-cs"/>
                          </a:rPr>
                          <m:t>𝑖</m:t>
                        </m:r>
                      </m:sub>
                    </m:sSub>
                  </m:oMath>
                </a14:m>
                <a:r>
                  <a:rPr lang="en-IN" sz="2000" b="0" dirty="0">
                    <a:latin typeface="Gill Sans MT" panose="020B0502020104020203" pitchFamily="34" charset="0"/>
                  </a:rPr>
                  <a:t>(</a:t>
                </a:r>
                <a14:m>
                  <m:oMath xmlns:m="http://schemas.openxmlformats.org/officeDocument/2006/math">
                    <m:sSub>
                      <m:sSubPr>
                        <m:ctrlPr>
                          <a:rPr lang="en-IN" sz="2000" i="1" kern="1200">
                            <a:solidFill>
                              <a:srgbClr val="000000"/>
                            </a:solidFill>
                            <a:latin typeface="Cambria Math" panose="02040503050406030204" pitchFamily="18" charset="0"/>
                          </a:rPr>
                        </m:ctrlPr>
                      </m:sSubPr>
                      <m:e>
                        <m:r>
                          <a:rPr lang="en-IN" sz="2000" b="0" i="1" kern="1200">
                            <a:solidFill>
                              <a:srgbClr val="000000"/>
                            </a:solidFill>
                            <a:latin typeface="Cambria Math" panose="02040503050406030204" pitchFamily="18" charset="0"/>
                            <a:ea typeface="Cambria Math" panose="02040503050406030204" pitchFamily="18" charset="0"/>
                          </a:rPr>
                          <m:t>𝜉</m:t>
                        </m:r>
                      </m:e>
                      <m:sub>
                        <m:r>
                          <a:rPr lang="en-IN" sz="2000" b="0" i="1" kern="1200">
                            <a:solidFill>
                              <a:srgbClr val="000000"/>
                            </a:solidFill>
                            <a:latin typeface="Cambria Math" panose="02040503050406030204" pitchFamily="18" charset="0"/>
                          </a:rPr>
                          <m:t>𝑖</m:t>
                        </m:r>
                      </m:sub>
                    </m:sSub>
                    <m:r>
                      <a:rPr lang="en-IN" sz="2000" b="1" i="1" kern="1200" smtClean="0">
                        <a:solidFill>
                          <a:srgbClr val="000000"/>
                        </a:solidFill>
                        <a:latin typeface="Cambria Math" panose="02040503050406030204" pitchFamily="18" charset="0"/>
                      </a:rPr>
                      <m:t>≥</m:t>
                    </m:r>
                    <m:r>
                      <a:rPr lang="en-IN" sz="2000" b="1" i="1" kern="1200" smtClean="0">
                        <a:solidFill>
                          <a:srgbClr val="000000"/>
                        </a:solidFill>
                        <a:latin typeface="Cambria Math" panose="02040503050406030204" pitchFamily="18" charset="0"/>
                      </a:rPr>
                      <m:t>𝟎</m:t>
                    </m:r>
                  </m:oMath>
                </a14:m>
                <a:r>
                  <a:rPr lang="en-IN" sz="2000" b="0" dirty="0">
                    <a:latin typeface="Gill Sans MT" panose="020B0502020104020203" pitchFamily="34" charset="0"/>
                  </a:rPr>
                  <a:t>).</a:t>
                </a:r>
              </a:p>
            </p:txBody>
          </p:sp>
        </mc:Choice>
        <mc:Fallback xmlns="">
          <p:sp>
            <p:nvSpPr>
              <p:cNvPr id="4" name="Title 2">
                <a:extLst>
                  <a:ext uri="{FF2B5EF4-FFF2-40B4-BE49-F238E27FC236}">
                    <a16:creationId xmlns:a16="http://schemas.microsoft.com/office/drawing/2014/main" id="{F8FCD549-1C65-9107-5AE8-4E2AF0746FBB}"/>
                  </a:ext>
                </a:extLst>
              </p:cNvPr>
              <p:cNvSpPr>
                <a:spLocks noGrp="1" noRot="1" noChangeAspect="1" noMove="1" noResize="1" noEditPoints="1" noAdjustHandles="1" noChangeArrowheads="1" noChangeShapeType="1" noTextEdit="1"/>
              </p:cNvSpPr>
              <p:nvPr>
                <p:ph type="title"/>
              </p:nvPr>
            </p:nvSpPr>
            <p:spPr>
              <a:xfrm>
                <a:off x="219955" y="253633"/>
                <a:ext cx="6476972" cy="757749"/>
              </a:xfrm>
              <a:blipFill>
                <a:blip r:embed="rId2"/>
                <a:stretch>
                  <a:fillRect l="-1505" t="-8871" b="-12903"/>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CEF0CD25-0E65-DF96-CA35-395ABC50E7D5}"/>
              </a:ext>
            </a:extLst>
          </p:cNvPr>
          <p:cNvPicPr>
            <a:picLocks noChangeAspect="1"/>
          </p:cNvPicPr>
          <p:nvPr/>
        </p:nvPicPr>
        <p:blipFill>
          <a:blip r:embed="rId3"/>
          <a:stretch>
            <a:fillRect/>
          </a:stretch>
        </p:blipFill>
        <p:spPr>
          <a:xfrm>
            <a:off x="3752757" y="1202168"/>
            <a:ext cx="3601893" cy="19742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E0DB37-B292-4C06-9E41-9BB190D74F4B}"/>
                  </a:ext>
                </a:extLst>
              </p:cNvPr>
              <p:cNvSpPr txBox="1"/>
              <p:nvPr/>
            </p:nvSpPr>
            <p:spPr>
              <a:xfrm>
                <a:off x="2055681" y="3367227"/>
                <a:ext cx="6996047" cy="1600438"/>
              </a:xfrm>
              <a:prstGeom prst="rect">
                <a:avLst/>
              </a:prstGeom>
              <a:noFill/>
            </p:spPr>
            <p:txBody>
              <a:bodyPr wrap="square">
                <a:spAutoFit/>
              </a:bodyPr>
              <a:lstStyle/>
              <a:p>
                <a:r>
                  <a:rPr lang="en-US" dirty="0">
                    <a:latin typeface="Gill Sans MT" panose="020B0502020104020203" pitchFamily="34" charset="0"/>
                  </a:rPr>
                  <a:t>When a point lies either between the bounding hyperplanes or beyond,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latin typeface="Gill Sans MT" panose="020B0502020104020203" pitchFamily="34" charset="0"/>
                  </a:rPr>
                  <a:t> − 𝛾 ≤ −1 we add a positive quantity 𝜉𝑖 to the left of the inequality to satisfy the constraint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latin typeface="Gill Sans MT" panose="020B0502020104020203" pitchFamily="34" charset="0"/>
                  </a:rPr>
                  <a:t> − 𝛾 </a:t>
                </a:r>
                <a14:m>
                  <m:oMath xmlns:m="http://schemas.openxmlformats.org/officeDocument/2006/math">
                    <m:r>
                      <a:rPr lang="en-US" b="0" i="1" smtClean="0">
                        <a:latin typeface="Cambria Math" panose="02040503050406030204" pitchFamily="18" charset="0"/>
                      </a:rPr>
                      <m:t>≥</m:t>
                    </m:r>
                  </m:oMath>
                </a14:m>
                <a:r>
                  <a:rPr lang="en-US" dirty="0">
                    <a:latin typeface="Gill Sans MT" panose="020B0502020104020203" pitchFamily="34" charset="0"/>
                  </a:rPr>
                  <a:t> +1. It now becomes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latin typeface="Gill Sans MT" panose="020B0502020104020203" pitchFamily="34" charset="0"/>
                  </a:rPr>
                  <a:t> − 𝛾 + 𝜉𝑖 ≥ +1. </a:t>
                </a:r>
              </a:p>
              <a:p>
                <a:endParaRPr lang="en-US" dirty="0">
                  <a:latin typeface="Gill Sans MT" panose="020B0502020104020203" pitchFamily="34" charset="0"/>
                </a:endParaRPr>
              </a:p>
              <a:p>
                <a:r>
                  <a:rPr lang="en-US" dirty="0">
                    <a:latin typeface="Gill Sans MT" panose="020B0502020104020203" pitchFamily="34" charset="0"/>
                  </a:rPr>
                  <a:t>we subtract a positive quantity 𝜉𝑖 from the left of inequality for negative points that falls between bounding hyperplanes and into the region of positive points. The equation for such a point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latin typeface="Gill Sans MT" panose="020B0502020104020203" pitchFamily="34" charset="0"/>
                  </a:rPr>
                  <a:t>− 𝛾 − 𝜉𝑖 ≤ −1.</a:t>
                </a:r>
              </a:p>
            </p:txBody>
          </p:sp>
        </mc:Choice>
        <mc:Fallback xmlns="">
          <p:sp>
            <p:nvSpPr>
              <p:cNvPr id="10" name="TextBox 9">
                <a:extLst>
                  <a:ext uri="{FF2B5EF4-FFF2-40B4-BE49-F238E27FC236}">
                    <a16:creationId xmlns:a16="http://schemas.microsoft.com/office/drawing/2014/main" id="{9EE0DB37-B292-4C06-9E41-9BB190D74F4B}"/>
                  </a:ext>
                </a:extLst>
              </p:cNvPr>
              <p:cNvSpPr txBox="1">
                <a:spLocks noRot="1" noChangeAspect="1" noMove="1" noResize="1" noEditPoints="1" noAdjustHandles="1" noChangeArrowheads="1" noChangeShapeType="1" noTextEdit="1"/>
              </p:cNvSpPr>
              <p:nvPr/>
            </p:nvSpPr>
            <p:spPr>
              <a:xfrm>
                <a:off x="2055681" y="3367227"/>
                <a:ext cx="6996047" cy="1600438"/>
              </a:xfrm>
              <a:prstGeom prst="rect">
                <a:avLst/>
              </a:prstGeom>
              <a:blipFill>
                <a:blip r:embed="rId4"/>
                <a:stretch>
                  <a:fillRect l="-261" t="-760" r="-261" b="-3042"/>
                </a:stretch>
              </a:blipFill>
            </p:spPr>
            <p:txBody>
              <a:bodyPr/>
              <a:lstStyle/>
              <a:p>
                <a:r>
                  <a:rPr lang="en-US">
                    <a:noFill/>
                  </a:rPr>
                  <a:t> </a:t>
                </a:r>
              </a:p>
            </p:txBody>
          </p:sp>
        </mc:Fallback>
      </mc:AlternateContent>
    </p:spTree>
    <p:extLst>
      <p:ext uri="{BB962C8B-B14F-4D97-AF65-F5344CB8AC3E}">
        <p14:creationId xmlns:p14="http://schemas.microsoft.com/office/powerpoint/2010/main" val="2952418931"/>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62B84-A6C2-7ADA-F92F-D8D9DE5438E3}"/>
              </a:ext>
            </a:extLst>
          </p:cNvPr>
          <p:cNvSpPr>
            <a:spLocks noGrp="1"/>
          </p:cNvSpPr>
          <p:nvPr>
            <p:ph type="title"/>
          </p:nvPr>
        </p:nvSpPr>
        <p:spPr>
          <a:xfrm>
            <a:off x="716550" y="455075"/>
            <a:ext cx="7710900" cy="528600"/>
          </a:xfrm>
        </p:spPr>
        <p:txBody>
          <a:bodyPr/>
          <a:lstStyle/>
          <a:p>
            <a:r>
              <a:rPr lang="en-US" dirty="0"/>
              <a:t>L</a:t>
            </a:r>
            <a:r>
              <a:rPr lang="en-US" sz="2800" dirty="0"/>
              <a:t>1-</a:t>
            </a:r>
            <a:r>
              <a:rPr lang="en-US" dirty="0"/>
              <a:t> SVM with soft margin</a:t>
            </a:r>
            <a:endParaRPr lang="en-IN" dirty="0"/>
          </a:p>
        </p:txBody>
      </p:sp>
      <p:sp>
        <p:nvSpPr>
          <p:cNvPr id="8" name="TextBox 7">
            <a:extLst>
              <a:ext uri="{FF2B5EF4-FFF2-40B4-BE49-F238E27FC236}">
                <a16:creationId xmlns:a16="http://schemas.microsoft.com/office/drawing/2014/main" id="{C11DE671-7159-6A5A-0F90-D618555A906C}"/>
              </a:ext>
            </a:extLst>
          </p:cNvPr>
          <p:cNvSpPr txBox="1"/>
          <p:nvPr/>
        </p:nvSpPr>
        <p:spPr>
          <a:xfrm>
            <a:off x="1478280" y="1543353"/>
            <a:ext cx="2188464" cy="3970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Didact Gothic" panose="00000500000000000000" pitchFamily="2" charset="0"/>
                <a:ea typeface="Calibri" panose="020F0502020204030204" pitchFamily="34" charset="0"/>
                <a:cs typeface="Times New Roman" panose="02020603050405020304" pitchFamily="18" charset="0"/>
              </a:rPr>
              <a:t>SVM formulation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C1491B-F4E4-591F-BBEC-02FB27CD1823}"/>
                  </a:ext>
                </a:extLst>
              </p:cNvPr>
              <p:cNvSpPr txBox="1"/>
              <p:nvPr/>
            </p:nvSpPr>
            <p:spPr>
              <a:xfrm>
                <a:off x="850392" y="1938573"/>
                <a:ext cx="3444240" cy="24855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min</m:t>
                              </m:r>
                            </m:e>
                            <m:lim>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m:t>
                              </m:r>
                              <m:r>
                                <m:rPr>
                                  <m:sty m:val="p"/>
                                </m:rPr>
                                <a:rPr lang="el-GR" sz="2400" i="1" smtClean="0">
                                  <a:latin typeface="Cambria Math" panose="02040503050406030204" pitchFamily="18" charset="0"/>
                                  <a:ea typeface="Cambria Math" panose="02040503050406030204" pitchFamily="18" charset="0"/>
                                </a:rPr>
                                <m:t>ξ</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𝑐</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IN"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ξ</m:t>
                                  </m:r>
                                </m:e>
                                <m:sub>
                                  <m:r>
                                    <a:rPr lang="en-US" sz="2400" b="0" i="1" smtClean="0">
                                      <a:latin typeface="Cambria Math" panose="02040503050406030204" pitchFamily="18" charset="0"/>
                                    </a:rPr>
                                    <m:t>𝑖</m:t>
                                  </m:r>
                                </m:sub>
                              </m:sSub>
                            </m:e>
                          </m:nary>
                        </m:e>
                      </m:func>
                      <m:r>
                        <a:rPr lang="en-US" sz="2400" b="0" i="1" smtClean="0">
                          <a:latin typeface="Cambria Math" panose="02040503050406030204" pitchFamily="18" charset="0"/>
                        </a:rPr>
                        <m:t> </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𝛾</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ξ</m:t>
                          </m:r>
                        </m:e>
                        <m:sub>
                          <m:r>
                            <a:rPr lang="en-US" sz="2400" b="0" i="1" smtClean="0">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ξ</m:t>
                          </m:r>
                        </m:e>
                        <m:sub>
                          <m:r>
                            <a:rPr lang="en-US" sz="2400" b="0" i="1" smtClean="0">
                              <a:latin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a:p>
                <a:endParaRPr lang="en-US" sz="2400" dirty="0"/>
              </a:p>
            </p:txBody>
          </p:sp>
        </mc:Choice>
        <mc:Fallback xmlns="">
          <p:sp>
            <p:nvSpPr>
              <p:cNvPr id="9" name="TextBox 8">
                <a:extLst>
                  <a:ext uri="{FF2B5EF4-FFF2-40B4-BE49-F238E27FC236}">
                    <a16:creationId xmlns:a16="http://schemas.microsoft.com/office/drawing/2014/main" id="{BDC1491B-F4E4-591F-BBEC-02FB27CD1823}"/>
                  </a:ext>
                </a:extLst>
              </p:cNvPr>
              <p:cNvSpPr txBox="1">
                <a:spLocks noRot="1" noChangeAspect="1" noMove="1" noResize="1" noEditPoints="1" noAdjustHandles="1" noChangeArrowheads="1" noChangeShapeType="1" noTextEdit="1"/>
              </p:cNvSpPr>
              <p:nvPr/>
            </p:nvSpPr>
            <p:spPr>
              <a:xfrm>
                <a:off x="850392" y="1938573"/>
                <a:ext cx="3444240" cy="2485552"/>
              </a:xfrm>
              <a:prstGeom prst="rect">
                <a:avLst/>
              </a:prstGeom>
              <a:blipFill>
                <a:blip r:embed="rId2"/>
                <a:stretch>
                  <a:fillRect r="-7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230E5D-3386-C37E-8771-89F9C11C421B}"/>
                  </a:ext>
                </a:extLst>
              </p:cNvPr>
              <p:cNvSpPr txBox="1"/>
              <p:nvPr/>
            </p:nvSpPr>
            <p:spPr>
              <a:xfrm>
                <a:off x="4849370" y="2267701"/>
                <a:ext cx="3444240" cy="1827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ξ</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𝑤</m:t>
                              </m:r>
                            </m:e>
                            <m:sup>
                              <m:r>
                                <a:rPr lang="en-US" sz="2400" i="1">
                                  <a:latin typeface="Cambria Math" panose="02040503050406030204" pitchFamily="18" charset="0"/>
                                </a:rPr>
                                <m:t>𝑇</m:t>
                              </m:r>
                            </m:sup>
                          </m:sSup>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𝑐</m:t>
                          </m:r>
                        </m:e>
                      </m:func>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𝑇</m:t>
                          </m:r>
                        </m:sup>
                      </m:sSup>
                      <m:r>
                        <a:rPr lang="en-US" sz="2400" i="1" smtClean="0">
                          <a:latin typeface="Cambria Math" panose="02040503050406030204" pitchFamily="18" charset="0"/>
                          <a:ea typeface="Cambria Math" panose="02040503050406030204" pitchFamily="18" charset="0"/>
                        </a:rPr>
                        <m:t>𝜉</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 </m:t>
                      </m:r>
                      <m:r>
                        <a:rPr lang="en-US" sz="2400" b="0" i="1" smtClean="0">
                          <a:latin typeface="Cambria Math" panose="02040503050406030204" pitchFamily="18" charset="0"/>
                        </a:rPr>
                        <m:t>𝐷</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𝐴𝑤</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𝑒</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𝑒</m:t>
                      </m:r>
                    </m:oMath>
                  </m:oMathPara>
                </a14:m>
                <a:endParaRPr lang="en-US" sz="24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0" name="TextBox 9">
                <a:extLst>
                  <a:ext uri="{FF2B5EF4-FFF2-40B4-BE49-F238E27FC236}">
                    <a16:creationId xmlns:a16="http://schemas.microsoft.com/office/drawing/2014/main" id="{9D230E5D-3386-C37E-8771-89F9C11C421B}"/>
                  </a:ext>
                </a:extLst>
              </p:cNvPr>
              <p:cNvSpPr txBox="1">
                <a:spLocks noRot="1" noChangeAspect="1" noMove="1" noResize="1" noEditPoints="1" noAdjustHandles="1" noChangeArrowheads="1" noChangeShapeType="1" noTextEdit="1"/>
              </p:cNvSpPr>
              <p:nvPr/>
            </p:nvSpPr>
            <p:spPr>
              <a:xfrm>
                <a:off x="4849370" y="2267701"/>
                <a:ext cx="3444240" cy="1827295"/>
              </a:xfrm>
              <a:prstGeom prst="rect">
                <a:avLst/>
              </a:prstGeom>
              <a:blipFill>
                <a:blip r:embed="rId3"/>
                <a:stretch>
                  <a:fillRect b="-6333"/>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A61E9D84-AE7A-9973-3347-92FBA4C54014}"/>
              </a:ext>
            </a:extLst>
          </p:cNvPr>
          <p:cNvSpPr txBox="1"/>
          <p:nvPr/>
        </p:nvSpPr>
        <p:spPr>
          <a:xfrm>
            <a:off x="5452874" y="1541541"/>
            <a:ext cx="2188464" cy="39703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kern="1200" dirty="0">
                <a:solidFill>
                  <a:prstClr val="black"/>
                </a:solidFill>
                <a:latin typeface="Didact Gothic" panose="00000500000000000000" pitchFamily="2" charset="0"/>
                <a:ea typeface="Calibri" panose="020F0502020204030204" pitchFamily="34" charset="0"/>
                <a:cs typeface="Times New Roman" panose="02020603050405020304" pitchFamily="18" charset="0"/>
              </a:rPr>
              <a:t>In Matrix form</a:t>
            </a:r>
            <a:r>
              <a:rPr kumimoji="0" lang="en-US" sz="2200" b="0" i="0" u="none" strike="noStrike" kern="1200" cap="none" spc="0" normalizeH="0" baseline="0" noProof="0" dirty="0">
                <a:ln>
                  <a:noFill/>
                </a:ln>
                <a:solidFill>
                  <a:prstClr val="black"/>
                </a:solidFill>
                <a:effectLst/>
                <a:uLnTx/>
                <a:uFillTx/>
                <a:latin typeface="Didact Gothic" panose="00000500000000000000" pitchFamily="2"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72423103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46C0-7987-1FAE-9F3F-E15B6875889A}"/>
              </a:ext>
            </a:extLst>
          </p:cNvPr>
          <p:cNvSpPr>
            <a:spLocks noGrp="1"/>
          </p:cNvSpPr>
          <p:nvPr>
            <p:ph type="title"/>
          </p:nvPr>
        </p:nvSpPr>
        <p:spPr>
          <a:xfrm>
            <a:off x="0" y="1454171"/>
            <a:ext cx="4449405" cy="1111971"/>
          </a:xfrm>
        </p:spPr>
        <p:txBody>
          <a:bodyPr/>
          <a:lstStyle/>
          <a:p>
            <a:pPr algn="ctr"/>
            <a:r>
              <a:rPr lang="en-US" sz="3200" dirty="0"/>
              <a:t>Dual formulation of L1 SVM</a:t>
            </a:r>
            <a:endParaRPr lang="en-IN" sz="32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178DD7-3A3B-DF08-9DF3-D4B9BF275D71}"/>
                  </a:ext>
                </a:extLst>
              </p:cNvPr>
              <p:cNvSpPr txBox="1"/>
              <p:nvPr/>
            </p:nvSpPr>
            <p:spPr>
              <a:xfrm>
                <a:off x="3939097" y="543816"/>
                <a:ext cx="5050078" cy="10617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a:latin typeface="Cambria Math" panose="02040503050406030204" pitchFamily="18" charset="0"/>
                                </a:rPr>
                                <m:t>min</m:t>
                              </m:r>
                            </m:e>
                            <m:lim>
                              <m:r>
                                <a:rPr lang="en-US" sz="1600" i="1">
                                  <a:latin typeface="Cambria Math" panose="02040503050406030204" pitchFamily="18" charset="0"/>
                                </a:rPr>
                                <m:t>𝑤</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𝐶</m:t>
                              </m:r>
                            </m:lim>
                          </m:limLow>
                        </m:fName>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𝐶</m:t>
                          </m:r>
                        </m:e>
                      </m:func>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𝑇</m:t>
                          </m:r>
                        </m:sup>
                      </m:sSup>
                      <m:r>
                        <a:rPr lang="en-US" sz="1600" i="1" smtClean="0">
                          <a:latin typeface="Cambria Math" panose="02040503050406030204" pitchFamily="18" charset="0"/>
                          <a:ea typeface="Cambria Math" panose="02040503050406030204" pitchFamily="18" charset="0"/>
                        </a:rPr>
                        <m:t>𝜉</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𝑤</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𝑤</m:t>
                      </m:r>
                      <m:r>
                        <a:rPr lang="en-IN" sz="1600" b="0" i="0"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rPr>
                        <m:t>𝑆𝑢𝑏𝑗𝑒𝑐𝑡</m:t>
                      </m:r>
                      <m:r>
                        <a:rPr lang="en-US" sz="1600" b="0" i="1" smtClean="0">
                          <a:latin typeface="Cambria Math" panose="02040503050406030204" pitchFamily="18" charset="0"/>
                        </a:rPr>
                        <m:t> </m:t>
                      </m:r>
                      <m:r>
                        <a:rPr lang="en-US" sz="1600" b="0" i="1" smtClean="0">
                          <a:latin typeface="Cambria Math" panose="02040503050406030204" pitchFamily="18" charset="0"/>
                        </a:rPr>
                        <m:t>𝑡𝑜</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𝐶𝑜𝑛𝑠𝑡𝑎𝑟𝑖𝑛𝑡</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𝐷</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𝐴𝑤</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r>
                            <a:rPr lang="en-US" sz="1600" i="1">
                              <a:latin typeface="Cambria Math" panose="02040503050406030204" pitchFamily="18" charset="0"/>
                              <a:ea typeface="Cambria Math" panose="02040503050406030204" pitchFamily="18" charset="0"/>
                            </a:rPr>
                            <m:t>𝑒</m:t>
                          </m:r>
                        </m:e>
                      </m:d>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𝜉</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𝑒</m:t>
                      </m:r>
                    </m:oMath>
                  </m:oMathPara>
                </a14:m>
                <a:endParaRPr lang="en-US"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𝜉</m:t>
                      </m:r>
                      <m:r>
                        <a:rPr lang="en-US" sz="1600" i="1">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3" name="TextBox 2">
                <a:extLst>
                  <a:ext uri="{FF2B5EF4-FFF2-40B4-BE49-F238E27FC236}">
                    <a16:creationId xmlns:a16="http://schemas.microsoft.com/office/drawing/2014/main" id="{8E178DD7-3A3B-DF08-9DF3-D4B9BF275D71}"/>
                  </a:ext>
                </a:extLst>
              </p:cNvPr>
              <p:cNvSpPr txBox="1">
                <a:spLocks noRot="1" noChangeAspect="1" noMove="1" noResize="1" noEditPoints="1" noAdjustHandles="1" noChangeArrowheads="1" noChangeShapeType="1" noTextEdit="1"/>
              </p:cNvSpPr>
              <p:nvPr/>
            </p:nvSpPr>
            <p:spPr>
              <a:xfrm>
                <a:off x="3939097" y="543816"/>
                <a:ext cx="5050078" cy="1061766"/>
              </a:xfrm>
              <a:prstGeom prst="rect">
                <a:avLst/>
              </a:prstGeom>
              <a:blipFill>
                <a:blip r:embed="rId2"/>
                <a:stretch>
                  <a:fillRect b="-34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0D54B1-AD49-F4B8-4FF4-17C932A6536D}"/>
                  </a:ext>
                </a:extLst>
              </p:cNvPr>
              <p:cNvSpPr txBox="1"/>
              <p:nvPr/>
            </p:nvSpPr>
            <p:spPr>
              <a:xfrm>
                <a:off x="4303101" y="1584878"/>
                <a:ext cx="38994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𝑇h𝑒</m:t>
                      </m:r>
                      <m:r>
                        <a:rPr lang="en-US" b="0" i="1" smtClean="0">
                          <a:latin typeface="Cambria Math" panose="02040503050406030204" pitchFamily="18" charset="0"/>
                        </a:rPr>
                        <m:t> </m:t>
                      </m:r>
                      <m:r>
                        <a:rPr lang="en-US" b="0" i="1" smtClean="0">
                          <a:latin typeface="Cambria Math" panose="02040503050406030204" pitchFamily="18" charset="0"/>
                        </a:rPr>
                        <m:t>𝑓𝑜𝑟𝑚𝑢𝑙𝑎𝑡𝑖𝑜𝑛</m:t>
                      </m:r>
                      <m:r>
                        <a:rPr lang="en-US" b="0" i="1" smtClean="0">
                          <a:latin typeface="Cambria Math" panose="02040503050406030204" pitchFamily="18" charset="0"/>
                        </a:rPr>
                        <m:t> </m:t>
                      </m:r>
                      <m:r>
                        <a:rPr lang="en-US" b="0" i="1" smtClean="0">
                          <a:latin typeface="Cambria Math" panose="02040503050406030204" pitchFamily="18" charset="0"/>
                        </a:rPr>
                        <m:t>𝑐𝑎𝑛</m:t>
                      </m:r>
                      <m:r>
                        <a:rPr lang="en-US" b="0" i="1" smtClean="0">
                          <a:latin typeface="Cambria Math" panose="02040503050406030204" pitchFamily="18" charset="0"/>
                        </a:rPr>
                        <m:t> </m:t>
                      </m:r>
                      <m:r>
                        <a:rPr lang="en-US" b="0" i="1" smtClean="0">
                          <a:latin typeface="Cambria Math" panose="02040503050406030204" pitchFamily="18" charset="0"/>
                        </a:rPr>
                        <m:t>𝑎𝑙𝑠𝑜</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𝑤𝑟𝑖𝑡𝑡𝑒𝑛</m:t>
                      </m:r>
                      <m:r>
                        <a:rPr lang="en-US" b="0" i="1" smtClean="0">
                          <a:latin typeface="Cambria Math" panose="02040503050406030204" pitchFamily="18" charset="0"/>
                        </a:rPr>
                        <m:t> </m:t>
                      </m:r>
                      <m:r>
                        <a:rPr lang="en-US" b="0" i="1" smtClean="0">
                          <a:latin typeface="Cambria Math" panose="02040503050406030204" pitchFamily="18" charset="0"/>
                        </a:rPr>
                        <m:t>𝑎𝑠</m:t>
                      </m:r>
                    </m:oMath>
                  </m:oMathPara>
                </a14:m>
                <a:endParaRPr lang="en-US" b="0" dirty="0"/>
              </a:p>
              <a:p>
                <a:endParaRPr lang="en-US" dirty="0"/>
              </a:p>
            </p:txBody>
          </p:sp>
        </mc:Choice>
        <mc:Fallback xmlns="">
          <p:sp>
            <p:nvSpPr>
              <p:cNvPr id="4" name="TextBox 3">
                <a:extLst>
                  <a:ext uri="{FF2B5EF4-FFF2-40B4-BE49-F238E27FC236}">
                    <a16:creationId xmlns:a16="http://schemas.microsoft.com/office/drawing/2014/main" id="{4F0D54B1-AD49-F4B8-4FF4-17C932A6536D}"/>
                  </a:ext>
                </a:extLst>
              </p:cNvPr>
              <p:cNvSpPr txBox="1">
                <a:spLocks noRot="1" noChangeAspect="1" noMove="1" noResize="1" noEditPoints="1" noAdjustHandles="1" noChangeArrowheads="1" noChangeShapeType="1" noTextEdit="1"/>
              </p:cNvSpPr>
              <p:nvPr/>
            </p:nvSpPr>
            <p:spPr>
              <a:xfrm>
                <a:off x="4303101" y="1584878"/>
                <a:ext cx="3899404" cy="43088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8F5CA7-DFAD-0885-78D4-3D18018968D4}"/>
                  </a:ext>
                </a:extLst>
              </p:cNvPr>
              <p:cNvSpPr txBox="1"/>
              <p:nvPr/>
            </p:nvSpPr>
            <p:spPr>
              <a:xfrm>
                <a:off x="4303101" y="1812027"/>
                <a:ext cx="3899404" cy="13178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ξ</m:t>
                                  </m:r>
                                </m:lim>
                              </m:limLow>
                            </m:fNa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𝑐</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IN" b="0" i="1" smtClean="0">
                                      <a:latin typeface="Cambria Math" panose="02040503050406030204" pitchFamily="18" charset="0"/>
                                    </a:rPr>
                                    <m:t>𝑚</m:t>
                                  </m:r>
                                </m:sup>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ξ</m:t>
                                      </m:r>
                                    </m:e>
                                    <m:sub>
                                      <m:r>
                                        <a:rPr lang="en-US" i="1">
                                          <a:latin typeface="Cambria Math" panose="02040503050406030204" pitchFamily="18" charset="0"/>
                                        </a:rPr>
                                        <m:t>𝑖</m:t>
                                      </m:r>
                                    </m:sub>
                                  </m:sSub>
                                </m:e>
                              </m:nary>
                            </m:e>
                          </m:func>
                          <m:r>
                            <a:rPr lang="en-US" i="1">
                              <a:latin typeface="Cambria Math" panose="02040503050406030204" pitchFamily="18" charset="0"/>
                            </a:rPr>
                            <m:t> </m:t>
                          </m:r>
                          <m:r>
                            <m:rPr>
                              <m:nor/>
                            </m:rPr>
                            <a:rPr lang="en-US" dirty="0"/>
                            <m:t> </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 </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ξ</m:t>
                              </m:r>
                            </m:e>
                            <m:sub>
                              <m:r>
                                <a:rPr lang="en-US" i="1">
                                  <a:latin typeface="Cambria Math" panose="02040503050406030204" pitchFamily="18" charset="0"/>
                                </a:rPr>
                                <m:t>𝑖</m:t>
                              </m:r>
                            </m:sub>
                          </m:sSub>
                          <m:r>
                            <a:rPr lang="en-US" b="0" i="1" smtClean="0">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        1≤</m:t>
                          </m:r>
                          <m:r>
                            <m:rPr>
                              <m:nor/>
                            </m:rPr>
                            <a:rPr lang="en-US" b="0" i="0" smtClean="0">
                              <a:latin typeface="Cambria Math" panose="02040503050406030204" pitchFamily="18" charset="0"/>
                              <a:ea typeface="Cambria Math" panose="02040503050406030204" pitchFamily="18" charset="0"/>
                            </a:rPr>
                            <m:t>i</m:t>
                          </m:r>
                          <m:r>
                            <a:rPr lang="en-US"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𝑚</m:t>
                          </m:r>
                        </m:e>
                        <m:e>
                          <m:sSub>
                            <m:sSubPr>
                              <m:ctrlPr>
                                <a:rPr lang="en-US" i="1">
                                  <a:latin typeface="Cambria Math" panose="02040503050406030204" pitchFamily="18" charset="0"/>
                                </a:rPr>
                              </m:ctrlPr>
                            </m:sSubPr>
                            <m:e>
                              <m:r>
                                <a:rPr lang="en-US" b="0" i="1" smtClean="0">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ξ</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≥0</m:t>
                          </m:r>
                          <m:r>
                            <m:rPr>
                              <m:nor/>
                            </m:rPr>
                            <a:rPr lang="en-US" dirty="0"/>
                            <m:t> </m:t>
                          </m:r>
                          <m:r>
                            <a:rPr lang="en-US" b="0" i="1" dirty="0" smtClean="0">
                              <a:latin typeface="Cambria Math" panose="02040503050406030204" pitchFamily="18" charset="0"/>
                            </a:rPr>
                            <m:t>                                            1</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𝑚</m:t>
                          </m:r>
                        </m:e>
                        <m:e>
                          <m:r>
                            <m:rPr>
                              <m:nor/>
                            </m:rPr>
                            <a:rPr lang="en-US" dirty="0"/>
                            <m:t> </m:t>
                          </m:r>
                        </m:e>
                      </m:eqArr>
                    </m:oMath>
                  </m:oMathPara>
                </a14:m>
                <a:endParaRPr lang="en-US" dirty="0"/>
              </a:p>
            </p:txBody>
          </p:sp>
        </mc:Choice>
        <mc:Fallback xmlns="">
          <p:sp>
            <p:nvSpPr>
              <p:cNvPr id="5" name="TextBox 4">
                <a:extLst>
                  <a:ext uri="{FF2B5EF4-FFF2-40B4-BE49-F238E27FC236}">
                    <a16:creationId xmlns:a16="http://schemas.microsoft.com/office/drawing/2014/main" id="{948F5CA7-DFAD-0885-78D4-3D18018968D4}"/>
                  </a:ext>
                </a:extLst>
              </p:cNvPr>
              <p:cNvSpPr txBox="1">
                <a:spLocks noRot="1" noChangeAspect="1" noMove="1" noResize="1" noEditPoints="1" noAdjustHandles="1" noChangeArrowheads="1" noChangeShapeType="1" noTextEdit="1"/>
              </p:cNvSpPr>
              <p:nvPr/>
            </p:nvSpPr>
            <p:spPr>
              <a:xfrm>
                <a:off x="4303101" y="1812027"/>
                <a:ext cx="3899404" cy="1317861"/>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E0693B-BD2C-4952-72C8-F8FAB8202461}"/>
                  </a:ext>
                </a:extLst>
              </p:cNvPr>
              <p:cNvSpPr txBox="1"/>
              <p:nvPr/>
            </p:nvSpPr>
            <p:spPr>
              <a:xfrm>
                <a:off x="5312025" y="3047470"/>
                <a:ext cx="188155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𝑇h𝑒</m:t>
                      </m:r>
                      <m:r>
                        <a:rPr lang="en-US" b="0" i="1" smtClean="0">
                          <a:latin typeface="Cambria Math" panose="02040503050406030204" pitchFamily="18" charset="0"/>
                        </a:rPr>
                        <m:t> </m:t>
                      </m:r>
                      <m:r>
                        <a:rPr lang="en-US" b="0" i="1" smtClean="0">
                          <a:latin typeface="Cambria Math" panose="02040503050406030204" pitchFamily="18" charset="0"/>
                        </a:rPr>
                        <m:t>𝐿𝑎𝑔𝑟𝑎𝑛𝑔𝑖𝑎𝑛</m:t>
                      </m:r>
                      <m:r>
                        <a:rPr lang="en-US" b="0" i="1" smtClean="0">
                          <a:latin typeface="Cambria Math" panose="02040503050406030204" pitchFamily="18" charset="0"/>
                        </a:rPr>
                        <m:t> </m:t>
                      </m:r>
                      <m:r>
                        <a:rPr lang="en-US" b="0" i="1" smtClean="0">
                          <a:latin typeface="Cambria Math" panose="02040503050406030204" pitchFamily="18" charset="0"/>
                        </a:rPr>
                        <m:t>𝑖𝑠</m:t>
                      </m:r>
                    </m:oMath>
                  </m:oMathPara>
                </a14:m>
                <a:endParaRPr lang="en-US" b="0" dirty="0"/>
              </a:p>
              <a:p>
                <a:endParaRPr lang="en-US" dirty="0"/>
              </a:p>
            </p:txBody>
          </p:sp>
        </mc:Choice>
        <mc:Fallback xmlns="">
          <p:sp>
            <p:nvSpPr>
              <p:cNvPr id="6" name="TextBox 5">
                <a:extLst>
                  <a:ext uri="{FF2B5EF4-FFF2-40B4-BE49-F238E27FC236}">
                    <a16:creationId xmlns:a16="http://schemas.microsoft.com/office/drawing/2014/main" id="{2CE0693B-BD2C-4952-72C8-F8FAB8202461}"/>
                  </a:ext>
                </a:extLst>
              </p:cNvPr>
              <p:cNvSpPr txBox="1">
                <a:spLocks noRot="1" noChangeAspect="1" noMove="1" noResize="1" noEditPoints="1" noAdjustHandles="1" noChangeArrowheads="1" noChangeShapeType="1" noTextEdit="1"/>
              </p:cNvSpPr>
              <p:nvPr/>
            </p:nvSpPr>
            <p:spPr>
              <a:xfrm>
                <a:off x="5312025" y="3047470"/>
                <a:ext cx="1881556" cy="43088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53C416-4745-49B0-F521-1E903CD21B10}"/>
                  </a:ext>
                </a:extLst>
              </p:cNvPr>
              <p:cNvSpPr txBox="1"/>
              <p:nvPr/>
            </p:nvSpPr>
            <p:spPr>
              <a:xfrm>
                <a:off x="3190306" y="3332058"/>
                <a:ext cx="5798869"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𝑤</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𝑚</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𝑚</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𝑤</m:t>
                                          </m:r>
                                        </m:e>
                                        <m:sup>
                                          <m:r>
                                            <a:rPr lang="en-US" b="0" i="1" smtClean="0">
                                              <a:latin typeface="Cambria Math" panose="02040503050406030204" pitchFamily="18" charset="0"/>
                                              <a:ea typeface="Cambria Math" panose="02040503050406030204" pitchFamily="18" charset="0"/>
                                            </a:rPr>
                                            <m:t>𝑇</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𝑚</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ea typeface="Cambria Math" panose="02040503050406030204" pitchFamily="18" charset="0"/>
                                        </a:rPr>
                                        <m:t>𝑖</m:t>
                                      </m:r>
                                    </m:sub>
                                  </m:sSub>
                                </m:e>
                              </m:nary>
                            </m:e>
                          </m:nary>
                        </m:e>
                      </m:nary>
                    </m:oMath>
                  </m:oMathPara>
                </a14:m>
                <a:endParaRPr lang="en-US" dirty="0"/>
              </a:p>
            </p:txBody>
          </p:sp>
        </mc:Choice>
        <mc:Fallback xmlns="">
          <p:sp>
            <p:nvSpPr>
              <p:cNvPr id="7" name="TextBox 6">
                <a:extLst>
                  <a:ext uri="{FF2B5EF4-FFF2-40B4-BE49-F238E27FC236}">
                    <a16:creationId xmlns:a16="http://schemas.microsoft.com/office/drawing/2014/main" id="{CE53C416-4745-49B0-F521-1E903CD21B10}"/>
                  </a:ext>
                </a:extLst>
              </p:cNvPr>
              <p:cNvSpPr txBox="1">
                <a:spLocks noRot="1" noChangeAspect="1" noMove="1" noResize="1" noEditPoints="1" noAdjustHandles="1" noChangeArrowheads="1" noChangeShapeType="1" noTextEdit="1"/>
              </p:cNvSpPr>
              <p:nvPr/>
            </p:nvSpPr>
            <p:spPr>
              <a:xfrm>
                <a:off x="3190306" y="3332058"/>
                <a:ext cx="5798869" cy="58817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B97700-6EE6-3DF4-0D09-1E5924C6FA83}"/>
                  </a:ext>
                </a:extLst>
              </p:cNvPr>
              <p:cNvSpPr txBox="1"/>
              <p:nvPr/>
            </p:nvSpPr>
            <p:spPr>
              <a:xfrm>
                <a:off x="3332426" y="4026044"/>
                <a:ext cx="5514627"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𝑤</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IN" b="0" i="1" smtClean="0">
                              <a:latin typeface="Cambria Math" panose="02040503050406030204" pitchFamily="18" charset="0"/>
                            </a:rPr>
                            <m:t>𝑚</m:t>
                          </m:r>
                        </m:sup>
                        <m:e>
                          <m:d>
                            <m:dPr>
                              <m:ctrlPr>
                                <a:rPr lang="en-US" b="0" i="1" smtClean="0">
                                  <a:latin typeface="Cambria Math" panose="02040503050406030204" pitchFamily="18" charset="0"/>
                                </a:rPr>
                              </m:ctrlPr>
                            </m:dPr>
                            <m:e>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IN"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sup>
                                      <m:r>
                                        <a:rPr lang="en-US" b="0" i="1" smtClean="0">
                                          <a:latin typeface="Cambria Math" panose="02040503050406030204" pitchFamily="18" charset="0"/>
                                        </a:rPr>
                                        <m:t>𝑇</m:t>
                                      </m:r>
                                    </m:sup>
                                  </m:sSup>
                                </m:e>
                              </m:nary>
                            </m:e>
                          </m:d>
                          <m:r>
                            <a:rPr lang="en-US" b="0" i="1" smtClean="0">
                              <a:latin typeface="Cambria Math" panose="02040503050406030204" pitchFamily="18" charset="0"/>
                            </a:rPr>
                            <m:t>𝑤</m:t>
                          </m:r>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IN"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nary>
                            </m:e>
                          </m:d>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𝑚</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e>
                          </m:nary>
                        </m:e>
                      </m:nary>
                    </m:oMath>
                  </m:oMathPara>
                </a14:m>
                <a:endParaRPr lang="en-US" dirty="0"/>
              </a:p>
            </p:txBody>
          </p:sp>
        </mc:Choice>
        <mc:Fallback xmlns="">
          <p:sp>
            <p:nvSpPr>
              <p:cNvPr id="8" name="TextBox 7">
                <a:extLst>
                  <a:ext uri="{FF2B5EF4-FFF2-40B4-BE49-F238E27FC236}">
                    <a16:creationId xmlns:a16="http://schemas.microsoft.com/office/drawing/2014/main" id="{A5B97700-6EE6-3DF4-0D09-1E5924C6FA83}"/>
                  </a:ext>
                </a:extLst>
              </p:cNvPr>
              <p:cNvSpPr txBox="1">
                <a:spLocks noRot="1" noChangeAspect="1" noMove="1" noResize="1" noEditPoints="1" noAdjustHandles="1" noChangeArrowheads="1" noChangeShapeType="1" noTextEdit="1"/>
              </p:cNvSpPr>
              <p:nvPr/>
            </p:nvSpPr>
            <p:spPr>
              <a:xfrm>
                <a:off x="3332426" y="4026044"/>
                <a:ext cx="5514627" cy="588174"/>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39D7A01-FFB4-C940-DFF1-5463002E9C88}"/>
                  </a:ext>
                </a:extLst>
              </p:cNvPr>
              <p:cNvSpPr txBox="1"/>
              <p:nvPr/>
            </p:nvSpPr>
            <p:spPr>
              <a:xfrm>
                <a:off x="4128727" y="4720030"/>
                <a:ext cx="42481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𝑊h𝑒𝑟𝑒</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𝑎𝑟𝑒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𝐿𝑎𝑔𝑟𝑎𝑛𝑔𝑒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𝑚𝑢𝑙𝑡𝑖𝑝𝑙𝑖𝑒𝑟𝑠</m:t>
                      </m:r>
                    </m:oMath>
                  </m:oMathPara>
                </a14:m>
                <a:endParaRPr lang="en-US" dirty="0"/>
              </a:p>
            </p:txBody>
          </p:sp>
        </mc:Choice>
        <mc:Fallback xmlns="">
          <p:sp>
            <p:nvSpPr>
              <p:cNvPr id="9" name="TextBox 8">
                <a:extLst>
                  <a:ext uri="{FF2B5EF4-FFF2-40B4-BE49-F238E27FC236}">
                    <a16:creationId xmlns:a16="http://schemas.microsoft.com/office/drawing/2014/main" id="{C39D7A01-FFB4-C940-DFF1-5463002E9C88}"/>
                  </a:ext>
                </a:extLst>
              </p:cNvPr>
              <p:cNvSpPr txBox="1">
                <a:spLocks noRot="1" noChangeAspect="1" noMove="1" noResize="1" noEditPoints="1" noAdjustHandles="1" noChangeArrowheads="1" noChangeShapeType="1" noTextEdit="1"/>
              </p:cNvSpPr>
              <p:nvPr/>
            </p:nvSpPr>
            <p:spPr>
              <a:xfrm>
                <a:off x="4128727" y="4720030"/>
                <a:ext cx="4248151" cy="276999"/>
              </a:xfrm>
              <a:prstGeom prst="rect">
                <a:avLst/>
              </a:prstGeom>
              <a:blipFill>
                <a:blip r:embed="rId8"/>
                <a:stretch>
                  <a:fillRect b="-4348"/>
                </a:stretch>
              </a:blipFill>
            </p:spPr>
            <p:txBody>
              <a:bodyPr/>
              <a:lstStyle/>
              <a:p>
                <a:r>
                  <a:rPr lang="en-IN">
                    <a:noFill/>
                  </a:rPr>
                  <a:t> </a:t>
                </a:r>
              </a:p>
            </p:txBody>
          </p:sp>
        </mc:Fallback>
      </mc:AlternateContent>
    </p:spTree>
    <p:extLst>
      <p:ext uri="{BB962C8B-B14F-4D97-AF65-F5344CB8AC3E}">
        <p14:creationId xmlns:p14="http://schemas.microsoft.com/office/powerpoint/2010/main" val="491940774"/>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3229B0-6172-B2A3-E2B9-017424CCAECC}"/>
                  </a:ext>
                </a:extLst>
              </p:cNvPr>
              <p:cNvSpPr txBox="1"/>
              <p:nvPr/>
            </p:nvSpPr>
            <p:spPr>
              <a:xfrm>
                <a:off x="1684098" y="1456183"/>
                <a:ext cx="2901756" cy="612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i="0" smtClean="0">
                                  <a:latin typeface="Cambria Math" panose="02040503050406030204" pitchFamily="18" charset="0"/>
                                </a:rPr>
                                <m:t>max</m:t>
                              </m:r>
                            </m:e>
                            <m:lim>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lim>
                          </m:limLow>
                        </m:fName>
                        <m:e>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𝑢</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m:t>
                          </m:r>
                        </m:e>
                      </m:func>
                    </m:oMath>
                  </m:oMathPara>
                </a14:m>
                <a:endParaRPr lang="en-US" sz="2800" dirty="0"/>
              </a:p>
            </p:txBody>
          </p:sp>
        </mc:Choice>
        <mc:Fallback xmlns="">
          <p:sp>
            <p:nvSpPr>
              <p:cNvPr id="4" name="TextBox 3">
                <a:extLst>
                  <a:ext uri="{FF2B5EF4-FFF2-40B4-BE49-F238E27FC236}">
                    <a16:creationId xmlns:a16="http://schemas.microsoft.com/office/drawing/2014/main" id="{1A3229B0-6172-B2A3-E2B9-017424CCAECC}"/>
                  </a:ext>
                </a:extLst>
              </p:cNvPr>
              <p:cNvSpPr txBox="1">
                <a:spLocks noRot="1" noChangeAspect="1" noMove="1" noResize="1" noEditPoints="1" noAdjustHandles="1" noChangeArrowheads="1" noChangeShapeType="1" noTextEdit="1"/>
              </p:cNvSpPr>
              <p:nvPr/>
            </p:nvSpPr>
            <p:spPr>
              <a:xfrm>
                <a:off x="1684098" y="1456183"/>
                <a:ext cx="2901756" cy="612475"/>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FA8104-3290-A64F-E54D-6FE332988496}"/>
                  </a:ext>
                </a:extLst>
              </p:cNvPr>
              <p:cNvSpPr txBox="1"/>
              <p:nvPr/>
            </p:nvSpPr>
            <p:spPr>
              <a:xfrm>
                <a:off x="2159644" y="2053194"/>
                <a:ext cx="1939442"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𝑆𝑢𝑏𝑗𝑒𝑐𝑡</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b="0" i="1" smtClean="0">
                              <a:latin typeface="Cambria Math" panose="02040503050406030204" pitchFamily="18" charset="0"/>
                            </a:rPr>
                            <m:t>𝜕</m:t>
                          </m:r>
                          <m:r>
                            <a:rPr lang="en-US" sz="1800" b="0" i="1" smtClean="0">
                              <a:latin typeface="Cambria Math" panose="02040503050406030204" pitchFamily="18" charset="0"/>
                            </a:rPr>
                            <m:t>𝑤</m:t>
                          </m:r>
                        </m:den>
                      </m:f>
                      <m:r>
                        <a:rPr lang="en-US" sz="1800" b="0" i="1" smtClean="0">
                          <a:latin typeface="Cambria Math" panose="02040503050406030204" pitchFamily="18" charset="0"/>
                        </a:rPr>
                        <m:t>=0</m:t>
                      </m:r>
                    </m:oMath>
                  </m:oMathPara>
                </a14:m>
                <a:endParaRPr lang="en-US" sz="1800" dirty="0"/>
              </a:p>
            </p:txBody>
          </p:sp>
        </mc:Choice>
        <mc:Fallback xmlns="">
          <p:sp>
            <p:nvSpPr>
              <p:cNvPr id="5" name="TextBox 4">
                <a:extLst>
                  <a:ext uri="{FF2B5EF4-FFF2-40B4-BE49-F238E27FC236}">
                    <a16:creationId xmlns:a16="http://schemas.microsoft.com/office/drawing/2014/main" id="{2FFA8104-3290-A64F-E54D-6FE332988496}"/>
                  </a:ext>
                </a:extLst>
              </p:cNvPr>
              <p:cNvSpPr txBox="1">
                <a:spLocks noRot="1" noChangeAspect="1" noMove="1" noResize="1" noEditPoints="1" noAdjustHandles="1" noChangeArrowheads="1" noChangeShapeType="1" noTextEdit="1"/>
              </p:cNvSpPr>
              <p:nvPr/>
            </p:nvSpPr>
            <p:spPr>
              <a:xfrm>
                <a:off x="2159644" y="2053194"/>
                <a:ext cx="1939442" cy="52674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058B0B-0850-2938-518A-964FBD49ED1B}"/>
                  </a:ext>
                </a:extLst>
              </p:cNvPr>
              <p:cNvSpPr txBox="1"/>
              <p:nvPr/>
            </p:nvSpPr>
            <p:spPr>
              <a:xfrm>
                <a:off x="2312501" y="2736560"/>
                <a:ext cx="1414272" cy="665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𝜉</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=0</m:t>
                      </m:r>
                    </m:oMath>
                  </m:oMathPara>
                </a14:m>
                <a:endParaRPr lang="en-US" sz="1800" dirty="0"/>
              </a:p>
            </p:txBody>
          </p:sp>
        </mc:Choice>
        <mc:Fallback xmlns="">
          <p:sp>
            <p:nvSpPr>
              <p:cNvPr id="6" name="TextBox 5">
                <a:extLst>
                  <a:ext uri="{FF2B5EF4-FFF2-40B4-BE49-F238E27FC236}">
                    <a16:creationId xmlns:a16="http://schemas.microsoft.com/office/drawing/2014/main" id="{93058B0B-0850-2938-518A-964FBD49ED1B}"/>
                  </a:ext>
                </a:extLst>
              </p:cNvPr>
              <p:cNvSpPr txBox="1">
                <a:spLocks noRot="1" noChangeAspect="1" noMove="1" noResize="1" noEditPoints="1" noAdjustHandles="1" noChangeArrowheads="1" noChangeShapeType="1" noTextEdit="1"/>
              </p:cNvSpPr>
              <p:nvPr/>
            </p:nvSpPr>
            <p:spPr>
              <a:xfrm>
                <a:off x="2312501" y="2736560"/>
                <a:ext cx="1414272" cy="66588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24A35A-D244-D2FD-383C-36B925CB5D2A}"/>
                  </a:ext>
                </a:extLst>
              </p:cNvPr>
              <p:cNvSpPr txBox="1"/>
              <p:nvPr/>
            </p:nvSpPr>
            <p:spPr>
              <a:xfrm>
                <a:off x="3647726" y="2901657"/>
                <a:ext cx="132039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oMath>
                  </m:oMathPara>
                </a14:m>
                <a:endParaRPr lang="en-US" sz="1800" dirty="0"/>
              </a:p>
            </p:txBody>
          </p:sp>
        </mc:Choice>
        <mc:Fallback xmlns="">
          <p:sp>
            <p:nvSpPr>
              <p:cNvPr id="7" name="TextBox 6">
                <a:extLst>
                  <a:ext uri="{FF2B5EF4-FFF2-40B4-BE49-F238E27FC236}">
                    <a16:creationId xmlns:a16="http://schemas.microsoft.com/office/drawing/2014/main" id="{8924A35A-D244-D2FD-383C-36B925CB5D2A}"/>
                  </a:ext>
                </a:extLst>
              </p:cNvPr>
              <p:cNvSpPr txBox="1">
                <a:spLocks noRot="1" noChangeAspect="1" noMove="1" noResize="1" noEditPoints="1" noAdjustHandles="1" noChangeArrowheads="1" noChangeShapeType="1" noTextEdit="1"/>
              </p:cNvSpPr>
              <p:nvPr/>
            </p:nvSpPr>
            <p:spPr>
              <a:xfrm>
                <a:off x="3647726" y="2901657"/>
                <a:ext cx="1320393" cy="276999"/>
              </a:xfrm>
              <a:prstGeom prst="rect">
                <a:avLst/>
              </a:prstGeom>
              <a:blipFill>
                <a:blip r:embed="rId5"/>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DF2E923-936A-B302-CA5D-93725EAC59A8}"/>
                  </a:ext>
                </a:extLst>
              </p:cNvPr>
              <p:cNvSpPr txBox="1"/>
              <p:nvPr/>
            </p:nvSpPr>
            <p:spPr>
              <a:xfrm>
                <a:off x="2571956" y="4569750"/>
                <a:ext cx="6326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𝑢</m:t>
                      </m:r>
                      <m:r>
                        <a:rPr lang="en-US" sz="1800" b="0" i="1" smtClean="0">
                          <a:latin typeface="Cambria Math" panose="02040503050406030204" pitchFamily="18" charset="0"/>
                          <a:ea typeface="Cambria Math" panose="02040503050406030204" pitchFamily="18" charset="0"/>
                        </a:rPr>
                        <m:t>≥0</m:t>
                      </m:r>
                    </m:oMath>
                  </m:oMathPara>
                </a14:m>
                <a:endParaRPr lang="en-US" sz="1800" dirty="0"/>
              </a:p>
            </p:txBody>
          </p:sp>
        </mc:Choice>
        <mc:Fallback xmlns="">
          <p:sp>
            <p:nvSpPr>
              <p:cNvPr id="8" name="TextBox 7">
                <a:extLst>
                  <a:ext uri="{FF2B5EF4-FFF2-40B4-BE49-F238E27FC236}">
                    <a16:creationId xmlns:a16="http://schemas.microsoft.com/office/drawing/2014/main" id="{0DF2E923-936A-B302-CA5D-93725EAC59A8}"/>
                  </a:ext>
                </a:extLst>
              </p:cNvPr>
              <p:cNvSpPr txBox="1">
                <a:spLocks noRot="1" noChangeAspect="1" noMove="1" noResize="1" noEditPoints="1" noAdjustHandles="1" noChangeArrowheads="1" noChangeShapeType="1" noTextEdit="1"/>
              </p:cNvSpPr>
              <p:nvPr/>
            </p:nvSpPr>
            <p:spPr>
              <a:xfrm>
                <a:off x="2571956" y="4569750"/>
                <a:ext cx="632609" cy="276999"/>
              </a:xfrm>
              <a:prstGeom prst="rect">
                <a:avLst/>
              </a:prstGeom>
              <a:blipFill>
                <a:blip r:embed="rId6"/>
                <a:stretch>
                  <a:fillRect l="-3846" r="-6731"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9DDDAE-58DD-FF9A-66F8-F891712070E2}"/>
                  </a:ext>
                </a:extLst>
              </p:cNvPr>
              <p:cNvSpPr txBox="1"/>
              <p:nvPr/>
            </p:nvSpPr>
            <p:spPr>
              <a:xfrm>
                <a:off x="2571956" y="4079104"/>
                <a:ext cx="626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≥0</m:t>
                      </m:r>
                    </m:oMath>
                  </m:oMathPara>
                </a14:m>
                <a:endParaRPr lang="en-US" sz="1800" dirty="0"/>
              </a:p>
            </p:txBody>
          </p:sp>
        </mc:Choice>
        <mc:Fallback xmlns="">
          <p:sp>
            <p:nvSpPr>
              <p:cNvPr id="9" name="TextBox 8">
                <a:extLst>
                  <a:ext uri="{FF2B5EF4-FFF2-40B4-BE49-F238E27FC236}">
                    <a16:creationId xmlns:a16="http://schemas.microsoft.com/office/drawing/2014/main" id="{939DDDAE-58DD-FF9A-66F8-F891712070E2}"/>
                  </a:ext>
                </a:extLst>
              </p:cNvPr>
              <p:cNvSpPr txBox="1">
                <a:spLocks noRot="1" noChangeAspect="1" noMove="1" noResize="1" noEditPoints="1" noAdjustHandles="1" noChangeArrowheads="1" noChangeShapeType="1" noTextEdit="1"/>
              </p:cNvSpPr>
              <p:nvPr/>
            </p:nvSpPr>
            <p:spPr>
              <a:xfrm>
                <a:off x="2571956" y="4079104"/>
                <a:ext cx="626582" cy="276999"/>
              </a:xfrm>
              <a:prstGeom prst="rect">
                <a:avLst/>
              </a:prstGeom>
              <a:blipFill>
                <a:blip r:embed="rId7"/>
                <a:stretch>
                  <a:fillRect l="-7767" r="-6796" b="-23913"/>
                </a:stretch>
              </a:blipFill>
            </p:spPr>
            <p:txBody>
              <a:bodyPr/>
              <a:lstStyle/>
              <a:p>
                <a:r>
                  <a:rPr lang="en-IN">
                    <a:noFill/>
                  </a:rPr>
                  <a:t> </a:t>
                </a:r>
              </a:p>
            </p:txBody>
          </p:sp>
        </mc:Fallback>
      </mc:AlternateContent>
      <p:sp>
        <p:nvSpPr>
          <p:cNvPr id="10" name="Title 1">
            <a:extLst>
              <a:ext uri="{FF2B5EF4-FFF2-40B4-BE49-F238E27FC236}">
                <a16:creationId xmlns:a16="http://schemas.microsoft.com/office/drawing/2014/main" id="{937919BE-EBC5-8C53-EFD6-79E643BBC142}"/>
              </a:ext>
            </a:extLst>
          </p:cNvPr>
          <p:cNvSpPr>
            <a:spLocks noGrp="1"/>
          </p:cNvSpPr>
          <p:nvPr>
            <p:ph type="title"/>
          </p:nvPr>
        </p:nvSpPr>
        <p:spPr>
          <a:xfrm>
            <a:off x="905904" y="675856"/>
            <a:ext cx="7359900" cy="528600"/>
          </a:xfrm>
        </p:spPr>
        <p:txBody>
          <a:bodyPr/>
          <a:lstStyle/>
          <a:p>
            <a:r>
              <a:rPr lang="en-IN" dirty="0"/>
              <a:t>The </a:t>
            </a:r>
            <a:r>
              <a:rPr lang="en-IN" dirty="0" err="1"/>
              <a:t>wolfe</a:t>
            </a:r>
            <a:r>
              <a:rPr lang="en-IN" dirty="0"/>
              <a:t> of the problem is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8C55D5-B32C-D5C1-9E1C-91F9675E6CDE}"/>
                  </a:ext>
                </a:extLst>
              </p:cNvPr>
              <p:cNvSpPr txBox="1"/>
              <p:nvPr/>
            </p:nvSpPr>
            <p:spPr>
              <a:xfrm>
                <a:off x="2314819" y="3412940"/>
                <a:ext cx="1414272" cy="662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den>
                      </m:f>
                      <m:r>
                        <a:rPr lang="en-US" sz="1800" b="0" i="1" smtClean="0">
                          <a:latin typeface="Cambria Math" panose="02040503050406030204" pitchFamily="18" charset="0"/>
                        </a:rPr>
                        <m:t>=0</m:t>
                      </m:r>
                    </m:oMath>
                  </m:oMathPara>
                </a14:m>
                <a:endParaRPr lang="en-US" sz="1800" dirty="0"/>
              </a:p>
            </p:txBody>
          </p:sp>
        </mc:Choice>
        <mc:Fallback xmlns="">
          <p:sp>
            <p:nvSpPr>
              <p:cNvPr id="11" name="TextBox 10">
                <a:extLst>
                  <a:ext uri="{FF2B5EF4-FFF2-40B4-BE49-F238E27FC236}">
                    <a16:creationId xmlns:a16="http://schemas.microsoft.com/office/drawing/2014/main" id="{558C55D5-B32C-D5C1-9E1C-91F9675E6CDE}"/>
                  </a:ext>
                </a:extLst>
              </p:cNvPr>
              <p:cNvSpPr txBox="1">
                <a:spLocks noRot="1" noChangeAspect="1" noMove="1" noResize="1" noEditPoints="1" noAdjustHandles="1" noChangeArrowheads="1" noChangeShapeType="1" noTextEdit="1"/>
              </p:cNvSpPr>
              <p:nvPr/>
            </p:nvSpPr>
            <p:spPr>
              <a:xfrm>
                <a:off x="2314819" y="3412940"/>
                <a:ext cx="1414272" cy="662361"/>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39773093"/>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7756CD-D7F0-6E74-F561-098949890228}"/>
                  </a:ext>
                </a:extLst>
              </p:cNvPr>
              <p:cNvSpPr txBox="1"/>
              <p:nvPr/>
            </p:nvSpPr>
            <p:spPr>
              <a:xfrm>
                <a:off x="488642" y="118428"/>
                <a:ext cx="3116751" cy="407227"/>
              </a:xfrm>
              <a:prstGeom prst="rect">
                <a:avLst/>
              </a:prstGeom>
              <a:noFill/>
            </p:spPr>
            <p:txBody>
              <a:bodyPr wrap="none" lIns="0" tIns="0" rIns="0" bIns="0" rtlCol="0">
                <a:spAutoFit/>
              </a:bodyPr>
              <a:lstStyle/>
              <a:p>
                <a14:m>
                  <m:oMath xmlns:m="http://schemas.openxmlformats.org/officeDocument/2006/math">
                    <m:r>
                      <a:rPr lang="en-US" sz="1800" b="0" i="1" smtClean="0">
                        <a:latin typeface="Cambria Math" panose="02040503050406030204" pitchFamily="18" charset="0"/>
                      </a:rPr>
                      <m:t>𝑇h𝑒</m:t>
                    </m:r>
                    <m:r>
                      <a:rPr lang="en-US" sz="1800" b="0" i="1" smtClean="0">
                        <a:latin typeface="Cambria Math" panose="02040503050406030204" pitchFamily="18" charset="0"/>
                      </a:rPr>
                      <m:t> </m:t>
                    </m:r>
                    <m:r>
                      <a:rPr lang="en-US" sz="1800" b="0" i="1" smtClean="0">
                        <a:latin typeface="Cambria Math" panose="02040503050406030204" pitchFamily="18" charset="0"/>
                      </a:rPr>
                      <m:t>𝐶𝑜𝑛𝑠𝑡𝑎𝑟𝑖𝑛𝑡</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b="0" i="1" smtClean="0">
                            <a:latin typeface="Cambria Math" panose="02040503050406030204" pitchFamily="18" charset="0"/>
                          </a:rPr>
                          <m:t>𝜕</m:t>
                        </m:r>
                        <m:r>
                          <a:rPr lang="en-US" sz="1800" b="0" i="1" smtClean="0">
                            <a:latin typeface="Cambria Math" panose="02040503050406030204" pitchFamily="18" charset="0"/>
                          </a:rPr>
                          <m:t>𝑤</m:t>
                        </m:r>
                      </m:den>
                    </m:f>
                    <m:r>
                      <a:rPr lang="en-US" sz="1800" b="0" i="1" smtClean="0">
                        <a:latin typeface="Cambria Math" panose="02040503050406030204" pitchFamily="18" charset="0"/>
                      </a:rPr>
                      <m:t>=0</m:t>
                    </m:r>
                  </m:oMath>
                </a14:m>
                <a:r>
                  <a:rPr lang="en-US" sz="1800" dirty="0"/>
                  <a:t> </a:t>
                </a:r>
                <a14:m>
                  <m:oMath xmlns:m="http://schemas.openxmlformats.org/officeDocument/2006/math">
                    <m:r>
                      <a:rPr lang="en-US" sz="1800" b="0" i="1" dirty="0" smtClean="0">
                        <a:latin typeface="Cambria Math" panose="02040503050406030204" pitchFamily="18" charset="0"/>
                      </a:rPr>
                      <m:t>𝑖𝑚𝑝𝑙𝑖𝑒𝑠</m:t>
                    </m:r>
                  </m:oMath>
                </a14:m>
                <a:endParaRPr lang="en-US" sz="1800" dirty="0"/>
              </a:p>
            </p:txBody>
          </p:sp>
        </mc:Choice>
        <mc:Fallback xmlns="">
          <p:sp>
            <p:nvSpPr>
              <p:cNvPr id="14" name="TextBox 13">
                <a:extLst>
                  <a:ext uri="{FF2B5EF4-FFF2-40B4-BE49-F238E27FC236}">
                    <a16:creationId xmlns:a16="http://schemas.microsoft.com/office/drawing/2014/main" id="{7A7756CD-D7F0-6E74-F561-098949890228}"/>
                  </a:ext>
                </a:extLst>
              </p:cNvPr>
              <p:cNvSpPr txBox="1">
                <a:spLocks noRot="1" noChangeAspect="1" noMove="1" noResize="1" noEditPoints="1" noAdjustHandles="1" noChangeArrowheads="1" noChangeShapeType="1" noTextEdit="1"/>
              </p:cNvSpPr>
              <p:nvPr/>
            </p:nvSpPr>
            <p:spPr>
              <a:xfrm>
                <a:off x="488642" y="118428"/>
                <a:ext cx="3116751" cy="407227"/>
              </a:xfrm>
              <a:prstGeom prst="rect">
                <a:avLst/>
              </a:prstGeom>
              <a:blipFill>
                <a:blip r:embed="rId2"/>
                <a:stretch>
                  <a:fillRect l="-2740" r="-2544" b="-149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BEBC9E-98F5-1E49-8F4C-370E8ED0C20C}"/>
                  </a:ext>
                </a:extLst>
              </p:cNvPr>
              <p:cNvSpPr txBox="1"/>
              <p:nvPr/>
            </p:nvSpPr>
            <p:spPr>
              <a:xfrm>
                <a:off x="3254462" y="400639"/>
                <a:ext cx="2927684"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𝑤</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IN" sz="1800" b="0" i="1" smtClean="0">
                              <a:latin typeface="Cambria Math" panose="02040503050406030204" pitchFamily="18" charset="0"/>
                            </a:rPr>
                            <m:t>𝑚</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𝑢</m:t>
                              </m:r>
                            </m:e>
                            <m:sub>
                              <m:r>
                                <a:rPr lang="en-US" sz="1800" b="0" i="1" smtClean="0">
                                  <a:latin typeface="Cambria Math" panose="02040503050406030204" pitchFamily="18" charset="0"/>
                                </a:rPr>
                                <m:t>𝑖</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=0</m:t>
                          </m:r>
                        </m:e>
                      </m:nary>
                    </m:oMath>
                  </m:oMathPara>
                </a14:m>
                <a:endParaRPr lang="en-US" sz="1800" dirty="0"/>
              </a:p>
            </p:txBody>
          </p:sp>
        </mc:Choice>
        <mc:Fallback xmlns="">
          <p:sp>
            <p:nvSpPr>
              <p:cNvPr id="15" name="TextBox 14">
                <a:extLst>
                  <a:ext uri="{FF2B5EF4-FFF2-40B4-BE49-F238E27FC236}">
                    <a16:creationId xmlns:a16="http://schemas.microsoft.com/office/drawing/2014/main" id="{EABEBC9E-98F5-1E49-8F4C-370E8ED0C20C}"/>
                  </a:ext>
                </a:extLst>
              </p:cNvPr>
              <p:cNvSpPr txBox="1">
                <a:spLocks noRot="1" noChangeAspect="1" noMove="1" noResize="1" noEditPoints="1" noAdjustHandles="1" noChangeArrowheads="1" noChangeShapeType="1" noTextEdit="1"/>
              </p:cNvSpPr>
              <p:nvPr/>
            </p:nvSpPr>
            <p:spPr>
              <a:xfrm>
                <a:off x="3254462" y="400639"/>
                <a:ext cx="2927684" cy="75623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615C5F-45A5-1DAF-3FE1-7A5D8F8F12FE}"/>
                  </a:ext>
                </a:extLst>
              </p:cNvPr>
              <p:cNvSpPr txBox="1"/>
              <p:nvPr/>
            </p:nvSpPr>
            <p:spPr>
              <a:xfrm>
                <a:off x="1184228" y="1156872"/>
                <a:ext cx="17162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𝑜𝑟</m:t>
                      </m:r>
                      <m:r>
                        <a:rPr lang="en-US" sz="1800" b="0" i="1" smtClean="0">
                          <a:latin typeface="Cambria Math" panose="02040503050406030204" pitchFamily="18" charset="0"/>
                        </a:rPr>
                        <m:t> </m:t>
                      </m:r>
                      <m:r>
                        <a:rPr lang="en-US" sz="1800" b="0" i="1" smtClean="0">
                          <a:latin typeface="Cambria Math" panose="02040503050406030204" pitchFamily="18" charset="0"/>
                        </a:rPr>
                        <m:t>𝑒𝑞𝑢𝑖𝑣𝑎𝑙𝑒𝑛𝑡𝑙𝑦</m:t>
                      </m:r>
                      <m:r>
                        <a:rPr lang="en-US" sz="1800" b="0" i="1" smtClean="0">
                          <a:latin typeface="Cambria Math" panose="02040503050406030204" pitchFamily="18" charset="0"/>
                        </a:rPr>
                        <m:t>,</m:t>
                      </m:r>
                    </m:oMath>
                  </m:oMathPara>
                </a14:m>
                <a:endParaRPr lang="en-US" sz="1800" dirty="0"/>
              </a:p>
            </p:txBody>
          </p:sp>
        </mc:Choice>
        <mc:Fallback xmlns="">
          <p:sp>
            <p:nvSpPr>
              <p:cNvPr id="16" name="TextBox 15">
                <a:extLst>
                  <a:ext uri="{FF2B5EF4-FFF2-40B4-BE49-F238E27FC236}">
                    <a16:creationId xmlns:a16="http://schemas.microsoft.com/office/drawing/2014/main" id="{74615C5F-45A5-1DAF-3FE1-7A5D8F8F12FE}"/>
                  </a:ext>
                </a:extLst>
              </p:cNvPr>
              <p:cNvSpPr txBox="1">
                <a:spLocks noRot="1" noChangeAspect="1" noMove="1" noResize="1" noEditPoints="1" noAdjustHandles="1" noChangeArrowheads="1" noChangeShapeType="1" noTextEdit="1"/>
              </p:cNvSpPr>
              <p:nvPr/>
            </p:nvSpPr>
            <p:spPr>
              <a:xfrm>
                <a:off x="1184228" y="1156872"/>
                <a:ext cx="1716239" cy="276999"/>
              </a:xfrm>
              <a:prstGeom prst="rect">
                <a:avLst/>
              </a:prstGeom>
              <a:blipFill>
                <a:blip r:embed="rId4"/>
                <a:stretch>
                  <a:fillRect l="-1064" r="-1064" b="-377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20E5514-A963-CA50-3372-0B0E7156EDB0}"/>
                  </a:ext>
                </a:extLst>
              </p:cNvPr>
              <p:cNvSpPr txBox="1"/>
              <p:nvPr/>
            </p:nvSpPr>
            <p:spPr>
              <a:xfrm>
                <a:off x="3607388" y="1371415"/>
                <a:ext cx="2221832"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𝑤</m:t>
                      </m:r>
                      <m:r>
                        <a:rPr lang="en-US" sz="1800" b="0" i="1" smtClean="0">
                          <a:latin typeface="Cambria Math" panose="02040503050406030204" pitchFamily="18" charset="0"/>
                        </a:rPr>
                        <m:t>=</m:t>
                      </m:r>
                      <m:nary>
                        <m:naryPr>
                          <m:chr m:val="∑"/>
                          <m:ctrlPr>
                            <a:rPr lang="en-US" sz="1800" i="1" smtClean="0">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IN" sz="1800" b="0" i="1" smtClean="0">
                              <a:latin typeface="Cambria Math" panose="02040503050406030204" pitchFamily="18" charset="0"/>
                            </a:rPr>
                            <m:t>𝑚</m:t>
                          </m:r>
                        </m:sup>
                        <m:e>
                          <m:sSub>
                            <m:sSubPr>
                              <m:ctrlPr>
                                <a:rPr lang="en-US" sz="1800" i="1">
                                  <a:latin typeface="Cambria Math" panose="02040503050406030204" pitchFamily="18" charset="0"/>
                                </a:rPr>
                              </m:ctrlPr>
                            </m:sSubPr>
                            <m:e>
                              <m:r>
                                <a:rPr lang="en-US" sz="1800" i="1">
                                  <a:latin typeface="Cambria Math" panose="02040503050406030204" pitchFamily="18" charset="0"/>
                                </a:rPr>
                                <m:t>𝑢</m:t>
                              </m:r>
                            </m:e>
                            <m:sub>
                              <m:r>
                                <a:rPr lang="en-US" sz="1800" i="1">
                                  <a:latin typeface="Cambria Math" panose="02040503050406030204" pitchFamily="18" charset="0"/>
                                </a:rPr>
                                <m:t>𝑖</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𝑖</m:t>
                              </m:r>
                            </m:sub>
                          </m:sSub>
                        </m:e>
                      </m:nary>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oMath>
                  </m:oMathPara>
                </a14:m>
                <a:endParaRPr lang="en-US" sz="1800" dirty="0"/>
              </a:p>
            </p:txBody>
          </p:sp>
        </mc:Choice>
        <mc:Fallback xmlns="">
          <p:sp>
            <p:nvSpPr>
              <p:cNvPr id="17" name="TextBox 16">
                <a:extLst>
                  <a:ext uri="{FF2B5EF4-FFF2-40B4-BE49-F238E27FC236}">
                    <a16:creationId xmlns:a16="http://schemas.microsoft.com/office/drawing/2014/main" id="{E20E5514-A963-CA50-3372-0B0E7156EDB0}"/>
                  </a:ext>
                </a:extLst>
              </p:cNvPr>
              <p:cNvSpPr txBox="1">
                <a:spLocks noRot="1" noChangeAspect="1" noMove="1" noResize="1" noEditPoints="1" noAdjustHandles="1" noChangeArrowheads="1" noChangeShapeType="1" noTextEdit="1"/>
              </p:cNvSpPr>
              <p:nvPr/>
            </p:nvSpPr>
            <p:spPr>
              <a:xfrm>
                <a:off x="3607388" y="1371415"/>
                <a:ext cx="2221832" cy="75623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A541E29-5503-C588-07D2-5E164367D438}"/>
                  </a:ext>
                </a:extLst>
              </p:cNvPr>
              <p:cNvSpPr txBox="1"/>
              <p:nvPr/>
            </p:nvSpPr>
            <p:spPr>
              <a:xfrm>
                <a:off x="1184228" y="2130690"/>
                <a:ext cx="6096000" cy="530786"/>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𝑇h𝑒</m:t>
                    </m:r>
                    <m:r>
                      <a:rPr lang="en-US" sz="1800" b="0" i="1" smtClean="0">
                        <a:latin typeface="Cambria Math" panose="02040503050406030204" pitchFamily="18" charset="0"/>
                      </a:rPr>
                      <m:t> </m:t>
                    </m:r>
                    <m:r>
                      <a:rPr lang="en-US" sz="1800" b="0" i="1" smtClean="0">
                        <a:latin typeface="Cambria Math" panose="02040503050406030204" pitchFamily="18" charset="0"/>
                      </a:rPr>
                      <m:t>𝐶𝑜𝑛𝑠𝑡𝑎𝑟𝑖𝑛𝑡</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den>
                    </m:f>
                    <m:r>
                      <a:rPr lang="en-US" sz="1800" b="0" i="1" smtClean="0">
                        <a:latin typeface="Cambria Math" panose="02040503050406030204" pitchFamily="18" charset="0"/>
                      </a:rPr>
                      <m:t>=0</m:t>
                    </m:r>
                  </m:oMath>
                </a14:m>
                <a:r>
                  <a:rPr lang="en-US" sz="1800" dirty="0"/>
                  <a:t> </a:t>
                </a:r>
                <a14:m>
                  <m:oMath xmlns:m="http://schemas.openxmlformats.org/officeDocument/2006/math">
                    <m:r>
                      <a:rPr lang="en-US" sz="1800" b="0" i="1" dirty="0" smtClean="0">
                        <a:latin typeface="Cambria Math" panose="02040503050406030204" pitchFamily="18" charset="0"/>
                      </a:rPr>
                      <m:t>𝑖𝑚𝑝𝑙𝑖𝑒𝑠</m:t>
                    </m:r>
                  </m:oMath>
                </a14:m>
                <a:endParaRPr lang="en-US" sz="1800" dirty="0"/>
              </a:p>
            </p:txBody>
          </p:sp>
        </mc:Choice>
        <mc:Fallback xmlns="">
          <p:sp>
            <p:nvSpPr>
              <p:cNvPr id="18" name="TextBox 17">
                <a:extLst>
                  <a:ext uri="{FF2B5EF4-FFF2-40B4-BE49-F238E27FC236}">
                    <a16:creationId xmlns:a16="http://schemas.microsoft.com/office/drawing/2014/main" id="{0A541E29-5503-C588-07D2-5E164367D438}"/>
                  </a:ext>
                </a:extLst>
              </p:cNvPr>
              <p:cNvSpPr txBox="1">
                <a:spLocks noRot="1" noChangeAspect="1" noMove="1" noResize="1" noEditPoints="1" noAdjustHandles="1" noChangeArrowheads="1" noChangeShapeType="1" noTextEdit="1"/>
              </p:cNvSpPr>
              <p:nvPr/>
            </p:nvSpPr>
            <p:spPr>
              <a:xfrm>
                <a:off x="1184228" y="2130690"/>
                <a:ext cx="6096000" cy="530786"/>
              </a:xfrm>
              <a:prstGeom prst="rect">
                <a:avLst/>
              </a:prstGeom>
              <a:blipFill>
                <a:blip r:embed="rId6"/>
                <a:stretch>
                  <a:fillRect b="-11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0C07AC-FD83-67D0-021E-7D827AE7E811}"/>
                  </a:ext>
                </a:extLst>
              </p:cNvPr>
              <p:cNvSpPr txBox="1"/>
              <p:nvPr/>
            </p:nvSpPr>
            <p:spPr>
              <a:xfrm>
                <a:off x="4089125" y="2661476"/>
                <a:ext cx="125354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IN" sz="1800" b="0" i="1" smtClean="0">
                              <a:latin typeface="Cambria Math" panose="02040503050406030204" pitchFamily="18" charset="0"/>
                            </a:rPr>
                            <m:t>𝑚</m:t>
                          </m:r>
                        </m:sup>
                        <m:e>
                          <m:sSub>
                            <m:sSubPr>
                              <m:ctrlPr>
                                <a:rPr lang="en-US" sz="1800" i="1" smtClean="0">
                                  <a:latin typeface="Cambria Math" panose="02040503050406030204" pitchFamily="18" charset="0"/>
                                </a:rPr>
                              </m:ctrlPr>
                            </m:sSubPr>
                            <m:e>
                              <m:r>
                                <a:rPr lang="en-IN" sz="1800" b="0" i="1" smtClean="0">
                                  <a:latin typeface="Cambria Math" panose="02040503050406030204" pitchFamily="18" charset="0"/>
                                </a:rPr>
                                <m:t>𝑢</m:t>
                              </m:r>
                            </m:e>
                            <m:sub>
                              <m:r>
                                <a:rPr lang="en-US" sz="1800" b="0" i="1" smtClean="0">
                                  <a:latin typeface="Cambria Math" panose="02040503050406030204" pitchFamily="18" charset="0"/>
                                </a:rPr>
                                <m:t>𝑖</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e>
                      </m:nary>
                      <m:r>
                        <a:rPr lang="en-US" sz="1800" b="0" i="1" smtClean="0">
                          <a:latin typeface="Cambria Math" panose="02040503050406030204" pitchFamily="18" charset="0"/>
                        </a:rPr>
                        <m:t>=0</m:t>
                      </m:r>
                    </m:oMath>
                  </m:oMathPara>
                </a14:m>
                <a:endParaRPr lang="en-US" sz="1800" dirty="0"/>
              </a:p>
            </p:txBody>
          </p:sp>
        </mc:Choice>
        <mc:Fallback xmlns="">
          <p:sp>
            <p:nvSpPr>
              <p:cNvPr id="19" name="TextBox 18">
                <a:extLst>
                  <a:ext uri="{FF2B5EF4-FFF2-40B4-BE49-F238E27FC236}">
                    <a16:creationId xmlns:a16="http://schemas.microsoft.com/office/drawing/2014/main" id="{F90C07AC-FD83-67D0-021E-7D827AE7E811}"/>
                  </a:ext>
                </a:extLst>
              </p:cNvPr>
              <p:cNvSpPr txBox="1">
                <a:spLocks noRot="1" noChangeAspect="1" noMove="1" noResize="1" noEditPoints="1" noAdjustHandles="1" noChangeArrowheads="1" noChangeShapeType="1" noTextEdit="1"/>
              </p:cNvSpPr>
              <p:nvPr/>
            </p:nvSpPr>
            <p:spPr>
              <a:xfrm>
                <a:off x="4089125" y="2661476"/>
                <a:ext cx="1253548" cy="756233"/>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A811C9-11AD-E53F-567E-B975E9B76048}"/>
                  </a:ext>
                </a:extLst>
              </p:cNvPr>
              <p:cNvSpPr txBox="1"/>
              <p:nvPr/>
            </p:nvSpPr>
            <p:spPr>
              <a:xfrm>
                <a:off x="1184228" y="3430789"/>
                <a:ext cx="6096000" cy="535788"/>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𝑇h𝑒</m:t>
                    </m:r>
                    <m:r>
                      <a:rPr lang="en-US" sz="1800" b="0" i="1" smtClean="0">
                        <a:latin typeface="Cambria Math" panose="02040503050406030204" pitchFamily="18" charset="0"/>
                      </a:rPr>
                      <m:t> </m:t>
                    </m:r>
                    <m:r>
                      <a:rPr lang="en-US" sz="1800" b="0" i="1" smtClean="0">
                        <a:latin typeface="Cambria Math" panose="02040503050406030204" pitchFamily="18" charset="0"/>
                      </a:rPr>
                      <m:t>𝐶𝑜𝑛𝑠𝑡𝑎𝑟𝑖𝑛𝑡</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𝜉</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=0</m:t>
                    </m:r>
                  </m:oMath>
                </a14:m>
                <a:r>
                  <a:rPr lang="en-US" sz="1800" dirty="0"/>
                  <a:t> </a:t>
                </a:r>
                <a14:m>
                  <m:oMath xmlns:m="http://schemas.openxmlformats.org/officeDocument/2006/math">
                    <m:r>
                      <a:rPr lang="en-US" sz="1800" b="0" i="1" dirty="0" smtClean="0">
                        <a:latin typeface="Cambria Math" panose="02040503050406030204" pitchFamily="18" charset="0"/>
                      </a:rPr>
                      <m:t>𝑖𝑚𝑝𝑙𝑖𝑒𝑠</m:t>
                    </m:r>
                  </m:oMath>
                </a14:m>
                <a:endParaRPr lang="en-US" sz="1800" dirty="0"/>
              </a:p>
            </p:txBody>
          </p:sp>
        </mc:Choice>
        <mc:Fallback xmlns="">
          <p:sp>
            <p:nvSpPr>
              <p:cNvPr id="20" name="TextBox 19">
                <a:extLst>
                  <a:ext uri="{FF2B5EF4-FFF2-40B4-BE49-F238E27FC236}">
                    <a16:creationId xmlns:a16="http://schemas.microsoft.com/office/drawing/2014/main" id="{EFA811C9-11AD-E53F-567E-B975E9B76048}"/>
                  </a:ext>
                </a:extLst>
              </p:cNvPr>
              <p:cNvSpPr txBox="1">
                <a:spLocks noRot="1" noChangeAspect="1" noMove="1" noResize="1" noEditPoints="1" noAdjustHandles="1" noChangeArrowheads="1" noChangeShapeType="1" noTextEdit="1"/>
              </p:cNvSpPr>
              <p:nvPr/>
            </p:nvSpPr>
            <p:spPr>
              <a:xfrm>
                <a:off x="1184228" y="3430789"/>
                <a:ext cx="6096000" cy="535788"/>
              </a:xfrm>
              <a:prstGeom prst="rect">
                <a:avLst/>
              </a:prstGeom>
              <a:blipFill>
                <a:blip r:embed="rId8"/>
                <a:stretch>
                  <a:fillRect b="-56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C7536E-4093-BDDF-B2D0-3C09C20B2CD7}"/>
                  </a:ext>
                </a:extLst>
              </p:cNvPr>
              <p:cNvSpPr txBox="1"/>
              <p:nvPr/>
            </p:nvSpPr>
            <p:spPr>
              <a:xfrm>
                <a:off x="4084950" y="3897496"/>
                <a:ext cx="1602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𝑢</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=0</m:t>
                      </m:r>
                    </m:oMath>
                  </m:oMathPara>
                </a14:m>
                <a:endParaRPr lang="en-US" sz="1800" dirty="0"/>
              </a:p>
            </p:txBody>
          </p:sp>
        </mc:Choice>
        <mc:Fallback xmlns="">
          <p:sp>
            <p:nvSpPr>
              <p:cNvPr id="21" name="TextBox 20">
                <a:extLst>
                  <a:ext uri="{FF2B5EF4-FFF2-40B4-BE49-F238E27FC236}">
                    <a16:creationId xmlns:a16="http://schemas.microsoft.com/office/drawing/2014/main" id="{ECC7536E-4093-BDDF-B2D0-3C09C20B2CD7}"/>
                  </a:ext>
                </a:extLst>
              </p:cNvPr>
              <p:cNvSpPr txBox="1">
                <a:spLocks noRot="1" noChangeAspect="1" noMove="1" noResize="1" noEditPoints="1" noAdjustHandles="1" noChangeArrowheads="1" noChangeShapeType="1" noTextEdit="1"/>
              </p:cNvSpPr>
              <p:nvPr/>
            </p:nvSpPr>
            <p:spPr>
              <a:xfrm>
                <a:off x="4084950" y="3897496"/>
                <a:ext cx="1602105" cy="276999"/>
              </a:xfrm>
              <a:prstGeom prst="rect">
                <a:avLst/>
              </a:prstGeom>
              <a:blipFill>
                <a:blip r:embed="rId9"/>
                <a:stretch>
                  <a:fillRect l="-2662" r="-2662" b="-239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D5025A1-4738-0B7A-4F6E-1D06C1B553FB}"/>
                  </a:ext>
                </a:extLst>
              </p:cNvPr>
              <p:cNvSpPr txBox="1"/>
              <p:nvPr/>
            </p:nvSpPr>
            <p:spPr>
              <a:xfrm>
                <a:off x="5347483" y="3851329"/>
                <a:ext cx="3981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oMath>
                  </m:oMathPara>
                </a14:m>
                <a:endParaRPr lang="en-US" sz="1800" dirty="0"/>
              </a:p>
            </p:txBody>
          </p:sp>
        </mc:Choice>
        <mc:Fallback xmlns="">
          <p:sp>
            <p:nvSpPr>
              <p:cNvPr id="22" name="TextBox 21">
                <a:extLst>
                  <a:ext uri="{FF2B5EF4-FFF2-40B4-BE49-F238E27FC236}">
                    <a16:creationId xmlns:a16="http://schemas.microsoft.com/office/drawing/2014/main" id="{ED5025A1-4738-0B7A-4F6E-1D06C1B553FB}"/>
                  </a:ext>
                </a:extLst>
              </p:cNvPr>
              <p:cNvSpPr txBox="1">
                <a:spLocks noRot="1" noChangeAspect="1" noMove="1" noResize="1" noEditPoints="1" noAdjustHandles="1" noChangeArrowheads="1" noChangeShapeType="1" noTextEdit="1"/>
              </p:cNvSpPr>
              <p:nvPr/>
            </p:nvSpPr>
            <p:spPr>
              <a:xfrm>
                <a:off x="5347483" y="3851329"/>
                <a:ext cx="3981744" cy="369332"/>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653B700-498A-C117-9BEA-3446882ECEE7}"/>
                  </a:ext>
                </a:extLst>
              </p:cNvPr>
              <p:cNvSpPr txBox="1"/>
              <p:nvPr/>
            </p:nvSpPr>
            <p:spPr>
              <a:xfrm>
                <a:off x="1184228" y="4266828"/>
                <a:ext cx="38787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𝑁𝑜𝑡𝑒</m:t>
                      </m:r>
                      <m:r>
                        <a:rPr lang="en-IN" sz="1800" b="0" i="1" smtClean="0">
                          <a:latin typeface="Cambria Math" panose="02040503050406030204" pitchFamily="18" charset="0"/>
                          <a:ea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𝑡h𝑎𝑡</m:t>
                      </m:r>
                      <m:r>
                        <a:rPr lang="en-IN" sz="1800" b="0" i="1" smtClean="0">
                          <a:latin typeface="Cambria Math" panose="02040503050406030204" pitchFamily="18" charset="0"/>
                          <a:ea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𝑢</m:t>
                      </m:r>
                      <m:r>
                        <a:rPr lang="en-US" sz="1800" i="1" smtClean="0">
                          <a:latin typeface="Cambria Math" panose="02040503050406030204" pitchFamily="18" charset="0"/>
                          <a:ea typeface="Cambria Math" panose="02040503050406030204" pitchFamily="18" charset="0"/>
                        </a:rPr>
                        <m:t>&gt;</m:t>
                      </m:r>
                      <m:r>
                        <a:rPr lang="en-US" sz="1800" b="0" i="1" smtClean="0">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&gt;0, </m:t>
                      </m:r>
                      <m:r>
                        <a:rPr lang="en-US" sz="1800" b="0" i="1" smtClean="0">
                          <a:latin typeface="Cambria Math" panose="02040503050406030204" pitchFamily="18" charset="0"/>
                          <a:ea typeface="Cambria Math" panose="02040503050406030204" pitchFamily="18" charset="0"/>
                        </a:rPr>
                        <m:t>𝑎𝑛𝑑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𝑤𝑒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h𝑎𝑣𝑒</m:t>
                      </m:r>
                    </m:oMath>
                  </m:oMathPara>
                </a14:m>
                <a:endParaRPr lang="en-US" sz="1800" i="1" dirty="0"/>
              </a:p>
            </p:txBody>
          </p:sp>
        </mc:Choice>
        <mc:Fallback xmlns="">
          <p:sp>
            <p:nvSpPr>
              <p:cNvPr id="23" name="TextBox 22">
                <a:extLst>
                  <a:ext uri="{FF2B5EF4-FFF2-40B4-BE49-F238E27FC236}">
                    <a16:creationId xmlns:a16="http://schemas.microsoft.com/office/drawing/2014/main" id="{8653B700-498A-C117-9BEA-3446882ECEE7}"/>
                  </a:ext>
                </a:extLst>
              </p:cNvPr>
              <p:cNvSpPr txBox="1">
                <a:spLocks noRot="1" noChangeAspect="1" noMove="1" noResize="1" noEditPoints="1" noAdjustHandles="1" noChangeArrowheads="1" noChangeShapeType="1" noTextEdit="1"/>
              </p:cNvSpPr>
              <p:nvPr/>
            </p:nvSpPr>
            <p:spPr>
              <a:xfrm>
                <a:off x="1184228" y="4266828"/>
                <a:ext cx="3878754" cy="276999"/>
              </a:xfrm>
              <a:prstGeom prst="rect">
                <a:avLst/>
              </a:prstGeom>
              <a:blipFill>
                <a:blip r:embed="rId11"/>
                <a:stretch>
                  <a:fillRect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600B26-F956-DD97-4746-1E64CB7C570B}"/>
                  </a:ext>
                </a:extLst>
              </p:cNvPr>
              <p:cNvSpPr txBox="1"/>
              <p:nvPr/>
            </p:nvSpPr>
            <p:spPr>
              <a:xfrm>
                <a:off x="4174982" y="4636160"/>
                <a:ext cx="1086644" cy="276999"/>
              </a:xfrm>
              <a:prstGeom prst="rect">
                <a:avLst/>
              </a:prstGeom>
              <a:noFill/>
            </p:spPr>
            <p:txBody>
              <a:bodyPr wrap="none" lIns="0" tIns="0" rIns="0" bIns="0" rtlCol="0">
                <a:spAutoFit/>
              </a:bodyPr>
              <a:lstStyle/>
              <a:p>
                <a:r>
                  <a:rPr lang="en-US" sz="1800" dirty="0"/>
                  <a:t>0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𝑢</m:t>
                        </m:r>
                      </m:e>
                      <m:sub>
                        <m:r>
                          <a:rPr lang="en-US" sz="1800" b="0" i="1" smtClean="0">
                            <a:latin typeface="Cambria Math" panose="02040503050406030204" pitchFamily="18" charset="0"/>
                            <a:ea typeface="Cambria Math" panose="02040503050406030204" pitchFamily="18" charset="0"/>
                          </a:rPr>
                          <m:t>𝑖</m:t>
                        </m:r>
                      </m:sub>
                    </m:sSub>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oMath>
                </a14:m>
                <a:endParaRPr lang="en-US" sz="1800" dirty="0"/>
              </a:p>
            </p:txBody>
          </p:sp>
        </mc:Choice>
        <mc:Fallback xmlns="">
          <p:sp>
            <p:nvSpPr>
              <p:cNvPr id="24" name="TextBox 23">
                <a:extLst>
                  <a:ext uri="{FF2B5EF4-FFF2-40B4-BE49-F238E27FC236}">
                    <a16:creationId xmlns:a16="http://schemas.microsoft.com/office/drawing/2014/main" id="{CB600B26-F956-DD97-4746-1E64CB7C570B}"/>
                  </a:ext>
                </a:extLst>
              </p:cNvPr>
              <p:cNvSpPr txBox="1">
                <a:spLocks noRot="1" noChangeAspect="1" noMove="1" noResize="1" noEditPoints="1" noAdjustHandles="1" noChangeArrowheads="1" noChangeShapeType="1" noTextEdit="1"/>
              </p:cNvSpPr>
              <p:nvPr/>
            </p:nvSpPr>
            <p:spPr>
              <a:xfrm>
                <a:off x="4174982" y="4636160"/>
                <a:ext cx="1086644" cy="276999"/>
              </a:xfrm>
              <a:prstGeom prst="rect">
                <a:avLst/>
              </a:prstGeom>
              <a:blipFill>
                <a:blip r:embed="rId12"/>
                <a:stretch>
                  <a:fillRect l="-13483" t="-28889" r="-5618" b="-51111"/>
                </a:stretch>
              </a:blipFill>
            </p:spPr>
            <p:txBody>
              <a:bodyPr/>
              <a:lstStyle/>
              <a:p>
                <a:r>
                  <a:rPr lang="en-IN">
                    <a:noFill/>
                  </a:rPr>
                  <a:t> </a:t>
                </a:r>
              </a:p>
            </p:txBody>
          </p:sp>
        </mc:Fallback>
      </mc:AlternateContent>
    </p:spTree>
    <p:extLst>
      <p:ext uri="{BB962C8B-B14F-4D97-AF65-F5344CB8AC3E}">
        <p14:creationId xmlns:p14="http://schemas.microsoft.com/office/powerpoint/2010/main" val="381595579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63E817-D411-FBF7-2921-7F449C57C0C4}"/>
                  </a:ext>
                </a:extLst>
              </p:cNvPr>
              <p:cNvSpPr txBox="1"/>
              <p:nvPr/>
            </p:nvSpPr>
            <p:spPr>
              <a:xfrm>
                <a:off x="2226837" y="626657"/>
                <a:ext cx="4690323" cy="276999"/>
              </a:xfrm>
              <a:prstGeom prst="rect">
                <a:avLst/>
              </a:prstGeom>
              <a:noFill/>
            </p:spPr>
            <p:txBody>
              <a:bodyPr wrap="none" lIns="0" tIns="0" rIns="0" bIns="0" rtlCol="0">
                <a:spAutoFit/>
              </a:bodyPr>
              <a:lstStyle/>
              <a:p>
                <a:r>
                  <a:rPr lang="en-US" sz="1800" i="1" dirty="0"/>
                  <a:t>(</a:t>
                </a:r>
                <a14:m>
                  <m:oMath xmlns:m="http://schemas.openxmlformats.org/officeDocument/2006/math">
                    <m:r>
                      <a:rPr lang="en-US" sz="1800" i="1">
                        <a:latin typeface="Cambria Math" panose="02040503050406030204" pitchFamily="18" charset="0"/>
                      </a:rPr>
                      <m:t>𝑆𝑢𝑏𝑠𝑡𝑖𝑡𝑢𝑡𝑖𝑛𝑔</m:t>
                    </m:r>
                    <m:r>
                      <a:rPr lang="en-US" sz="1800" i="1">
                        <a:latin typeface="Cambria Math" panose="02040503050406030204" pitchFamily="18" charset="0"/>
                      </a:rPr>
                      <m:t> </m:t>
                    </m:r>
                    <m:r>
                      <a:rPr lang="en-US" sz="1800" i="1">
                        <a:latin typeface="Cambria Math" panose="02040503050406030204" pitchFamily="18" charset="0"/>
                      </a:rPr>
                      <m:t>𝑡h𝑒𝑠𝑒</m:t>
                    </m:r>
                    <m:r>
                      <a:rPr lang="en-US" sz="1800" i="1">
                        <a:latin typeface="Cambria Math" panose="02040503050406030204" pitchFamily="18" charset="0"/>
                      </a:rPr>
                      <m:t> </m:t>
                    </m:r>
                    <m:r>
                      <a:rPr lang="en-US" sz="1800" i="1">
                        <a:latin typeface="Cambria Math" panose="02040503050406030204" pitchFamily="18" charset="0"/>
                      </a:rPr>
                      <m:t>𝑟𝑒𝑠𝑢𝑙𝑡𝑠</m:t>
                    </m:r>
                    <m:r>
                      <a:rPr lang="en-US" sz="1800" i="1">
                        <a:latin typeface="Cambria Math" panose="02040503050406030204" pitchFamily="18" charset="0"/>
                      </a:rPr>
                      <m:t> </m:t>
                    </m:r>
                    <m:r>
                      <a:rPr lang="en-US" sz="1800" i="1">
                        <a:latin typeface="Cambria Math" panose="02040503050406030204" pitchFamily="18" charset="0"/>
                      </a:rPr>
                      <m:t>𝑖𝑛𝑡𝑜</m:t>
                    </m:r>
                    <m:r>
                      <a:rPr lang="en-US" sz="1800" i="1">
                        <a:latin typeface="Cambria Math" panose="02040503050406030204" pitchFamily="18" charset="0"/>
                      </a:rPr>
                      <m:t> </m:t>
                    </m:r>
                    <m:r>
                      <a:rPr lang="en-US" sz="1800" i="1">
                        <a:latin typeface="Cambria Math" panose="02040503050406030204" pitchFamily="18" charset="0"/>
                      </a:rPr>
                      <m:t>𝐿</m:t>
                    </m:r>
                    <m:r>
                      <a:rPr lang="en-IN"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𝜉</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𝑢</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m:t>
                    </m:r>
                  </m:oMath>
                </a14:m>
                <a:endParaRPr lang="en-US" sz="1800" i="1" dirty="0"/>
              </a:p>
            </p:txBody>
          </p:sp>
        </mc:Choice>
        <mc:Fallback xmlns="">
          <p:sp>
            <p:nvSpPr>
              <p:cNvPr id="3" name="TextBox 2">
                <a:extLst>
                  <a:ext uri="{FF2B5EF4-FFF2-40B4-BE49-F238E27FC236}">
                    <a16:creationId xmlns:a16="http://schemas.microsoft.com/office/drawing/2014/main" id="{C363E817-D411-FBF7-2921-7F449C57C0C4}"/>
                  </a:ext>
                </a:extLst>
              </p:cNvPr>
              <p:cNvSpPr txBox="1">
                <a:spLocks noRot="1" noChangeAspect="1" noMove="1" noResize="1" noEditPoints="1" noAdjustHandles="1" noChangeArrowheads="1" noChangeShapeType="1" noTextEdit="1"/>
              </p:cNvSpPr>
              <p:nvPr/>
            </p:nvSpPr>
            <p:spPr>
              <a:xfrm>
                <a:off x="2226837" y="626657"/>
                <a:ext cx="4690323" cy="276999"/>
              </a:xfrm>
              <a:prstGeom prst="rect">
                <a:avLst/>
              </a:prstGeom>
              <a:blipFill>
                <a:blip r:embed="rId2"/>
                <a:stretch>
                  <a:fillRect l="-2987" t="-28889" r="-1299" b="-5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DDDDB93-4556-E4A1-3C40-DEBDD0F1FEB9}"/>
                  </a:ext>
                </a:extLst>
              </p:cNvPr>
              <p:cNvSpPr txBox="1"/>
              <p:nvPr/>
            </p:nvSpPr>
            <p:spPr>
              <a:xfrm>
                <a:off x="159327" y="1314796"/>
                <a:ext cx="8825345"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e>
                      </m:d>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𝑤</m:t>
                          </m:r>
                        </m:e>
                        <m:sup>
                          <m:r>
                            <a:rPr lang="en-US" sz="2400" b="0" i="1" smtClean="0">
                              <a:latin typeface="Cambria Math" panose="02040503050406030204" pitchFamily="18" charset="0"/>
                              <a:ea typeface="Cambria Math" panose="02040503050406030204" pitchFamily="18" charset="0"/>
                            </a:rPr>
                            <m:t>𝑇</m:t>
                          </m:r>
                        </m:sup>
                      </m:sSup>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IN" sz="2400" b="0" i="1" smtClean="0">
                              <a:latin typeface="Cambria Math" panose="02040503050406030204" pitchFamily="18" charset="0"/>
                              <a:ea typeface="Cambria Math" panose="02040503050406030204" pitchFamily="18" charset="0"/>
                            </a:rPr>
                            <m:t>𝑚</m:t>
                          </m:r>
                        </m:sup>
                        <m:e>
                          <m:r>
                            <a:rPr lang="en-US" sz="2400" b="0" i="1" smtClean="0">
                              <a:latin typeface="Cambria Math" panose="02040503050406030204" pitchFamily="18" charset="0"/>
                              <a:ea typeface="Cambria Math" panose="02040503050406030204" pitchFamily="18" charset="0"/>
                            </a:rPr>
                            <m:t>0×</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𝑤</m:t>
                              </m:r>
                            </m:e>
                            <m:sup>
                              <m:r>
                                <a:rPr lang="en-US" sz="2400" b="0" i="1" smtClean="0">
                                  <a:latin typeface="Cambria Math" panose="02040503050406030204" pitchFamily="18" charset="0"/>
                                  <a:ea typeface="Cambria Math" panose="02040503050406030204" pitchFamily="18" charset="0"/>
                                </a:rPr>
                                <m:t>𝑇</m:t>
                              </m:r>
                            </m:sup>
                          </m:sSup>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−0</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IN" sz="2400" b="0" i="1" smtClean="0">
                              <a:latin typeface="Cambria Math" panose="02040503050406030204" pitchFamily="18" charset="0"/>
                              <a:ea typeface="Cambria Math" panose="02040503050406030204" pitchFamily="18" charset="0"/>
                            </a:rPr>
                            <m:t>𝑚</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𝑖</m:t>
                              </m:r>
                            </m:sub>
                          </m:sSub>
                        </m:e>
                      </m:nary>
                    </m:oMath>
                  </m:oMathPara>
                </a14:m>
                <a:endParaRPr lang="en-US" sz="2400" dirty="0"/>
              </a:p>
            </p:txBody>
          </p:sp>
        </mc:Choice>
        <mc:Fallback xmlns="">
          <p:sp>
            <p:nvSpPr>
              <p:cNvPr id="4" name="TextBox 3">
                <a:extLst>
                  <a:ext uri="{FF2B5EF4-FFF2-40B4-BE49-F238E27FC236}">
                    <a16:creationId xmlns:a16="http://schemas.microsoft.com/office/drawing/2014/main" id="{2DDDDB93-4556-E4A1-3C40-DEBDD0F1FEB9}"/>
                  </a:ext>
                </a:extLst>
              </p:cNvPr>
              <p:cNvSpPr txBox="1">
                <a:spLocks noRot="1" noChangeAspect="1" noMove="1" noResize="1" noEditPoints="1" noAdjustHandles="1" noChangeArrowheads="1" noChangeShapeType="1" noTextEdit="1"/>
              </p:cNvSpPr>
              <p:nvPr/>
            </p:nvSpPr>
            <p:spPr>
              <a:xfrm>
                <a:off x="159327" y="1314796"/>
                <a:ext cx="8825345" cy="1008225"/>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6A6390-19EB-D714-5ACF-466E8B0E0E96}"/>
                  </a:ext>
                </a:extLst>
              </p:cNvPr>
              <p:cNvSpPr txBox="1"/>
              <p:nvPr/>
            </p:nvSpPr>
            <p:spPr>
              <a:xfrm>
                <a:off x="2754483" y="3753673"/>
                <a:ext cx="4073238" cy="10500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IN"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IN" sz="2400" b="0" i="1" smtClean="0">
                                  <a:latin typeface="Cambria Math" panose="02040503050406030204" pitchFamily="18" charset="0"/>
                                </a:rPr>
                                <m:t>𝑚</m:t>
                              </m:r>
                            </m:sup>
                            <m:e>
                              <m:r>
                                <a:rPr lang="en-US" sz="2400" b="0" i="1" smtClean="0">
                                  <a:latin typeface="Cambria Math" panose="02040503050406030204" pitchFamily="18" charset="0"/>
                                </a:rPr>
                                <m:t> </m:t>
                              </m:r>
                            </m:e>
                          </m:nary>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IN"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𝑗</m:t>
                                  </m:r>
                                </m:sub>
                              </m:sSub>
                              <m:sSup>
                                <m:sSupPr>
                                  <m:ctrlPr>
                                    <a:rPr lang="en-US" sz="2400" b="0" i="1" smtClean="0">
                                      <a:latin typeface="Cambria Math" panose="02040503050406030204" pitchFamily="18" charset="0"/>
                                    </a:rPr>
                                  </m:ctrlPr>
                                </m:sSup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𝑗</m:t>
                                  </m:r>
                                </m:sub>
                              </m:sSub>
                            </m:e>
                          </m:nary>
                        </m:e>
                      </m:nary>
                    </m:oMath>
                  </m:oMathPara>
                </a14:m>
                <a:endParaRPr lang="en-US" dirty="0"/>
              </a:p>
            </p:txBody>
          </p:sp>
        </mc:Choice>
        <mc:Fallback xmlns="">
          <p:sp>
            <p:nvSpPr>
              <p:cNvPr id="6" name="TextBox 5">
                <a:extLst>
                  <a:ext uri="{FF2B5EF4-FFF2-40B4-BE49-F238E27FC236}">
                    <a16:creationId xmlns:a16="http://schemas.microsoft.com/office/drawing/2014/main" id="{C26A6390-19EB-D714-5ACF-466E8B0E0E96}"/>
                  </a:ext>
                </a:extLst>
              </p:cNvPr>
              <p:cNvSpPr txBox="1">
                <a:spLocks noRot="1" noChangeAspect="1" noMove="1" noResize="1" noEditPoints="1" noAdjustHandles="1" noChangeArrowheads="1" noChangeShapeType="1" noTextEdit="1"/>
              </p:cNvSpPr>
              <p:nvPr/>
            </p:nvSpPr>
            <p:spPr>
              <a:xfrm>
                <a:off x="2754483" y="3753673"/>
                <a:ext cx="4073238" cy="1050031"/>
              </a:xfrm>
              <a:prstGeom prst="rect">
                <a:avLst/>
              </a:prstGeom>
              <a:blipFill>
                <a:blip r:embed="rId4"/>
                <a:stretch>
                  <a:fillRect r="-778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7C747ED-74D0-4A52-53E4-E47FE7EDADC3}"/>
                  </a:ext>
                </a:extLst>
              </p:cNvPr>
              <p:cNvSpPr txBox="1"/>
              <p:nvPr/>
            </p:nvSpPr>
            <p:spPr>
              <a:xfrm>
                <a:off x="3250706" y="2534234"/>
                <a:ext cx="2642583"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2</m:t>
                          </m:r>
                        </m:den>
                      </m:f>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𝑤</m:t>
                          </m:r>
                        </m:e>
                        <m:sup>
                          <m:r>
                            <a:rPr lang="en-IN" sz="2400" b="0" i="1" smtClean="0">
                              <a:latin typeface="Cambria Math" panose="02040503050406030204" pitchFamily="18" charset="0"/>
                            </a:rPr>
                            <m:t>𝑇</m:t>
                          </m:r>
                        </m:sup>
                      </m:sSup>
                      <m:r>
                        <a:rPr lang="en-IN" sz="2400" b="0" i="1" smtClean="0">
                          <a:latin typeface="Cambria Math" panose="02040503050406030204" pitchFamily="18" charset="0"/>
                        </a:rPr>
                        <m:t>𝑤</m:t>
                      </m:r>
                      <m:r>
                        <a:rPr lang="en-IN" sz="2400" b="0" i="1" smtClean="0">
                          <a:latin typeface="Cambria Math" panose="02040503050406030204" pitchFamily="18" charset="0"/>
                        </a:rPr>
                        <m:t>+</m:t>
                      </m:r>
                      <m:nary>
                        <m:naryPr>
                          <m:chr m:val="∑"/>
                          <m:ctrlPr>
                            <a:rPr lang="en-IN" sz="2400" b="0" i="1" smtClean="0">
                              <a:latin typeface="Cambria Math" panose="02040503050406030204" pitchFamily="18" charset="0"/>
                            </a:rPr>
                          </m:ctrlPr>
                        </m:naryPr>
                        <m:sub>
                          <m:r>
                            <m:rPr>
                              <m:brk m:alnAt="23"/>
                            </m:rPr>
                            <a:rPr lang="en-IN" sz="2400" b="0" i="1" smtClean="0">
                              <a:latin typeface="Cambria Math" panose="02040503050406030204" pitchFamily="18" charset="0"/>
                            </a:rPr>
                            <m:t>𝑖</m:t>
                          </m:r>
                          <m:r>
                            <a:rPr lang="en-IN" sz="2400" b="0" i="1" smtClean="0">
                              <a:latin typeface="Cambria Math" panose="02040503050406030204" pitchFamily="18" charset="0"/>
                            </a:rPr>
                            <m:t>=1</m:t>
                          </m:r>
                        </m:sub>
                        <m:sup>
                          <m:r>
                            <a:rPr lang="en-IN" sz="2400" b="0" i="1" smtClean="0">
                              <a:latin typeface="Cambria Math" panose="02040503050406030204" pitchFamily="18" charset="0"/>
                            </a:rPr>
                            <m:t>𝑚</m:t>
                          </m:r>
                        </m:sup>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𝑖</m:t>
                              </m:r>
                            </m:sub>
                          </m:sSub>
                        </m:e>
                      </m:nary>
                    </m:oMath>
                  </m:oMathPara>
                </a14:m>
                <a:endParaRPr lang="en-IN" sz="2400" dirty="0"/>
              </a:p>
            </p:txBody>
          </p:sp>
        </mc:Choice>
        <mc:Fallback xmlns="">
          <p:sp>
            <p:nvSpPr>
              <p:cNvPr id="2" name="TextBox 1">
                <a:extLst>
                  <a:ext uri="{FF2B5EF4-FFF2-40B4-BE49-F238E27FC236}">
                    <a16:creationId xmlns:a16="http://schemas.microsoft.com/office/drawing/2014/main" id="{87C747ED-74D0-4A52-53E4-E47FE7EDADC3}"/>
                  </a:ext>
                </a:extLst>
              </p:cNvPr>
              <p:cNvSpPr txBox="1">
                <a:spLocks noRot="1" noChangeAspect="1" noMove="1" noResize="1" noEditPoints="1" noAdjustHandles="1" noChangeArrowheads="1" noChangeShapeType="1" noTextEdit="1"/>
              </p:cNvSpPr>
              <p:nvPr/>
            </p:nvSpPr>
            <p:spPr>
              <a:xfrm>
                <a:off x="3250706" y="2534234"/>
                <a:ext cx="2642583" cy="1008225"/>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91973904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5592E1-FF71-A6CD-B855-0C457EEF8B7B}"/>
              </a:ext>
            </a:extLst>
          </p:cNvPr>
          <p:cNvSpPr>
            <a:spLocks noGrp="1"/>
          </p:cNvSpPr>
          <p:nvPr>
            <p:ph type="title"/>
          </p:nvPr>
        </p:nvSpPr>
        <p:spPr>
          <a:xfrm>
            <a:off x="786563" y="161114"/>
            <a:ext cx="4002741" cy="461666"/>
          </a:xfrm>
        </p:spPr>
        <p:txBody>
          <a:bodyPr>
            <a:normAutofit fontScale="90000"/>
          </a:bodyPr>
          <a:lstStyle/>
          <a:p>
            <a:r>
              <a:rPr lang="en-IN" sz="2400" b="1" dirty="0"/>
              <a:t>The dual problem 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7A478B-C09F-6FDB-DD09-719B21D7AC36}"/>
                  </a:ext>
                </a:extLst>
              </p:cNvPr>
              <p:cNvSpPr txBox="1"/>
              <p:nvPr/>
            </p:nvSpPr>
            <p:spPr>
              <a:xfrm>
                <a:off x="2857214" y="792867"/>
                <a:ext cx="559192" cy="462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2000" b="1" i="1" smtClean="0">
                              <a:latin typeface="Cambria Math" panose="02040503050406030204" pitchFamily="18" charset="0"/>
                            </a:rPr>
                          </m:ctrlPr>
                        </m:mPr>
                        <m:mr>
                          <m:e>
                            <m:r>
                              <m:rPr>
                                <m:brk m:alnAt="7"/>
                              </m:rPr>
                              <a:rPr lang="en-IN" sz="2000" b="0" i="1" smtClean="0">
                                <a:latin typeface="Cambria Math" panose="02040503050406030204" pitchFamily="18" charset="0"/>
                              </a:rPr>
                              <m:t>𝑚</m:t>
                            </m:r>
                            <m:r>
                              <a:rPr lang="en-IN" sz="2000" b="0" i="1" smtClean="0">
                                <a:latin typeface="Cambria Math" panose="02040503050406030204" pitchFamily="18" charset="0"/>
                              </a:rPr>
                              <m:t>𝑎𝑥</m:t>
                            </m:r>
                          </m:e>
                        </m:mr>
                        <m:mr>
                          <m:e>
                            <m:r>
                              <a:rPr lang="en-IN" sz="2000" b="1" i="1" smtClean="0">
                                <a:latin typeface="Cambria Math" panose="02040503050406030204" pitchFamily="18" charset="0"/>
                              </a:rPr>
                              <m:t>𝒖</m:t>
                            </m:r>
                          </m:e>
                        </m:mr>
                      </m:m>
                    </m:oMath>
                  </m:oMathPara>
                </a14:m>
                <a:endParaRPr lang="en-IN" sz="2000" dirty="0"/>
              </a:p>
            </p:txBody>
          </p:sp>
        </mc:Choice>
        <mc:Fallback xmlns="">
          <p:sp>
            <p:nvSpPr>
              <p:cNvPr id="4" name="TextBox 3">
                <a:extLst>
                  <a:ext uri="{FF2B5EF4-FFF2-40B4-BE49-F238E27FC236}">
                    <a16:creationId xmlns:a16="http://schemas.microsoft.com/office/drawing/2014/main" id="{D37A478B-C09F-6FDB-DD09-719B21D7AC36}"/>
                  </a:ext>
                </a:extLst>
              </p:cNvPr>
              <p:cNvSpPr txBox="1">
                <a:spLocks noRot="1" noChangeAspect="1" noMove="1" noResize="1" noEditPoints="1" noAdjustHandles="1" noChangeArrowheads="1" noChangeShapeType="1" noTextEdit="1"/>
              </p:cNvSpPr>
              <p:nvPr/>
            </p:nvSpPr>
            <p:spPr>
              <a:xfrm>
                <a:off x="2857214" y="792867"/>
                <a:ext cx="559192" cy="46205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0B48C5B-CD04-E0A9-267F-7A66C92703B7}"/>
                  </a:ext>
                </a:extLst>
              </p:cNvPr>
              <p:cNvSpPr txBox="1"/>
              <p:nvPr/>
            </p:nvSpPr>
            <p:spPr>
              <a:xfrm>
                <a:off x="3326759" y="439546"/>
                <a:ext cx="4584011" cy="875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𝐿</m:t>
                          </m:r>
                        </m:e>
                        <m:sub>
                          <m:r>
                            <a:rPr lang="en-IN" sz="2000" b="0" i="1" smtClean="0">
                              <a:latin typeface="Cambria Math" panose="02040503050406030204" pitchFamily="18" charset="0"/>
                            </a:rPr>
                            <m:t>𝐷</m:t>
                          </m:r>
                        </m:sub>
                      </m:sSub>
                      <m:d>
                        <m:dPr>
                          <m:ctrlPr>
                            <a:rPr lang="en-IN" sz="2000" b="0" i="1" smtClean="0">
                              <a:latin typeface="Cambria Math" panose="02040503050406030204" pitchFamily="18" charset="0"/>
                            </a:rPr>
                          </m:ctrlPr>
                        </m:dPr>
                        <m:e>
                          <m:r>
                            <a:rPr lang="en-IN" sz="2000" b="1" i="1" smtClean="0">
                              <a:latin typeface="Cambria Math" panose="02040503050406030204" pitchFamily="18" charset="0"/>
                            </a:rPr>
                            <m:t>𝒖</m:t>
                          </m:r>
                        </m:e>
                      </m:d>
                      <m:r>
                        <a:rPr lang="en-IN" sz="2000" b="0" i="1" smtClean="0">
                          <a:latin typeface="Cambria Math" panose="02040503050406030204" pitchFamily="18" charset="0"/>
                        </a:rPr>
                        <m:t>=</m:t>
                      </m:r>
                      <m:nary>
                        <m:naryPr>
                          <m:chr m:val="∑"/>
                          <m:ctrlPr>
                            <a:rPr lang="en-IN" sz="2000" b="0" i="1" smtClean="0">
                              <a:latin typeface="Cambria Math" panose="02040503050406030204" pitchFamily="18" charset="0"/>
                            </a:rPr>
                          </m:ctrlPr>
                        </m:naryPr>
                        <m:sub>
                          <m:r>
                            <m:rPr>
                              <m:brk m:alnAt="23"/>
                            </m:rPr>
                            <a:rPr lang="en-IN" sz="2000" b="0" i="1" smtClean="0">
                              <a:latin typeface="Cambria Math" panose="02040503050406030204" pitchFamily="18" charset="0"/>
                            </a:rPr>
                            <m:t>𝑖</m:t>
                          </m:r>
                          <m:r>
                            <a:rPr lang="en-IN" sz="2000" b="0" i="1" smtClean="0">
                              <a:latin typeface="Cambria Math" panose="02040503050406030204" pitchFamily="18" charset="0"/>
                            </a:rPr>
                            <m:t>=1</m:t>
                          </m:r>
                        </m:sub>
                        <m:sup>
                          <m:r>
                            <a:rPr lang="en-IN" sz="2000" b="0" i="1" smtClean="0">
                              <a:latin typeface="Cambria Math" panose="02040503050406030204" pitchFamily="18" charset="0"/>
                            </a:rPr>
                            <m:t>𝑚</m:t>
                          </m:r>
                        </m:sup>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𝑢</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r>
                            <a:rPr lang="en-IN" sz="2000" b="0" i="1" smtClean="0">
                              <a:latin typeface="Cambria Math" panose="02040503050406030204" pitchFamily="18" charset="0"/>
                            </a:rPr>
                            <m:t> </m:t>
                          </m:r>
                          <m:nary>
                            <m:naryPr>
                              <m:chr m:val="∑"/>
                              <m:ctrlPr>
                                <a:rPr lang="en-IN" sz="2000" b="0" i="1" smtClean="0">
                                  <a:latin typeface="Cambria Math" panose="02040503050406030204" pitchFamily="18" charset="0"/>
                                </a:rPr>
                              </m:ctrlPr>
                            </m:naryPr>
                            <m:sub>
                              <m:r>
                                <m:rPr>
                                  <m:brk m:alnAt="23"/>
                                </m:rPr>
                                <a:rPr lang="en-IN" sz="2000" b="0" i="1" smtClean="0">
                                  <a:latin typeface="Cambria Math" panose="02040503050406030204" pitchFamily="18" charset="0"/>
                                </a:rPr>
                                <m:t>𝑖</m:t>
                              </m:r>
                              <m:r>
                                <a:rPr lang="en-IN" sz="2000" b="0" i="1" smtClean="0">
                                  <a:latin typeface="Cambria Math" panose="02040503050406030204" pitchFamily="18" charset="0"/>
                                </a:rPr>
                                <m:t>=1</m:t>
                              </m:r>
                            </m:sub>
                            <m:sup>
                              <m:r>
                                <a:rPr lang="en-IN" sz="2000" b="0" i="1" smtClean="0">
                                  <a:latin typeface="Cambria Math" panose="02040503050406030204" pitchFamily="18" charset="0"/>
                                </a:rPr>
                                <m:t>𝑚</m:t>
                              </m:r>
                            </m:sup>
                            <m:e>
                              <m:nary>
                                <m:naryPr>
                                  <m:chr m:val="∑"/>
                                  <m:ctrlPr>
                                    <a:rPr lang="en-IN" sz="2000" b="0" i="1" smtClean="0">
                                      <a:latin typeface="Cambria Math" panose="02040503050406030204" pitchFamily="18" charset="0"/>
                                    </a:rPr>
                                  </m:ctrlPr>
                                </m:naryPr>
                                <m:sub>
                                  <m:r>
                                    <m:rPr>
                                      <m:brk m:alnAt="23"/>
                                    </m:rPr>
                                    <a:rPr lang="en-IN" sz="2000" b="0" i="1" smtClean="0">
                                      <a:latin typeface="Cambria Math" panose="02040503050406030204" pitchFamily="18" charset="0"/>
                                    </a:rPr>
                                    <m:t>𝑗</m:t>
                                  </m:r>
                                  <m:r>
                                    <a:rPr lang="en-IN" sz="2000" b="0" i="1" smtClean="0">
                                      <a:latin typeface="Cambria Math" panose="02040503050406030204" pitchFamily="18" charset="0"/>
                                    </a:rPr>
                                    <m:t>=1</m:t>
                                  </m:r>
                                </m:sub>
                                <m:sup>
                                  <m:r>
                                    <a:rPr lang="en-IN" sz="2000" b="0" i="1" smtClean="0">
                                      <a:latin typeface="Cambria Math" panose="02040503050406030204" pitchFamily="18" charset="0"/>
                                    </a:rPr>
                                    <m:t>𝑚</m:t>
                                  </m:r>
                                </m:sup>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𝑖</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𝑗</m:t>
                                      </m:r>
                                    </m:sub>
                                  </m:sSub>
                                  <m:sSubSup>
                                    <m:sSubSupPr>
                                      <m:ctrlPr>
                                        <a:rPr lang="en-IN" sz="2000" b="0" i="1" smtClean="0">
                                          <a:latin typeface="Cambria Math" panose="02040503050406030204" pitchFamily="18" charset="0"/>
                                        </a:rPr>
                                      </m:ctrlPr>
                                    </m:sSubSupPr>
                                    <m:e>
                                      <m:r>
                                        <a:rPr lang="en-IN" sz="2000" b="1" i="1" smtClean="0">
                                          <a:latin typeface="Cambria Math" panose="02040503050406030204" pitchFamily="18" charset="0"/>
                                        </a:rPr>
                                        <m:t>𝒙</m:t>
                                      </m:r>
                                    </m:e>
                                    <m:sub>
                                      <m:r>
                                        <a:rPr lang="en-IN" sz="2000" b="0" i="1" smtClean="0">
                                          <a:latin typeface="Cambria Math" panose="02040503050406030204" pitchFamily="18" charset="0"/>
                                        </a:rPr>
                                        <m:t>𝑖</m:t>
                                      </m:r>
                                    </m:sub>
                                    <m:sup>
                                      <m:r>
                                        <a:rPr lang="en-IN" sz="2000" b="0" i="1" smtClean="0">
                                          <a:latin typeface="Cambria Math" panose="02040503050406030204" pitchFamily="18" charset="0"/>
                                        </a:rPr>
                                        <m:t>𝑇</m:t>
                                      </m:r>
                                    </m:sup>
                                  </m:sSubSup>
                                  <m:sSub>
                                    <m:sSubPr>
                                      <m:ctrlPr>
                                        <a:rPr lang="en-IN" sz="2000" b="0" i="1" smtClean="0">
                                          <a:latin typeface="Cambria Math" panose="02040503050406030204" pitchFamily="18" charset="0"/>
                                        </a:rPr>
                                      </m:ctrlPr>
                                    </m:sSubPr>
                                    <m:e>
                                      <m:r>
                                        <a:rPr lang="en-IN" sz="2000" b="1" i="1" smtClean="0">
                                          <a:latin typeface="Cambria Math" panose="02040503050406030204" pitchFamily="18" charset="0"/>
                                        </a:rPr>
                                        <m:t>𝒙</m:t>
                                      </m:r>
                                    </m:e>
                                    <m:sub>
                                      <m:r>
                                        <a:rPr lang="en-IN" sz="2000" b="0" i="1" smtClean="0">
                                          <a:latin typeface="Cambria Math" panose="02040503050406030204" pitchFamily="18" charset="0"/>
                                        </a:rPr>
                                        <m:t>𝑗</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𝑢</m:t>
                                      </m:r>
                                    </m:e>
                                    <m:sub>
                                      <m:r>
                                        <a:rPr lang="en-IN" sz="2000" b="0" i="1" smtClean="0">
                                          <a:latin typeface="Cambria Math" panose="02040503050406030204" pitchFamily="18" charset="0"/>
                                        </a:rPr>
                                        <m:t>𝑖</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𝑢</m:t>
                                      </m:r>
                                    </m:e>
                                    <m:sub>
                                      <m:r>
                                        <a:rPr lang="en-IN" sz="2000" b="0" i="1" smtClean="0">
                                          <a:latin typeface="Cambria Math" panose="02040503050406030204" pitchFamily="18" charset="0"/>
                                        </a:rPr>
                                        <m:t>𝑗</m:t>
                                      </m:r>
                                    </m:sub>
                                  </m:sSub>
                                </m:e>
                              </m:nary>
                            </m:e>
                          </m:nary>
                        </m:e>
                      </m:nary>
                    </m:oMath>
                  </m:oMathPara>
                </a14:m>
                <a:endParaRPr lang="en-IN" sz="2000" dirty="0"/>
              </a:p>
            </p:txBody>
          </p:sp>
        </mc:Choice>
        <mc:Fallback xmlns="">
          <p:sp>
            <p:nvSpPr>
              <p:cNvPr id="5" name="TextBox 4">
                <a:extLst>
                  <a:ext uri="{FF2B5EF4-FFF2-40B4-BE49-F238E27FC236}">
                    <a16:creationId xmlns:a16="http://schemas.microsoft.com/office/drawing/2014/main" id="{80B48C5B-CD04-E0A9-267F-7A66C92703B7}"/>
                  </a:ext>
                </a:extLst>
              </p:cNvPr>
              <p:cNvSpPr txBox="1">
                <a:spLocks noRot="1" noChangeAspect="1" noMove="1" noResize="1" noEditPoints="1" noAdjustHandles="1" noChangeArrowheads="1" noChangeShapeType="1" noTextEdit="1"/>
              </p:cNvSpPr>
              <p:nvPr/>
            </p:nvSpPr>
            <p:spPr>
              <a:xfrm>
                <a:off x="3326759" y="439546"/>
                <a:ext cx="4584011" cy="875111"/>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7147A0A8-D3B6-9060-4885-D9B494D4D539}"/>
              </a:ext>
            </a:extLst>
          </p:cNvPr>
          <p:cNvSpPr txBox="1"/>
          <p:nvPr/>
        </p:nvSpPr>
        <p:spPr>
          <a:xfrm>
            <a:off x="1255747" y="1559167"/>
            <a:ext cx="6096000" cy="461665"/>
          </a:xfrm>
          <a:prstGeom prst="rect">
            <a:avLst/>
          </a:prstGeom>
          <a:noFill/>
        </p:spPr>
        <p:txBody>
          <a:bodyPr wrap="square">
            <a:spAutoFit/>
          </a:bodyPr>
          <a:lstStyle/>
          <a:p>
            <a:r>
              <a:rPr kumimoji="0" lang="en-IN" sz="2400" b="1" i="0" u="none" strike="noStrike" kern="1200" cap="none" spc="0" normalizeH="0" baseline="0" noProof="0" dirty="0">
                <a:ln>
                  <a:noFill/>
                </a:ln>
                <a:solidFill>
                  <a:prstClr val="black"/>
                </a:solidFill>
                <a:effectLst/>
                <a:uLnTx/>
                <a:uFillTx/>
                <a:latin typeface="Calibri Light" panose="020F0302020204030204"/>
                <a:ea typeface="+mj-ea"/>
                <a:cs typeface="+mj-cs"/>
              </a:rPr>
              <a:t>Subject to</a:t>
            </a:r>
            <a:endParaRPr lang="en-IN" sz="1200"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4FE89C-F4C8-1C23-316E-6DA34CCE6062}"/>
                  </a:ext>
                </a:extLst>
              </p:cNvPr>
              <p:cNvSpPr txBox="1"/>
              <p:nvPr/>
            </p:nvSpPr>
            <p:spPr>
              <a:xfrm>
                <a:off x="3950836" y="1452447"/>
                <a:ext cx="125354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IN" sz="1800" i="1" smtClean="0">
                              <a:latin typeface="Cambria Math" panose="02040503050406030204" pitchFamily="18" charset="0"/>
                            </a:rPr>
                          </m:ctrlPr>
                        </m:naryPr>
                        <m:sub>
                          <m:r>
                            <m:rPr>
                              <m:brk m:alnAt="23"/>
                            </m:rPr>
                            <a:rPr lang="en-IN" sz="1800" b="0" i="1" smtClean="0">
                              <a:latin typeface="Cambria Math" panose="02040503050406030204" pitchFamily="18" charset="0"/>
                            </a:rPr>
                            <m:t>𝑖</m:t>
                          </m:r>
                          <m:r>
                            <a:rPr lang="en-IN" sz="1800" b="0" i="1" smtClean="0">
                              <a:latin typeface="Cambria Math" panose="02040503050406030204" pitchFamily="18" charset="0"/>
                            </a:rPr>
                            <m:t>=1</m:t>
                          </m:r>
                        </m:sub>
                        <m:sup>
                          <m:r>
                            <a:rPr lang="en-IN" sz="1800" b="0" i="1" smtClean="0">
                              <a:latin typeface="Cambria Math" panose="02040503050406030204" pitchFamily="18" charset="0"/>
                            </a:rPr>
                            <m:t>𝑚</m:t>
                          </m:r>
                        </m:sup>
                        <m:e>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𝑑</m:t>
                              </m:r>
                            </m:e>
                            <m:sub>
                              <m:r>
                                <a:rPr lang="en-IN" sz="1800" b="0" i="1" smtClean="0">
                                  <a:latin typeface="Cambria Math" panose="02040503050406030204" pitchFamily="18" charset="0"/>
                                </a:rPr>
                                <m:t>𝑖</m:t>
                              </m:r>
                            </m:sub>
                          </m:sSub>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𝑢</m:t>
                              </m:r>
                            </m:e>
                            <m:sub>
                              <m:r>
                                <a:rPr lang="en-IN" sz="1800" b="0" i="1" smtClean="0">
                                  <a:latin typeface="Cambria Math" panose="02040503050406030204" pitchFamily="18" charset="0"/>
                                </a:rPr>
                                <m:t>𝑖</m:t>
                              </m:r>
                            </m:sub>
                          </m:sSub>
                        </m:e>
                      </m:nary>
                      <m:r>
                        <a:rPr lang="en-IN" sz="1800" b="0" i="1" smtClean="0">
                          <a:latin typeface="Cambria Math" panose="02040503050406030204" pitchFamily="18" charset="0"/>
                        </a:rPr>
                        <m:t>=0</m:t>
                      </m:r>
                    </m:oMath>
                  </m:oMathPara>
                </a14:m>
                <a:endParaRPr lang="en-IN" sz="1800" dirty="0"/>
              </a:p>
            </p:txBody>
          </p:sp>
        </mc:Choice>
        <mc:Fallback xmlns="">
          <p:sp>
            <p:nvSpPr>
              <p:cNvPr id="7" name="TextBox 6">
                <a:extLst>
                  <a:ext uri="{FF2B5EF4-FFF2-40B4-BE49-F238E27FC236}">
                    <a16:creationId xmlns:a16="http://schemas.microsoft.com/office/drawing/2014/main" id="{B74FE89C-F4C8-1C23-316E-6DA34CCE6062}"/>
                  </a:ext>
                </a:extLst>
              </p:cNvPr>
              <p:cNvSpPr txBox="1">
                <a:spLocks noRot="1" noChangeAspect="1" noMove="1" noResize="1" noEditPoints="1" noAdjustHandles="1" noChangeArrowheads="1" noChangeShapeType="1" noTextEdit="1"/>
              </p:cNvSpPr>
              <p:nvPr/>
            </p:nvSpPr>
            <p:spPr>
              <a:xfrm>
                <a:off x="3950836" y="1452447"/>
                <a:ext cx="1253548" cy="75623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4401EE-A326-99D1-54A6-F7ED0B7CBB1A}"/>
                  </a:ext>
                </a:extLst>
              </p:cNvPr>
              <p:cNvSpPr txBox="1"/>
              <p:nvPr/>
            </p:nvSpPr>
            <p:spPr>
              <a:xfrm>
                <a:off x="4554608" y="2046233"/>
                <a:ext cx="1147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0</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𝑢</m:t>
                          </m:r>
                        </m:e>
                        <m:sub>
                          <m:r>
                            <a:rPr lang="en-IN" sz="1800" b="0" i="1" smtClean="0">
                              <a:latin typeface="Cambria Math" panose="02040503050406030204" pitchFamily="18" charset="0"/>
                              <a:ea typeface="Cambria Math" panose="02040503050406030204" pitchFamily="18" charset="0"/>
                            </a:rPr>
                            <m:t>𝑖</m:t>
                          </m:r>
                        </m:sub>
                      </m:sSub>
                      <m:r>
                        <a:rPr lang="en-IN" sz="1800" b="0" i="1" smtClean="0">
                          <a:latin typeface="Cambria Math" panose="02040503050406030204" pitchFamily="18" charset="0"/>
                          <a:ea typeface="Cambria Math" panose="02040503050406030204" pitchFamily="18" charset="0"/>
                        </a:rPr>
                        <m:t>≤</m:t>
                      </m:r>
                      <m:r>
                        <a:rPr lang="en-IN" sz="1800" b="1" i="1" smtClean="0">
                          <a:latin typeface="Cambria Math" panose="02040503050406030204" pitchFamily="18" charset="0"/>
                          <a:ea typeface="Cambria Math" panose="02040503050406030204" pitchFamily="18" charset="0"/>
                        </a:rPr>
                        <m:t>𝑪</m:t>
                      </m:r>
                    </m:oMath>
                  </m:oMathPara>
                </a14:m>
                <a:endParaRPr lang="en-IN" sz="1800" b="1" dirty="0"/>
              </a:p>
            </p:txBody>
          </p:sp>
        </mc:Choice>
        <mc:Fallback xmlns="">
          <p:sp>
            <p:nvSpPr>
              <p:cNvPr id="8" name="TextBox 7">
                <a:extLst>
                  <a:ext uri="{FF2B5EF4-FFF2-40B4-BE49-F238E27FC236}">
                    <a16:creationId xmlns:a16="http://schemas.microsoft.com/office/drawing/2014/main" id="{EB4401EE-A326-99D1-54A6-F7ED0B7CBB1A}"/>
                  </a:ext>
                </a:extLst>
              </p:cNvPr>
              <p:cNvSpPr txBox="1">
                <a:spLocks noRot="1" noChangeAspect="1" noMove="1" noResize="1" noEditPoints="1" noAdjustHandles="1" noChangeArrowheads="1" noChangeShapeType="1" noTextEdit="1"/>
              </p:cNvSpPr>
              <p:nvPr/>
            </p:nvSpPr>
            <p:spPr>
              <a:xfrm>
                <a:off x="4554608" y="2046233"/>
                <a:ext cx="1147045" cy="276999"/>
              </a:xfrm>
              <a:prstGeom prst="rect">
                <a:avLst/>
              </a:prstGeom>
              <a:blipFill>
                <a:blip r:embed="rId5"/>
                <a:stretch>
                  <a:fillRect l="-3723" r="-4787"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2F5DF2-3A24-88B2-178B-E214EB8A00F5}"/>
                  </a:ext>
                </a:extLst>
              </p:cNvPr>
              <p:cNvSpPr txBox="1"/>
              <p:nvPr/>
            </p:nvSpPr>
            <p:spPr>
              <a:xfrm>
                <a:off x="6338585" y="2046233"/>
                <a:ext cx="10740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rPr>
                        <m:t>1</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𝑖</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oMath>
                  </m:oMathPara>
                </a14:m>
                <a:endParaRPr lang="en-IN" sz="1800" b="1" dirty="0"/>
              </a:p>
            </p:txBody>
          </p:sp>
        </mc:Choice>
        <mc:Fallback xmlns="">
          <p:sp>
            <p:nvSpPr>
              <p:cNvPr id="9" name="TextBox 8">
                <a:extLst>
                  <a:ext uri="{FF2B5EF4-FFF2-40B4-BE49-F238E27FC236}">
                    <a16:creationId xmlns:a16="http://schemas.microsoft.com/office/drawing/2014/main" id="{892F5DF2-3A24-88B2-178B-E214EB8A00F5}"/>
                  </a:ext>
                </a:extLst>
              </p:cNvPr>
              <p:cNvSpPr txBox="1">
                <a:spLocks noRot="1" noChangeAspect="1" noMove="1" noResize="1" noEditPoints="1" noAdjustHandles="1" noChangeArrowheads="1" noChangeShapeType="1" noTextEdit="1"/>
              </p:cNvSpPr>
              <p:nvPr/>
            </p:nvSpPr>
            <p:spPr>
              <a:xfrm>
                <a:off x="6338585" y="2046233"/>
                <a:ext cx="1074076" cy="276999"/>
              </a:xfrm>
              <a:prstGeom prst="rect">
                <a:avLst/>
              </a:prstGeom>
              <a:blipFill>
                <a:blip r:embed="rId6"/>
                <a:stretch>
                  <a:fillRect l="-4545" r="-2273" b="-13333"/>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A9EC8C5-585B-C612-C896-D24E9C7E6D03}"/>
              </a:ext>
            </a:extLst>
          </p:cNvPr>
          <p:cNvSpPr txBox="1"/>
          <p:nvPr/>
        </p:nvSpPr>
        <p:spPr>
          <a:xfrm>
            <a:off x="1335203" y="2323232"/>
            <a:ext cx="6096000" cy="461665"/>
          </a:xfrm>
          <a:prstGeom prst="rect">
            <a:avLst/>
          </a:prstGeom>
          <a:noFill/>
        </p:spPr>
        <p:txBody>
          <a:bodyPr wrap="square">
            <a:spAutoFit/>
          </a:bodyPr>
          <a:lstStyle/>
          <a:p>
            <a:r>
              <a:rPr kumimoji="0" lang="en-IN" sz="2400" b="1" i="0" u="none" strike="noStrike" kern="1200" cap="none" spc="0" normalizeH="0" baseline="0" noProof="0" dirty="0">
                <a:ln>
                  <a:noFill/>
                </a:ln>
                <a:solidFill>
                  <a:prstClr val="black"/>
                </a:solidFill>
                <a:effectLst/>
                <a:uLnTx/>
                <a:uFillTx/>
                <a:latin typeface="Calibri Light" panose="020F0302020204030204"/>
                <a:ea typeface="+mj-ea"/>
                <a:cs typeface="+mj-cs"/>
              </a:rPr>
              <a:t>or</a:t>
            </a:r>
            <a:endParaRPr lang="en-IN" sz="1200" b="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E4089EF-1E00-2DCB-6B20-566CE21FBF63}"/>
                  </a:ext>
                </a:extLst>
              </p:cNvPr>
              <p:cNvSpPr txBox="1"/>
              <p:nvPr/>
            </p:nvSpPr>
            <p:spPr>
              <a:xfrm>
                <a:off x="3950836" y="2790433"/>
                <a:ext cx="506100" cy="509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2000" b="1" i="1" smtClean="0">
                              <a:latin typeface="Cambria Math" panose="02040503050406030204" pitchFamily="18" charset="0"/>
                            </a:rPr>
                          </m:ctrlPr>
                        </m:mPr>
                        <m:mr>
                          <m:e>
                            <m:r>
                              <m:rPr>
                                <m:brk m:alnAt="7"/>
                              </m:rPr>
                              <a:rPr lang="en-IN" sz="2000" b="0" i="1" smtClean="0">
                                <a:latin typeface="Cambria Math" panose="02040503050406030204" pitchFamily="18" charset="0"/>
                              </a:rPr>
                              <m:t>𝑚</m:t>
                            </m:r>
                            <m:r>
                              <a:rPr lang="en-IN" sz="2000" b="0" i="1" smtClean="0">
                                <a:latin typeface="Cambria Math" panose="02040503050406030204" pitchFamily="18" charset="0"/>
                              </a:rPr>
                              <m:t>𝑖𝑛</m:t>
                            </m:r>
                          </m:e>
                        </m:mr>
                        <m:mr>
                          <m:e>
                            <m:r>
                              <a:rPr lang="en-IN" sz="2000" b="1" i="1" smtClean="0">
                                <a:latin typeface="Cambria Math" panose="02040503050406030204" pitchFamily="18" charset="0"/>
                              </a:rPr>
                              <m:t>𝒖</m:t>
                            </m:r>
                          </m:e>
                        </m:mr>
                      </m:m>
                    </m:oMath>
                  </m:oMathPara>
                </a14:m>
                <a:endParaRPr lang="en-IN" sz="2000" dirty="0"/>
              </a:p>
            </p:txBody>
          </p:sp>
        </mc:Choice>
        <mc:Fallback xmlns="">
          <p:sp>
            <p:nvSpPr>
              <p:cNvPr id="11" name="TextBox 10">
                <a:extLst>
                  <a:ext uri="{FF2B5EF4-FFF2-40B4-BE49-F238E27FC236}">
                    <a16:creationId xmlns:a16="http://schemas.microsoft.com/office/drawing/2014/main" id="{BE4089EF-1E00-2DCB-6B20-566CE21FBF63}"/>
                  </a:ext>
                </a:extLst>
              </p:cNvPr>
              <p:cNvSpPr txBox="1">
                <a:spLocks noRot="1" noChangeAspect="1" noMove="1" noResize="1" noEditPoints="1" noAdjustHandles="1" noChangeArrowheads="1" noChangeShapeType="1" noTextEdit="1"/>
              </p:cNvSpPr>
              <p:nvPr/>
            </p:nvSpPr>
            <p:spPr>
              <a:xfrm>
                <a:off x="3950836" y="2790433"/>
                <a:ext cx="506100" cy="50905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CF86E5-A3C2-BB77-63E2-97B3CC347682}"/>
                  </a:ext>
                </a:extLst>
              </p:cNvPr>
              <p:cNvSpPr txBox="1"/>
              <p:nvPr/>
            </p:nvSpPr>
            <p:spPr>
              <a:xfrm>
                <a:off x="4367289" y="2476765"/>
                <a:ext cx="4569713"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𝐿</m:t>
                          </m:r>
                        </m:e>
                        <m:sub>
                          <m:r>
                            <a:rPr lang="en-IN" sz="2000" b="0" i="1" smtClean="0">
                              <a:latin typeface="Cambria Math" panose="02040503050406030204" pitchFamily="18" charset="0"/>
                            </a:rPr>
                            <m:t>𝐷</m:t>
                          </m:r>
                        </m:sub>
                      </m:sSub>
                      <m:d>
                        <m:dPr>
                          <m:ctrlPr>
                            <a:rPr lang="en-IN" sz="2000" b="0" i="1" smtClean="0">
                              <a:latin typeface="Cambria Math" panose="02040503050406030204" pitchFamily="18" charset="0"/>
                            </a:rPr>
                          </m:ctrlPr>
                        </m:dPr>
                        <m:e>
                          <m:r>
                            <a:rPr lang="en-IN" sz="2000" b="1" i="1" smtClean="0">
                              <a:latin typeface="Cambria Math" panose="02040503050406030204" pitchFamily="18" charset="0"/>
                            </a:rPr>
                            <m:t>𝒖</m:t>
                          </m:r>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r>
                        <a:rPr lang="en-IN" sz="2000" b="0" i="1" smtClean="0">
                          <a:latin typeface="Cambria Math" panose="02040503050406030204" pitchFamily="18" charset="0"/>
                        </a:rPr>
                        <m:t> </m:t>
                      </m:r>
                      <m:nary>
                        <m:naryPr>
                          <m:chr m:val="∑"/>
                          <m:ctrlPr>
                            <a:rPr lang="en-IN" sz="2000" b="0" i="1" smtClean="0">
                              <a:latin typeface="Cambria Math" panose="02040503050406030204" pitchFamily="18" charset="0"/>
                            </a:rPr>
                          </m:ctrlPr>
                        </m:naryPr>
                        <m:sub>
                          <m:r>
                            <m:rPr>
                              <m:brk m:alnAt="23"/>
                            </m:rPr>
                            <a:rPr lang="en-IN" sz="2000" b="0" i="1" smtClean="0">
                              <a:latin typeface="Cambria Math" panose="02040503050406030204" pitchFamily="18" charset="0"/>
                            </a:rPr>
                            <m:t>𝑖</m:t>
                          </m:r>
                          <m:r>
                            <a:rPr lang="en-IN" sz="2000" b="0" i="1" smtClean="0">
                              <a:latin typeface="Cambria Math" panose="02040503050406030204" pitchFamily="18" charset="0"/>
                            </a:rPr>
                            <m:t>=1</m:t>
                          </m:r>
                        </m:sub>
                        <m:sup>
                          <m:r>
                            <a:rPr lang="en-IN" sz="2000" b="0" i="1" smtClean="0">
                              <a:latin typeface="Cambria Math" panose="02040503050406030204" pitchFamily="18" charset="0"/>
                            </a:rPr>
                            <m:t>𝑚</m:t>
                          </m:r>
                        </m:sup>
                        <m:e>
                          <m:nary>
                            <m:naryPr>
                              <m:chr m:val="∑"/>
                              <m:ctrlPr>
                                <a:rPr lang="en-IN" sz="2000" b="0" i="1" smtClean="0">
                                  <a:latin typeface="Cambria Math" panose="02040503050406030204" pitchFamily="18" charset="0"/>
                                </a:rPr>
                              </m:ctrlPr>
                            </m:naryPr>
                            <m:sub>
                              <m:r>
                                <m:rPr>
                                  <m:brk m:alnAt="23"/>
                                </m:rPr>
                                <a:rPr lang="en-IN" sz="2000" b="0" i="1" smtClean="0">
                                  <a:latin typeface="Cambria Math" panose="02040503050406030204" pitchFamily="18" charset="0"/>
                                </a:rPr>
                                <m:t>𝑗</m:t>
                              </m:r>
                              <m:r>
                                <a:rPr lang="en-IN" sz="2000" b="0" i="1" smtClean="0">
                                  <a:latin typeface="Cambria Math" panose="02040503050406030204" pitchFamily="18" charset="0"/>
                                </a:rPr>
                                <m:t>=1</m:t>
                              </m:r>
                            </m:sub>
                            <m:sup>
                              <m:r>
                                <a:rPr lang="en-IN" sz="2000" b="0" i="1" smtClean="0">
                                  <a:latin typeface="Cambria Math" panose="02040503050406030204" pitchFamily="18" charset="0"/>
                                </a:rPr>
                                <m:t>𝑚</m:t>
                              </m:r>
                            </m:sup>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𝑖</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𝑗</m:t>
                                  </m:r>
                                </m:sub>
                              </m:sSub>
                              <m:sSubSup>
                                <m:sSubSupPr>
                                  <m:ctrlPr>
                                    <a:rPr lang="en-IN" sz="2000" b="0" i="1" smtClean="0">
                                      <a:latin typeface="Cambria Math" panose="02040503050406030204" pitchFamily="18" charset="0"/>
                                    </a:rPr>
                                  </m:ctrlPr>
                                </m:sSubSupPr>
                                <m:e>
                                  <m:r>
                                    <a:rPr lang="en-IN" sz="2000" b="1" i="1" smtClean="0">
                                      <a:latin typeface="Cambria Math" panose="02040503050406030204" pitchFamily="18" charset="0"/>
                                    </a:rPr>
                                    <m:t>𝒙</m:t>
                                  </m:r>
                                </m:e>
                                <m:sub>
                                  <m:r>
                                    <a:rPr lang="en-IN" sz="2000" b="0" i="1" smtClean="0">
                                      <a:latin typeface="Cambria Math" panose="02040503050406030204" pitchFamily="18" charset="0"/>
                                    </a:rPr>
                                    <m:t>𝑖</m:t>
                                  </m:r>
                                </m:sub>
                                <m:sup>
                                  <m:r>
                                    <a:rPr lang="en-IN" sz="2000" b="0" i="1" smtClean="0">
                                      <a:latin typeface="Cambria Math" panose="02040503050406030204" pitchFamily="18" charset="0"/>
                                    </a:rPr>
                                    <m:t>𝑇</m:t>
                                  </m:r>
                                </m:sup>
                              </m:sSubSup>
                              <m:sSub>
                                <m:sSubPr>
                                  <m:ctrlPr>
                                    <a:rPr lang="en-IN" sz="2000" b="0" i="1" smtClean="0">
                                      <a:latin typeface="Cambria Math" panose="02040503050406030204" pitchFamily="18" charset="0"/>
                                    </a:rPr>
                                  </m:ctrlPr>
                                </m:sSubPr>
                                <m:e>
                                  <m:r>
                                    <a:rPr lang="en-IN" sz="2000" b="1" i="1" smtClean="0">
                                      <a:latin typeface="Cambria Math" panose="02040503050406030204" pitchFamily="18" charset="0"/>
                                    </a:rPr>
                                    <m:t>𝒙</m:t>
                                  </m:r>
                                </m:e>
                                <m:sub>
                                  <m:r>
                                    <a:rPr lang="en-IN" sz="2000" b="0" i="1" smtClean="0">
                                      <a:latin typeface="Cambria Math" panose="02040503050406030204" pitchFamily="18" charset="0"/>
                                    </a:rPr>
                                    <m:t>𝑗</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𝑢</m:t>
                                  </m:r>
                                </m:e>
                                <m:sub>
                                  <m:r>
                                    <a:rPr lang="en-IN" sz="2000" b="0" i="1" smtClean="0">
                                      <a:latin typeface="Cambria Math" panose="02040503050406030204" pitchFamily="18" charset="0"/>
                                    </a:rPr>
                                    <m:t>𝑖</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𝑢</m:t>
                                  </m:r>
                                </m:e>
                                <m:sub>
                                  <m:r>
                                    <a:rPr lang="en-IN" sz="2000" b="0" i="1" smtClean="0">
                                      <a:latin typeface="Cambria Math" panose="02040503050406030204" pitchFamily="18" charset="0"/>
                                    </a:rPr>
                                    <m:t>𝑗</m:t>
                                  </m:r>
                                </m:sub>
                              </m:sSub>
                            </m:e>
                          </m:nary>
                        </m:e>
                      </m:nary>
                      <m:r>
                        <a:rPr lang="en-IN" sz="2000" b="0" i="0" smtClean="0">
                          <a:latin typeface="Cambria Math" panose="02040503050406030204" pitchFamily="18" charset="0"/>
                        </a:rPr>
                        <m:t>−</m:t>
                      </m:r>
                      <m:nary>
                        <m:naryPr>
                          <m:chr m:val="∑"/>
                          <m:ctrlPr>
                            <a:rPr lang="en-IN" sz="2000" b="0" i="1" smtClean="0">
                              <a:latin typeface="Cambria Math" panose="02040503050406030204" pitchFamily="18" charset="0"/>
                            </a:rPr>
                          </m:ctrlPr>
                        </m:naryPr>
                        <m:sub>
                          <m:r>
                            <m:rPr>
                              <m:brk m:alnAt="23"/>
                            </m:rPr>
                            <a:rPr lang="en-IN" sz="2000" b="0" i="1" smtClean="0">
                              <a:latin typeface="Cambria Math" panose="02040503050406030204" pitchFamily="18" charset="0"/>
                            </a:rPr>
                            <m:t>𝑖</m:t>
                          </m:r>
                          <m:r>
                            <a:rPr lang="en-IN" sz="2000" b="0" i="1" smtClean="0">
                              <a:latin typeface="Cambria Math" panose="02040503050406030204" pitchFamily="18" charset="0"/>
                            </a:rPr>
                            <m:t>−1</m:t>
                          </m:r>
                        </m:sub>
                        <m:sup>
                          <m:r>
                            <a:rPr lang="en-IN" sz="2000" b="0" i="1" smtClean="0">
                              <a:latin typeface="Cambria Math" panose="02040503050406030204" pitchFamily="18" charset="0"/>
                            </a:rPr>
                            <m:t>𝑚</m:t>
                          </m:r>
                        </m:sup>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𝑢</m:t>
                              </m:r>
                            </m:e>
                            <m:sub>
                              <m:r>
                                <a:rPr lang="en-IN" sz="2000" b="0" i="1" smtClean="0">
                                  <a:latin typeface="Cambria Math" panose="02040503050406030204" pitchFamily="18" charset="0"/>
                                </a:rPr>
                                <m:t>𝑖</m:t>
                              </m:r>
                            </m:sub>
                          </m:sSub>
                        </m:e>
                      </m:nary>
                    </m:oMath>
                  </m:oMathPara>
                </a14:m>
                <a:endParaRPr lang="en-IN" sz="2000" dirty="0"/>
              </a:p>
            </p:txBody>
          </p:sp>
        </mc:Choice>
        <mc:Fallback xmlns="">
          <p:sp>
            <p:nvSpPr>
              <p:cNvPr id="12" name="TextBox 11">
                <a:extLst>
                  <a:ext uri="{FF2B5EF4-FFF2-40B4-BE49-F238E27FC236}">
                    <a16:creationId xmlns:a16="http://schemas.microsoft.com/office/drawing/2014/main" id="{7ACF86E5-A3C2-BB77-63E2-97B3CC347682}"/>
                  </a:ext>
                </a:extLst>
              </p:cNvPr>
              <p:cNvSpPr txBox="1">
                <a:spLocks noRot="1" noChangeAspect="1" noMove="1" noResize="1" noEditPoints="1" noAdjustHandles="1" noChangeArrowheads="1" noChangeShapeType="1" noTextEdit="1"/>
              </p:cNvSpPr>
              <p:nvPr/>
            </p:nvSpPr>
            <p:spPr>
              <a:xfrm>
                <a:off x="4367289" y="2476765"/>
                <a:ext cx="4569713" cy="875111"/>
              </a:xfrm>
              <a:prstGeom prst="rect">
                <a:avLst/>
              </a:prstGeom>
              <a:blipFill>
                <a:blip r:embed="rId8"/>
                <a:stretch>
                  <a:fillRect/>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EB419F72-D752-B9EE-4F70-14A482E31239}"/>
              </a:ext>
            </a:extLst>
          </p:cNvPr>
          <p:cNvSpPr txBox="1"/>
          <p:nvPr/>
        </p:nvSpPr>
        <p:spPr>
          <a:xfrm>
            <a:off x="1335203" y="3619961"/>
            <a:ext cx="6096000" cy="461665"/>
          </a:xfrm>
          <a:prstGeom prst="rect">
            <a:avLst/>
          </a:prstGeom>
          <a:noFill/>
        </p:spPr>
        <p:txBody>
          <a:bodyPr wrap="square">
            <a:spAutoFit/>
          </a:bodyPr>
          <a:lstStyle/>
          <a:p>
            <a:r>
              <a:rPr kumimoji="0" lang="en-IN" sz="2400" b="1" i="0" u="none" strike="noStrike" kern="1200" cap="none" spc="0" normalizeH="0" baseline="0" noProof="0" dirty="0">
                <a:ln>
                  <a:noFill/>
                </a:ln>
                <a:solidFill>
                  <a:prstClr val="black"/>
                </a:solidFill>
                <a:effectLst/>
                <a:uLnTx/>
                <a:uFillTx/>
                <a:latin typeface="Calibri Light" panose="020F0302020204030204"/>
                <a:ea typeface="+mj-ea"/>
                <a:cs typeface="+mj-cs"/>
              </a:rPr>
              <a:t>Subject to</a:t>
            </a:r>
            <a:endParaRPr lang="en-IN" sz="1200" b="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46A141-8E95-0EF9-F223-9BB57F869EEA}"/>
                  </a:ext>
                </a:extLst>
              </p:cNvPr>
              <p:cNvSpPr txBox="1"/>
              <p:nvPr/>
            </p:nvSpPr>
            <p:spPr>
              <a:xfrm>
                <a:off x="3950836" y="3503558"/>
                <a:ext cx="125354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IN" sz="1800" i="1" smtClean="0">
                              <a:latin typeface="Cambria Math" panose="02040503050406030204" pitchFamily="18" charset="0"/>
                            </a:rPr>
                          </m:ctrlPr>
                        </m:naryPr>
                        <m:sub>
                          <m:r>
                            <m:rPr>
                              <m:brk m:alnAt="23"/>
                            </m:rPr>
                            <a:rPr lang="en-IN" sz="1800" b="0" i="1" smtClean="0">
                              <a:latin typeface="Cambria Math" panose="02040503050406030204" pitchFamily="18" charset="0"/>
                            </a:rPr>
                            <m:t>𝑖</m:t>
                          </m:r>
                          <m:r>
                            <a:rPr lang="en-IN" sz="1800" b="0" i="1" smtClean="0">
                              <a:latin typeface="Cambria Math" panose="02040503050406030204" pitchFamily="18" charset="0"/>
                            </a:rPr>
                            <m:t>=1</m:t>
                          </m:r>
                        </m:sub>
                        <m:sup>
                          <m:r>
                            <a:rPr lang="en-IN" sz="1800" b="0" i="1" smtClean="0">
                              <a:latin typeface="Cambria Math" panose="02040503050406030204" pitchFamily="18" charset="0"/>
                            </a:rPr>
                            <m:t>𝑚</m:t>
                          </m:r>
                        </m:sup>
                        <m:e>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𝑑</m:t>
                              </m:r>
                            </m:e>
                            <m:sub>
                              <m:r>
                                <a:rPr lang="en-IN" sz="1800" b="0" i="1" smtClean="0">
                                  <a:latin typeface="Cambria Math" panose="02040503050406030204" pitchFamily="18" charset="0"/>
                                </a:rPr>
                                <m:t>𝑖</m:t>
                              </m:r>
                            </m:sub>
                          </m:sSub>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𝑢</m:t>
                              </m:r>
                            </m:e>
                            <m:sub>
                              <m:r>
                                <a:rPr lang="en-IN" sz="1800" b="0" i="1" smtClean="0">
                                  <a:latin typeface="Cambria Math" panose="02040503050406030204" pitchFamily="18" charset="0"/>
                                </a:rPr>
                                <m:t>𝑖</m:t>
                              </m:r>
                            </m:sub>
                          </m:sSub>
                        </m:e>
                      </m:nary>
                      <m:r>
                        <a:rPr lang="en-IN" sz="1800" b="0" i="1" smtClean="0">
                          <a:latin typeface="Cambria Math" panose="02040503050406030204" pitchFamily="18" charset="0"/>
                        </a:rPr>
                        <m:t>=0</m:t>
                      </m:r>
                    </m:oMath>
                  </m:oMathPara>
                </a14:m>
                <a:endParaRPr lang="en-IN" sz="1800" dirty="0"/>
              </a:p>
            </p:txBody>
          </p:sp>
        </mc:Choice>
        <mc:Fallback xmlns="">
          <p:sp>
            <p:nvSpPr>
              <p:cNvPr id="14" name="TextBox 13">
                <a:extLst>
                  <a:ext uri="{FF2B5EF4-FFF2-40B4-BE49-F238E27FC236}">
                    <a16:creationId xmlns:a16="http://schemas.microsoft.com/office/drawing/2014/main" id="{5446A141-8E95-0EF9-F223-9BB57F869EEA}"/>
                  </a:ext>
                </a:extLst>
              </p:cNvPr>
              <p:cNvSpPr txBox="1">
                <a:spLocks noRot="1" noChangeAspect="1" noMove="1" noResize="1" noEditPoints="1" noAdjustHandles="1" noChangeArrowheads="1" noChangeShapeType="1" noTextEdit="1"/>
              </p:cNvSpPr>
              <p:nvPr/>
            </p:nvSpPr>
            <p:spPr>
              <a:xfrm>
                <a:off x="3950836" y="3503558"/>
                <a:ext cx="1253548" cy="756233"/>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2D2556-A24A-6E83-B1C5-5DB747ACF01B}"/>
                  </a:ext>
                </a:extLst>
              </p:cNvPr>
              <p:cNvSpPr txBox="1"/>
              <p:nvPr/>
            </p:nvSpPr>
            <p:spPr>
              <a:xfrm>
                <a:off x="4492048" y="4411473"/>
                <a:ext cx="1147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0</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𝑢</m:t>
                          </m:r>
                        </m:e>
                        <m:sub>
                          <m:r>
                            <a:rPr lang="en-IN" sz="1800" b="0" i="1" smtClean="0">
                              <a:latin typeface="Cambria Math" panose="02040503050406030204" pitchFamily="18" charset="0"/>
                              <a:ea typeface="Cambria Math" panose="02040503050406030204" pitchFamily="18" charset="0"/>
                            </a:rPr>
                            <m:t>𝑖</m:t>
                          </m:r>
                        </m:sub>
                      </m:sSub>
                      <m:r>
                        <a:rPr lang="en-IN" sz="1800" b="0" i="1" smtClean="0">
                          <a:latin typeface="Cambria Math" panose="02040503050406030204" pitchFamily="18" charset="0"/>
                          <a:ea typeface="Cambria Math" panose="02040503050406030204" pitchFamily="18" charset="0"/>
                        </a:rPr>
                        <m:t>≤</m:t>
                      </m:r>
                      <m:r>
                        <a:rPr lang="en-IN" sz="1800" b="1" i="1" smtClean="0">
                          <a:latin typeface="Cambria Math" panose="02040503050406030204" pitchFamily="18" charset="0"/>
                          <a:ea typeface="Cambria Math" panose="02040503050406030204" pitchFamily="18" charset="0"/>
                        </a:rPr>
                        <m:t>𝑪</m:t>
                      </m:r>
                    </m:oMath>
                  </m:oMathPara>
                </a14:m>
                <a:endParaRPr lang="en-IN" sz="1800" b="1" dirty="0"/>
              </a:p>
            </p:txBody>
          </p:sp>
        </mc:Choice>
        <mc:Fallback xmlns="">
          <p:sp>
            <p:nvSpPr>
              <p:cNvPr id="15" name="TextBox 14">
                <a:extLst>
                  <a:ext uri="{FF2B5EF4-FFF2-40B4-BE49-F238E27FC236}">
                    <a16:creationId xmlns:a16="http://schemas.microsoft.com/office/drawing/2014/main" id="{D82D2556-A24A-6E83-B1C5-5DB747ACF01B}"/>
                  </a:ext>
                </a:extLst>
              </p:cNvPr>
              <p:cNvSpPr txBox="1">
                <a:spLocks noRot="1" noChangeAspect="1" noMove="1" noResize="1" noEditPoints="1" noAdjustHandles="1" noChangeArrowheads="1" noChangeShapeType="1" noTextEdit="1"/>
              </p:cNvSpPr>
              <p:nvPr/>
            </p:nvSpPr>
            <p:spPr>
              <a:xfrm>
                <a:off x="4492048" y="4411473"/>
                <a:ext cx="1147045" cy="276999"/>
              </a:xfrm>
              <a:prstGeom prst="rect">
                <a:avLst/>
              </a:prstGeom>
              <a:blipFill>
                <a:blip r:embed="rId10"/>
                <a:stretch>
                  <a:fillRect l="-4255" r="-4255"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796BC64-4C83-F661-EF15-454A87EB8C93}"/>
                  </a:ext>
                </a:extLst>
              </p:cNvPr>
              <p:cNvSpPr txBox="1"/>
              <p:nvPr/>
            </p:nvSpPr>
            <p:spPr>
              <a:xfrm>
                <a:off x="6338585" y="4426955"/>
                <a:ext cx="10740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rPr>
                        <m:t>1</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𝑖</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oMath>
                  </m:oMathPara>
                </a14:m>
                <a:endParaRPr lang="en-IN" sz="1800" b="1" dirty="0"/>
              </a:p>
            </p:txBody>
          </p:sp>
        </mc:Choice>
        <mc:Fallback xmlns="">
          <p:sp>
            <p:nvSpPr>
              <p:cNvPr id="16" name="TextBox 15">
                <a:extLst>
                  <a:ext uri="{FF2B5EF4-FFF2-40B4-BE49-F238E27FC236}">
                    <a16:creationId xmlns:a16="http://schemas.microsoft.com/office/drawing/2014/main" id="{D796BC64-4C83-F661-EF15-454A87EB8C93}"/>
                  </a:ext>
                </a:extLst>
              </p:cNvPr>
              <p:cNvSpPr txBox="1">
                <a:spLocks noRot="1" noChangeAspect="1" noMove="1" noResize="1" noEditPoints="1" noAdjustHandles="1" noChangeArrowheads="1" noChangeShapeType="1" noTextEdit="1"/>
              </p:cNvSpPr>
              <p:nvPr/>
            </p:nvSpPr>
            <p:spPr>
              <a:xfrm>
                <a:off x="6338585" y="4426955"/>
                <a:ext cx="1074076" cy="276999"/>
              </a:xfrm>
              <a:prstGeom prst="rect">
                <a:avLst/>
              </a:prstGeom>
              <a:blipFill>
                <a:blip r:embed="rId11"/>
                <a:stretch>
                  <a:fillRect l="-4545" r="-2273" b="-13043"/>
                </a:stretch>
              </a:blipFill>
            </p:spPr>
            <p:txBody>
              <a:bodyPr/>
              <a:lstStyle/>
              <a:p>
                <a:r>
                  <a:rPr lang="en-IN">
                    <a:noFill/>
                  </a:rPr>
                  <a:t> </a:t>
                </a:r>
              </a:p>
            </p:txBody>
          </p:sp>
        </mc:Fallback>
      </mc:AlternateContent>
    </p:spTree>
    <p:extLst>
      <p:ext uri="{BB962C8B-B14F-4D97-AF65-F5344CB8AC3E}">
        <p14:creationId xmlns:p14="http://schemas.microsoft.com/office/powerpoint/2010/main" val="40737167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7" name="Google Shape;267;p42"/>
          <p:cNvSpPr txBox="1">
            <a:spLocks noGrp="1"/>
          </p:cNvSpPr>
          <p:nvPr>
            <p:ph type="title" idx="2"/>
          </p:nvPr>
        </p:nvSpPr>
        <p:spPr>
          <a:xfrm>
            <a:off x="3385300" y="2203584"/>
            <a:ext cx="57587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dirty="0"/>
              <a:t>SOFT MARGIN SVM FORMULATION</a:t>
            </a:r>
            <a:endParaRPr sz="4400" dirty="0"/>
          </a:p>
        </p:txBody>
      </p:sp>
      <p:cxnSp>
        <p:nvCxnSpPr>
          <p:cNvPr id="269" name="Google Shape;269;p42"/>
          <p:cNvCxnSpPr>
            <a:cxnSpLocks/>
          </p:cNvCxnSpPr>
          <p:nvPr/>
        </p:nvCxnSpPr>
        <p:spPr>
          <a:xfrm>
            <a:off x="7425248" y="3248381"/>
            <a:ext cx="2254533" cy="0"/>
          </a:xfrm>
          <a:prstGeom prst="straightConnector1">
            <a:avLst/>
          </a:prstGeom>
          <a:noFill/>
          <a:ln w="19050" cap="flat" cmpd="sng">
            <a:solidFill>
              <a:schemeClr val="dk1"/>
            </a:solidFill>
            <a:prstDash val="solid"/>
            <a:round/>
            <a:headEnd type="none" w="med" len="med"/>
            <a:tailEnd type="none" w="med" len="med"/>
          </a:ln>
        </p:spPr>
      </p:cxnSp>
      <p:pic>
        <p:nvPicPr>
          <p:cNvPr id="1026" name="Picture 2" descr="SVM Margins Example — scikit-learn 1.1.1 documentation">
            <a:extLst>
              <a:ext uri="{FF2B5EF4-FFF2-40B4-BE49-F238E27FC236}">
                <a16:creationId xmlns:a16="http://schemas.microsoft.com/office/drawing/2014/main" id="{E9B9C1A8-29E4-4BE8-B993-FB175156B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14897">
            <a:off x="-1839015" y="-866159"/>
            <a:ext cx="5301370" cy="39760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964732D-6BC6-2E58-3FA1-DD2FD8807A15}"/>
              </a:ext>
            </a:extLst>
          </p:cNvPr>
          <p:cNvPicPr>
            <a:picLocks noChangeAspect="1"/>
          </p:cNvPicPr>
          <p:nvPr/>
        </p:nvPicPr>
        <p:blipFill>
          <a:blip r:embed="rId4"/>
          <a:stretch>
            <a:fillRect/>
          </a:stretch>
        </p:blipFill>
        <p:spPr>
          <a:xfrm rot="7919554">
            <a:off x="-520535" y="3594013"/>
            <a:ext cx="6096000" cy="4572000"/>
          </a:xfrm>
          <a:prstGeom prst="rect">
            <a:avLst/>
          </a:prstGeom>
        </p:spPr>
      </p:pic>
      <p:sp>
        <p:nvSpPr>
          <p:cNvPr id="6" name="Google Shape;257;p41">
            <a:extLst>
              <a:ext uri="{FF2B5EF4-FFF2-40B4-BE49-F238E27FC236}">
                <a16:creationId xmlns:a16="http://schemas.microsoft.com/office/drawing/2014/main" id="{B33DE962-F5C5-F94D-2FDD-E7B1AF29830F}"/>
              </a:ext>
            </a:extLst>
          </p:cNvPr>
          <p:cNvSpPr txBox="1">
            <a:spLocks/>
          </p:cNvSpPr>
          <p:nvPr/>
        </p:nvSpPr>
        <p:spPr>
          <a:xfrm>
            <a:off x="6558813" y="3480927"/>
            <a:ext cx="2393153" cy="7078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000" b="1" dirty="0"/>
              <a:t>Prof. K. P. Soman, </a:t>
            </a:r>
          </a:p>
          <a:p>
            <a:pPr algn="r"/>
            <a:r>
              <a:rPr lang="en" sz="2000" b="1" dirty="0"/>
              <a:t>Head - CEN</a:t>
            </a:r>
          </a:p>
        </p:txBody>
      </p:sp>
      <p:sp>
        <p:nvSpPr>
          <p:cNvPr id="7" name="TextBox 6">
            <a:extLst>
              <a:ext uri="{FF2B5EF4-FFF2-40B4-BE49-F238E27FC236}">
                <a16:creationId xmlns:a16="http://schemas.microsoft.com/office/drawing/2014/main" id="{DE1349B7-86E5-B14E-58EF-6285435F713D}"/>
              </a:ext>
            </a:extLst>
          </p:cNvPr>
          <p:cNvSpPr txBox="1"/>
          <p:nvPr/>
        </p:nvSpPr>
        <p:spPr>
          <a:xfrm>
            <a:off x="4112191" y="3480927"/>
            <a:ext cx="2314575" cy="70788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000000"/>
                </a:solidFill>
                <a:effectLst/>
                <a:uLnTx/>
                <a:uFillTx/>
                <a:latin typeface="Arial"/>
                <a:cs typeface="Arial"/>
                <a:sym typeface="Arial"/>
              </a:rPr>
              <a:t>Prof. Sowmya. V,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000000"/>
                </a:solidFill>
                <a:effectLst/>
                <a:uLnTx/>
                <a:uFillTx/>
                <a:latin typeface="Arial"/>
                <a:cs typeface="Arial"/>
                <a:sym typeface="Arial"/>
              </a:rPr>
              <a:t>- CEN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1250" fill="hold"/>
                                        <p:tgtEl>
                                          <p:spTgt spid="267"/>
                                        </p:tgtEl>
                                        <p:attrNameLst>
                                          <p:attrName>ppt_x</p:attrName>
                                        </p:attrNameLst>
                                      </p:cBhvr>
                                      <p:tavLst>
                                        <p:tav tm="0">
                                          <p:val>
                                            <p:strVal val="1+#ppt_w/2"/>
                                          </p:val>
                                        </p:tav>
                                        <p:tav tm="100000">
                                          <p:val>
                                            <p:strVal val="#ppt_x"/>
                                          </p:val>
                                        </p:tav>
                                      </p:tavLst>
                                    </p:anim>
                                    <p:anim calcmode="lin" valueType="num">
                                      <p:cBhvr additive="base">
                                        <p:cTn id="8" dur="1250" fill="hold"/>
                                        <p:tgtEl>
                                          <p:spTgt spid="26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1250" fill="hold"/>
                                        <p:tgtEl>
                                          <p:spTgt spid="1026"/>
                                        </p:tgtEl>
                                        <p:attrNameLst>
                                          <p:attrName>ppt_x</p:attrName>
                                        </p:attrNameLst>
                                      </p:cBhvr>
                                      <p:tavLst>
                                        <p:tav tm="0">
                                          <p:val>
                                            <p:strVal val="0-#ppt_w/2"/>
                                          </p:val>
                                        </p:tav>
                                        <p:tav tm="100000">
                                          <p:val>
                                            <p:strVal val="#ppt_x"/>
                                          </p:val>
                                        </p:tav>
                                      </p:tavLst>
                                    </p:anim>
                                    <p:anim calcmode="lin" valueType="num">
                                      <p:cBhvr additive="base">
                                        <p:cTn id="12" dur="1250" fill="hold"/>
                                        <p:tgtEl>
                                          <p:spTgt spid="1026"/>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250" fill="hold"/>
                                        <p:tgtEl>
                                          <p:spTgt spid="7"/>
                                        </p:tgtEl>
                                        <p:attrNameLst>
                                          <p:attrName>ppt_x</p:attrName>
                                        </p:attrNameLst>
                                      </p:cBhvr>
                                      <p:tavLst>
                                        <p:tav tm="0">
                                          <p:val>
                                            <p:strVal val="#ppt_x"/>
                                          </p:val>
                                        </p:tav>
                                        <p:tav tm="100000">
                                          <p:val>
                                            <p:strVal val="#ppt_x"/>
                                          </p:val>
                                        </p:tav>
                                      </p:tavLst>
                                    </p:anim>
                                    <p:anim calcmode="lin" valueType="num">
                                      <p:cBhvr additive="base">
                                        <p:cTn id="20" dur="125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B49643-689D-FA10-6EA7-CEE8FE2A1AA4}"/>
              </a:ext>
            </a:extLst>
          </p:cNvPr>
          <p:cNvSpPr txBox="1"/>
          <p:nvPr/>
        </p:nvSpPr>
        <p:spPr>
          <a:xfrm>
            <a:off x="418830" y="426059"/>
            <a:ext cx="6404916" cy="461665"/>
          </a:xfrm>
          <a:prstGeom prst="rect">
            <a:avLst/>
          </a:prstGeom>
          <a:noFill/>
        </p:spPr>
        <p:txBody>
          <a:bodyPr wrap="square">
            <a:spAutoFit/>
          </a:bodyPr>
          <a:lstStyle/>
          <a:p>
            <a:r>
              <a:rPr lang="en-IN" sz="2400" b="1" dirty="0">
                <a:latin typeface="Didact Gothic" panose="00000500000000000000" pitchFamily="2" charset="0"/>
              </a:rPr>
              <a:t>In matrix form it can be written as follows:</a:t>
            </a:r>
          </a:p>
        </p:txBody>
      </p:sp>
      <p:sp>
        <p:nvSpPr>
          <p:cNvPr id="4" name="TextBox 3">
            <a:extLst>
              <a:ext uri="{FF2B5EF4-FFF2-40B4-BE49-F238E27FC236}">
                <a16:creationId xmlns:a16="http://schemas.microsoft.com/office/drawing/2014/main" id="{3FD2011D-231E-CEED-FC7F-5A1137942466}"/>
              </a:ext>
            </a:extLst>
          </p:cNvPr>
          <p:cNvSpPr txBox="1"/>
          <p:nvPr/>
        </p:nvSpPr>
        <p:spPr>
          <a:xfrm>
            <a:off x="1175500" y="1117530"/>
            <a:ext cx="1691461" cy="461665"/>
          </a:xfrm>
          <a:prstGeom prst="rect">
            <a:avLst/>
          </a:prstGeom>
          <a:noFill/>
        </p:spPr>
        <p:txBody>
          <a:bodyPr wrap="square">
            <a:spAutoFit/>
          </a:bodyPr>
          <a:lstStyle/>
          <a:p>
            <a:r>
              <a:rPr lang="en-IN" sz="2400" b="1" dirty="0">
                <a:latin typeface="Didact Gothic" panose="00000500000000000000" pitchFamily="2" charset="0"/>
              </a:rPr>
              <a:t>Minimise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D1009A-CDE0-A570-DA06-E4DB8CA3FE39}"/>
                  </a:ext>
                </a:extLst>
              </p:cNvPr>
              <p:cNvSpPr txBox="1"/>
              <p:nvPr/>
            </p:nvSpPr>
            <p:spPr>
              <a:xfrm>
                <a:off x="2531991" y="987296"/>
                <a:ext cx="3152914"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𝐿</m:t>
                          </m:r>
                        </m:e>
                        <m:sub>
                          <m:r>
                            <a:rPr lang="en-IN" sz="2400" b="0" i="1" smtClean="0">
                              <a:latin typeface="Cambria Math" panose="02040503050406030204" pitchFamily="18" charset="0"/>
                            </a:rPr>
                            <m:t>𝐷</m:t>
                          </m:r>
                        </m:sub>
                      </m:sSub>
                      <m:d>
                        <m:dPr>
                          <m:ctrlPr>
                            <a:rPr lang="en-IN" sz="2400" i="1" smtClean="0">
                              <a:latin typeface="Cambria Math" panose="02040503050406030204" pitchFamily="18" charset="0"/>
                            </a:rPr>
                          </m:ctrlPr>
                        </m:dPr>
                        <m:e>
                          <m:r>
                            <a:rPr lang="en-IN" sz="2400" b="1" i="1" smtClean="0">
                              <a:latin typeface="Cambria Math" panose="02040503050406030204" pitchFamily="18" charset="0"/>
                            </a:rPr>
                            <m:t>𝒖</m:t>
                          </m:r>
                        </m:e>
                      </m:d>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2</m:t>
                          </m:r>
                        </m:den>
                      </m:f>
                      <m:sSup>
                        <m:sSupPr>
                          <m:ctrlPr>
                            <a:rPr lang="en-IN" sz="2400" b="0" i="1" smtClean="0">
                              <a:latin typeface="Cambria Math" panose="02040503050406030204" pitchFamily="18" charset="0"/>
                            </a:rPr>
                          </m:ctrlPr>
                        </m:sSupPr>
                        <m:e>
                          <m:r>
                            <a:rPr lang="en-IN" sz="2400" b="1" i="1" smtClean="0">
                              <a:latin typeface="Cambria Math" panose="02040503050406030204" pitchFamily="18" charset="0"/>
                            </a:rPr>
                            <m:t>𝒖</m:t>
                          </m:r>
                        </m:e>
                        <m:sup>
                          <m:r>
                            <a:rPr lang="en-IN" sz="2400" b="0" i="1" smtClean="0">
                              <a:latin typeface="Cambria Math" panose="02040503050406030204" pitchFamily="18" charset="0"/>
                            </a:rPr>
                            <m:t>𝑇</m:t>
                          </m:r>
                        </m:sup>
                      </m:sSup>
                      <m:r>
                        <a:rPr lang="en-IN" sz="2400" b="1" i="1" smtClean="0">
                          <a:latin typeface="Cambria Math" panose="02040503050406030204" pitchFamily="18" charset="0"/>
                        </a:rPr>
                        <m:t>𝑸𝒖</m:t>
                      </m:r>
                      <m:r>
                        <a:rPr lang="en-IN" sz="2400" b="1" i="1" smtClean="0">
                          <a:latin typeface="Cambria Math" panose="02040503050406030204" pitchFamily="18" charset="0"/>
                        </a:rPr>
                        <m:t>−</m:t>
                      </m:r>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𝒆</m:t>
                          </m:r>
                        </m:e>
                        <m:sup>
                          <m:r>
                            <a:rPr lang="en-IN" sz="2400" b="1" i="1" smtClean="0">
                              <a:latin typeface="Cambria Math" panose="02040503050406030204" pitchFamily="18" charset="0"/>
                            </a:rPr>
                            <m:t>𝑻</m:t>
                          </m:r>
                        </m:sup>
                      </m:sSup>
                      <m:r>
                        <a:rPr lang="en-IN" sz="2400" b="1" i="1" smtClean="0">
                          <a:latin typeface="Cambria Math" panose="02040503050406030204" pitchFamily="18" charset="0"/>
                        </a:rPr>
                        <m:t>𝒖</m:t>
                      </m:r>
                    </m:oMath>
                  </m:oMathPara>
                </a14:m>
                <a:endParaRPr lang="en-IN" sz="2400" dirty="0"/>
              </a:p>
            </p:txBody>
          </p:sp>
        </mc:Choice>
        <mc:Fallback xmlns="">
          <p:sp>
            <p:nvSpPr>
              <p:cNvPr id="5" name="TextBox 4">
                <a:extLst>
                  <a:ext uri="{FF2B5EF4-FFF2-40B4-BE49-F238E27FC236}">
                    <a16:creationId xmlns:a16="http://schemas.microsoft.com/office/drawing/2014/main" id="{03D1009A-CDE0-A570-DA06-E4DB8CA3FE39}"/>
                  </a:ext>
                </a:extLst>
              </p:cNvPr>
              <p:cNvSpPr txBox="1">
                <a:spLocks noRot="1" noChangeAspect="1" noMove="1" noResize="1" noEditPoints="1" noAdjustHandles="1" noChangeArrowheads="1" noChangeShapeType="1" noTextEdit="1"/>
              </p:cNvSpPr>
              <p:nvPr/>
            </p:nvSpPr>
            <p:spPr>
              <a:xfrm>
                <a:off x="2531991" y="987296"/>
                <a:ext cx="3152914" cy="691471"/>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B6AE74-8EC7-25D4-DE0F-69C5872AF061}"/>
                  </a:ext>
                </a:extLst>
              </p:cNvPr>
              <p:cNvSpPr txBox="1"/>
              <p:nvPr/>
            </p:nvSpPr>
            <p:spPr>
              <a:xfrm>
                <a:off x="2648532" y="1961172"/>
                <a:ext cx="2848280"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2400" b="1" i="1" smtClean="0">
                              <a:latin typeface="Cambria Math" panose="02040503050406030204" pitchFamily="18" charset="0"/>
                            </a:rPr>
                          </m:ctrlPr>
                        </m:sSupPr>
                        <m:e>
                          <m:r>
                            <a:rPr lang="en-US" sz="2400" b="1" i="1" smtClean="0">
                              <a:latin typeface="Cambria Math" panose="02040503050406030204" pitchFamily="18" charset="0"/>
                            </a:rPr>
                            <m:t>𝒅</m:t>
                          </m:r>
                        </m:e>
                        <m:sup>
                          <m:r>
                            <a:rPr lang="en-US" sz="2400" b="1" i="1" smtClean="0">
                              <a:latin typeface="Cambria Math" panose="02040503050406030204" pitchFamily="18" charset="0"/>
                            </a:rPr>
                            <m:t>𝑻</m:t>
                          </m:r>
                        </m:sup>
                      </m:sSup>
                      <m:r>
                        <a:rPr lang="en-IN" sz="2400" b="1" i="1" smtClean="0">
                          <a:latin typeface="Cambria Math" panose="02040503050406030204" pitchFamily="18" charset="0"/>
                        </a:rPr>
                        <m:t>𝒖</m:t>
                      </m:r>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 </m:t>
                      </m:r>
                      <m:r>
                        <a:rPr lang="en-IN" sz="2400" b="1" i="1" smtClean="0">
                          <a:latin typeface="Cambria Math" panose="02040503050406030204" pitchFamily="18" charset="0"/>
                        </a:rPr>
                        <m:t>𝟎</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𝒖</m:t>
                      </m:r>
                      <m:r>
                        <a:rPr lang="en-IN" sz="2400" b="1" i="1" smtClean="0">
                          <a:latin typeface="Cambria Math" panose="02040503050406030204" pitchFamily="18" charset="0"/>
                          <a:ea typeface="Cambria Math" panose="02040503050406030204" pitchFamily="18" charset="0"/>
                        </a:rPr>
                        <m:t>≤</m:t>
                      </m:r>
                      <m:sSub>
                        <m:sSubPr>
                          <m:ctrlPr>
                            <a:rPr lang="en-IN" sz="2400" b="1" i="1" smtClean="0">
                              <a:latin typeface="Cambria Math" panose="02040503050406030204" pitchFamily="18" charset="0"/>
                              <a:ea typeface="Cambria Math" panose="02040503050406030204" pitchFamily="18" charset="0"/>
                            </a:rPr>
                          </m:ctrlPr>
                        </m:sSubPr>
                        <m:e>
                          <m:r>
                            <a:rPr lang="en-IN" sz="2400" b="1" i="1" smtClean="0">
                              <a:latin typeface="Cambria Math" panose="02040503050406030204" pitchFamily="18" charset="0"/>
                              <a:ea typeface="Cambria Math" panose="02040503050406030204" pitchFamily="18" charset="0"/>
                            </a:rPr>
                            <m:t>𝑪</m:t>
                          </m:r>
                        </m:e>
                        <m:sub>
                          <m:r>
                            <a:rPr lang="en-IN" sz="2400" b="1" i="1" smtClean="0">
                              <a:latin typeface="Cambria Math" panose="02040503050406030204" pitchFamily="18" charset="0"/>
                              <a:ea typeface="Cambria Math" panose="02040503050406030204" pitchFamily="18" charset="0"/>
                            </a:rPr>
                            <m:t>𝒆</m:t>
                          </m:r>
                        </m:sub>
                      </m:sSub>
                    </m:oMath>
                  </m:oMathPara>
                </a14:m>
                <a:endParaRPr lang="en-IN" sz="1600" b="1" dirty="0"/>
              </a:p>
            </p:txBody>
          </p:sp>
        </mc:Choice>
        <mc:Fallback xmlns="">
          <p:sp>
            <p:nvSpPr>
              <p:cNvPr id="6" name="TextBox 5">
                <a:extLst>
                  <a:ext uri="{FF2B5EF4-FFF2-40B4-BE49-F238E27FC236}">
                    <a16:creationId xmlns:a16="http://schemas.microsoft.com/office/drawing/2014/main" id="{D6B6AE74-8EC7-25D4-DE0F-69C5872AF061}"/>
                  </a:ext>
                </a:extLst>
              </p:cNvPr>
              <p:cNvSpPr txBox="1">
                <a:spLocks noRot="1" noChangeAspect="1" noMove="1" noResize="1" noEditPoints="1" noAdjustHandles="1" noChangeArrowheads="1" noChangeShapeType="1" noTextEdit="1"/>
              </p:cNvSpPr>
              <p:nvPr/>
            </p:nvSpPr>
            <p:spPr>
              <a:xfrm>
                <a:off x="2648532" y="1961172"/>
                <a:ext cx="2848280" cy="375872"/>
              </a:xfrm>
              <a:prstGeom prst="rect">
                <a:avLst/>
              </a:prstGeom>
              <a:blipFill>
                <a:blip r:embed="rId3"/>
                <a:stretch>
                  <a:fillRect l="-1923"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BEAD1D-6EFC-5F97-17BA-81BD0286A9BE}"/>
                  </a:ext>
                </a:extLst>
              </p:cNvPr>
              <p:cNvSpPr txBox="1"/>
              <p:nvPr/>
            </p:nvSpPr>
            <p:spPr>
              <a:xfrm>
                <a:off x="106098" y="2790567"/>
                <a:ext cx="8931803" cy="6210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𝐻𝑒𝑟𝑒</m:t>
                      </m:r>
                      <m:r>
                        <a:rPr lang="en-IN" sz="2000" b="0" i="1" smtClean="0">
                          <a:latin typeface="Cambria Math" panose="02040503050406030204" pitchFamily="18" charset="0"/>
                        </a:rPr>
                        <m:t> </m:t>
                      </m:r>
                      <m:r>
                        <a:rPr lang="en-IN" sz="2000" b="1" i="1" smtClean="0">
                          <a:latin typeface="Cambria Math" panose="02040503050406030204" pitchFamily="18" charset="0"/>
                        </a:rPr>
                        <m:t>𝑸</m:t>
                      </m:r>
                      <m:r>
                        <a:rPr lang="en-IN" sz="2000" b="0" i="1" smtClean="0">
                          <a:latin typeface="Cambria Math" panose="02040503050406030204" pitchFamily="18" charset="0"/>
                        </a:rPr>
                        <m:t>=</m:t>
                      </m:r>
                      <m:r>
                        <a:rPr lang="en-IN" sz="2000" b="1" i="1" smtClean="0">
                          <a:latin typeface="Cambria Math" panose="02040503050406030204" pitchFamily="18" charset="0"/>
                        </a:rPr>
                        <m:t>𝑫𝑨</m:t>
                      </m:r>
                      <m:sSup>
                        <m:sSupPr>
                          <m:ctrlPr>
                            <a:rPr lang="en-IN" sz="2000" b="1" i="1" smtClean="0">
                              <a:latin typeface="Cambria Math" panose="02040503050406030204" pitchFamily="18" charset="0"/>
                            </a:rPr>
                          </m:ctrlPr>
                        </m:sSupPr>
                        <m:e>
                          <m:r>
                            <a:rPr lang="en-IN" sz="2000" b="1" i="1" smtClean="0">
                              <a:latin typeface="Cambria Math" panose="02040503050406030204" pitchFamily="18" charset="0"/>
                            </a:rPr>
                            <m:t>𝑨</m:t>
                          </m:r>
                        </m:e>
                        <m:sup>
                          <m:r>
                            <a:rPr lang="en-IN" sz="2000" b="1" i="1" smtClean="0">
                              <a:latin typeface="Cambria Math" panose="02040503050406030204" pitchFamily="18" charset="0"/>
                            </a:rPr>
                            <m:t>𝑻</m:t>
                          </m:r>
                        </m:sup>
                      </m:sSup>
                      <m:r>
                        <a:rPr lang="en-IN" sz="2000" b="1" i="1" smtClean="0">
                          <a:latin typeface="Cambria Math" panose="02040503050406030204" pitchFamily="18" charset="0"/>
                        </a:rPr>
                        <m:t>𝑫</m:t>
                      </m:r>
                      <m:r>
                        <a:rPr lang="en-IN" sz="2000" b="0" i="1" smtClean="0">
                          <a:latin typeface="Cambria Math" panose="02040503050406030204" pitchFamily="18" charset="0"/>
                        </a:rPr>
                        <m:t> </m:t>
                      </m:r>
                      <m:r>
                        <a:rPr lang="en-IN" sz="2000" b="0" i="1" smtClean="0">
                          <a:latin typeface="Cambria Math" panose="02040503050406030204" pitchFamily="18" charset="0"/>
                        </a:rPr>
                        <m:t>𝑎𝑛𝑑</m:t>
                      </m:r>
                      <m:r>
                        <a:rPr lang="en-IN" sz="2000" b="0" i="1" smtClean="0">
                          <a:latin typeface="Cambria Math" panose="02040503050406030204" pitchFamily="18" charset="0"/>
                        </a:rPr>
                        <m:t> </m:t>
                      </m:r>
                      <m:r>
                        <a:rPr lang="en-IN" sz="2000" b="1" i="1" smtClean="0">
                          <a:latin typeface="Cambria Math" panose="02040503050406030204" pitchFamily="18" charset="0"/>
                        </a:rPr>
                        <m:t>𝑨</m:t>
                      </m:r>
                      <m:r>
                        <a:rPr lang="en-IN" sz="2000" b="0" i="1" smtClean="0">
                          <a:latin typeface="Cambria Math" panose="02040503050406030204" pitchFamily="18" charset="0"/>
                        </a:rPr>
                        <m:t> </m:t>
                      </m:r>
                      <m:r>
                        <a:rPr lang="en-IN" sz="2000" b="0" i="1" smtClean="0">
                          <a:latin typeface="Cambria Math" panose="02040503050406030204" pitchFamily="18" charset="0"/>
                        </a:rPr>
                        <m:t>𝑖𝑠</m:t>
                      </m:r>
                      <m:r>
                        <a:rPr lang="en-IN" sz="2000" b="0" i="1" smtClean="0">
                          <a:latin typeface="Cambria Math" panose="02040503050406030204" pitchFamily="18" charset="0"/>
                        </a:rPr>
                        <m:t> </m:t>
                      </m:r>
                      <m:r>
                        <a:rPr lang="en-IN" sz="2000" b="0" i="1" smtClean="0">
                          <a:latin typeface="Cambria Math" panose="02040503050406030204" pitchFamily="18" charset="0"/>
                        </a:rPr>
                        <m:t>𝑑𝑎𝑡𝑎</m:t>
                      </m:r>
                      <m:r>
                        <a:rPr lang="en-IN" sz="2000" b="0" i="1" smtClean="0">
                          <a:latin typeface="Cambria Math" panose="02040503050406030204" pitchFamily="18" charset="0"/>
                        </a:rPr>
                        <m:t> </m:t>
                      </m:r>
                      <m:r>
                        <a:rPr lang="en-IN" sz="2000" b="0" i="1" smtClean="0">
                          <a:latin typeface="Cambria Math" panose="02040503050406030204" pitchFamily="18" charset="0"/>
                        </a:rPr>
                        <m:t>𝑚𝑎𝑡𝑟𝑖𝑥</m:t>
                      </m:r>
                      <m:r>
                        <a:rPr lang="en-IN" sz="2000" b="0" i="1" smtClean="0">
                          <a:latin typeface="Cambria Math" panose="02040503050406030204" pitchFamily="18" charset="0"/>
                        </a:rPr>
                        <m:t>. </m:t>
                      </m:r>
                      <m:r>
                        <a:rPr lang="en-IN" sz="2000" b="0" i="1" smtClean="0">
                          <a:latin typeface="Cambria Math" panose="02040503050406030204" pitchFamily="18" charset="0"/>
                        </a:rPr>
                        <m:t>𝐸𝑎𝑐h</m:t>
                      </m:r>
                      <m:r>
                        <a:rPr lang="en-IN" sz="2000" b="0" i="1" smtClean="0">
                          <a:latin typeface="Cambria Math" panose="02040503050406030204" pitchFamily="18" charset="0"/>
                        </a:rPr>
                        <m:t> </m:t>
                      </m:r>
                      <m:r>
                        <a:rPr lang="en-IN" sz="2000" b="0" i="1" smtClean="0">
                          <a:latin typeface="Cambria Math" panose="02040503050406030204" pitchFamily="18" charset="0"/>
                        </a:rPr>
                        <m:t>𝑑𝑎𝑡𝑎</m:t>
                      </m:r>
                      <m:r>
                        <a:rPr lang="en-IN" sz="2000" b="0" i="1" smtClean="0">
                          <a:latin typeface="Cambria Math" panose="02040503050406030204" pitchFamily="18" charset="0"/>
                        </a:rPr>
                        <m:t> </m:t>
                      </m:r>
                      <m:r>
                        <a:rPr lang="en-IN" sz="2000" b="0" i="1" smtClean="0">
                          <a:latin typeface="Cambria Math" panose="02040503050406030204" pitchFamily="18" charset="0"/>
                        </a:rPr>
                        <m:t>𝑖𝑠</m:t>
                      </m:r>
                      <m:r>
                        <a:rPr lang="en-IN" sz="2000" b="0" i="1" smtClean="0">
                          <a:latin typeface="Cambria Math" panose="02040503050406030204" pitchFamily="18" charset="0"/>
                        </a:rPr>
                        <m:t> </m:t>
                      </m:r>
                      <m:r>
                        <a:rPr lang="en-IN" sz="2000" b="0" i="1" smtClean="0">
                          <a:latin typeface="Cambria Math" panose="02040503050406030204" pitchFamily="18" charset="0"/>
                        </a:rPr>
                        <m:t>𝑎</m:t>
                      </m:r>
                      <m:r>
                        <a:rPr lang="en-IN" sz="2000" b="0" i="1" smtClean="0">
                          <a:latin typeface="Cambria Math" panose="02040503050406030204" pitchFamily="18" charset="0"/>
                        </a:rPr>
                        <m:t> </m:t>
                      </m:r>
                      <m:r>
                        <a:rPr lang="en-IN" sz="2000" b="0" i="1" smtClean="0">
                          <a:latin typeface="Cambria Math" panose="02040503050406030204" pitchFamily="18" charset="0"/>
                        </a:rPr>
                        <m:t>𝑟𝑜𝑤</m:t>
                      </m:r>
                      <m:r>
                        <a:rPr lang="en-IN" sz="2000" b="0" i="1" smtClean="0">
                          <a:latin typeface="Cambria Math" panose="02040503050406030204" pitchFamily="18" charset="0"/>
                        </a:rPr>
                        <m:t> </m:t>
                      </m:r>
                      <m:r>
                        <a:rPr lang="en-IN" sz="2000" b="0" i="1" smtClean="0">
                          <a:latin typeface="Cambria Math" panose="02040503050406030204" pitchFamily="18" charset="0"/>
                        </a:rPr>
                        <m:t>𝑣𝑒𝑐𝑡𝑜𝑟</m:t>
                      </m:r>
                      <m:r>
                        <a:rPr lang="en-IN" sz="2000" b="0" i="1" smtClean="0">
                          <a:latin typeface="Cambria Math" panose="02040503050406030204" pitchFamily="18" charset="0"/>
                        </a:rPr>
                        <m:t> </m:t>
                      </m:r>
                      <m:r>
                        <a:rPr lang="en-IN" sz="2000" b="0" i="1" smtClean="0">
                          <a:latin typeface="Cambria Math" panose="02040503050406030204" pitchFamily="18" charset="0"/>
                        </a:rPr>
                        <m:t>𝑖𝑛</m:t>
                      </m:r>
                      <m:r>
                        <a:rPr lang="en-IN" sz="2000" b="0" i="1" smtClean="0">
                          <a:latin typeface="Cambria Math" panose="02040503050406030204" pitchFamily="18" charset="0"/>
                        </a:rPr>
                        <m:t> </m:t>
                      </m:r>
                      <m:r>
                        <a:rPr lang="en-IN" sz="2000" b="0" i="1" smtClean="0">
                          <a:latin typeface="Cambria Math" panose="02040503050406030204" pitchFamily="18" charset="0"/>
                        </a:rPr>
                        <m:t>𝑚𝑎𝑡𝑟𝑖𝑥</m:t>
                      </m:r>
                      <m:r>
                        <a:rPr lang="en-IN" sz="2000" b="0" i="1" smtClean="0">
                          <a:latin typeface="Cambria Math" panose="02040503050406030204" pitchFamily="18" charset="0"/>
                        </a:rPr>
                        <m:t> </m:t>
                      </m:r>
                      <m:r>
                        <a:rPr lang="en-IN" sz="2000" b="1" i="1" smtClean="0">
                          <a:latin typeface="Cambria Math" panose="02040503050406030204" pitchFamily="18" charset="0"/>
                        </a:rPr>
                        <m:t>𝑨</m:t>
                      </m:r>
                    </m:oMath>
                  </m:oMathPara>
                </a14:m>
                <a:endParaRPr lang="en-IN" sz="2000" b="1" dirty="0"/>
              </a:p>
              <a:p>
                <a:pPr/>
                <a14:m>
                  <m:oMathPara xmlns:m="http://schemas.openxmlformats.org/officeDocument/2006/math">
                    <m:oMathParaPr>
                      <m:jc m:val="left"/>
                    </m:oMathParaPr>
                    <m:oMath xmlns:m="http://schemas.openxmlformats.org/officeDocument/2006/math">
                      <m:r>
                        <a:rPr lang="en-IN" sz="2000" b="0" i="1" smtClean="0">
                          <a:latin typeface="Cambria Math" panose="02040503050406030204" pitchFamily="18" charset="0"/>
                        </a:rPr>
                        <m:t>𝑁𝑜𝑡𝑒</m:t>
                      </m:r>
                      <m:r>
                        <a:rPr lang="en-IN" sz="2000" b="0" i="1" smtClean="0">
                          <a:latin typeface="Cambria Math" panose="02040503050406030204" pitchFamily="18" charset="0"/>
                        </a:rPr>
                        <m:t> </m:t>
                      </m:r>
                      <m:r>
                        <a:rPr lang="en-IN" sz="2000" b="0" i="1" smtClean="0">
                          <a:latin typeface="Cambria Math" panose="02040503050406030204" pitchFamily="18" charset="0"/>
                        </a:rPr>
                        <m:t>𝑡h𝑎𝑡</m:t>
                      </m:r>
                      <m:r>
                        <a:rPr lang="en-IN" sz="2000" b="0" i="1" smtClean="0">
                          <a:latin typeface="Cambria Math" panose="02040503050406030204" pitchFamily="18" charset="0"/>
                        </a:rPr>
                        <m:t> </m:t>
                      </m:r>
                      <m:r>
                        <a:rPr lang="en-IN" sz="2000" b="0" i="1" smtClean="0">
                          <a:latin typeface="Cambria Math" panose="02040503050406030204" pitchFamily="18" charset="0"/>
                        </a:rPr>
                        <m:t>𝑖𝑛</m:t>
                      </m:r>
                      <m:r>
                        <a:rPr lang="en-IN" sz="2000" b="0" i="1" smtClean="0">
                          <a:latin typeface="Cambria Math" panose="02040503050406030204" pitchFamily="18" charset="0"/>
                        </a:rPr>
                        <m:t> </m:t>
                      </m:r>
                      <m:r>
                        <a:rPr lang="en-IN" sz="2000" b="0" i="1" smtClean="0">
                          <a:latin typeface="Cambria Math" panose="02040503050406030204" pitchFamily="18" charset="0"/>
                        </a:rPr>
                        <m:t>𝑚𝑎𝑡𝑟𝑖𝑥</m:t>
                      </m:r>
                      <m:r>
                        <a:rPr lang="en-IN" sz="2000" b="0" i="1" smtClean="0">
                          <a:latin typeface="Cambria Math" panose="02040503050406030204" pitchFamily="18" charset="0"/>
                        </a:rPr>
                        <m:t>, </m:t>
                      </m:r>
                      <m:r>
                        <a:rPr lang="en-IN" sz="2000" b="1" i="1" smtClean="0">
                          <a:latin typeface="Cambria Math" panose="02040503050406030204" pitchFamily="18" charset="0"/>
                        </a:rPr>
                        <m:t>𝑸</m:t>
                      </m:r>
                      <m:r>
                        <a:rPr lang="en-IN" sz="2000" b="0" i="1" smtClean="0">
                          <a:latin typeface="Cambria Math" panose="02040503050406030204" pitchFamily="18" charset="0"/>
                        </a:rPr>
                        <m:t> </m:t>
                      </m:r>
                      <m:r>
                        <a:rPr lang="en-IN" sz="2000" b="0" i="1" smtClean="0">
                          <a:latin typeface="Cambria Math" panose="02040503050406030204" pitchFamily="18" charset="0"/>
                        </a:rPr>
                        <m:t>𝑐𝑎𝑛</m:t>
                      </m:r>
                      <m:r>
                        <a:rPr lang="en-IN" sz="2000" b="0" i="1" smtClean="0">
                          <a:latin typeface="Cambria Math" panose="02040503050406030204" pitchFamily="18" charset="0"/>
                        </a:rPr>
                        <m:t> </m:t>
                      </m:r>
                      <m:r>
                        <a:rPr lang="en-IN" sz="2000" b="0" i="1" smtClean="0">
                          <a:latin typeface="Cambria Math" panose="02040503050406030204" pitchFamily="18" charset="0"/>
                        </a:rPr>
                        <m:t>𝑏𝑒</m:t>
                      </m:r>
                      <m:r>
                        <a:rPr lang="en-IN" sz="2000" b="0" i="1" smtClean="0">
                          <a:latin typeface="Cambria Math" panose="02040503050406030204" pitchFamily="18" charset="0"/>
                        </a:rPr>
                        <m:t> </m:t>
                      </m:r>
                      <m:r>
                        <a:rPr lang="en-IN" sz="2000" b="0" i="1" smtClean="0">
                          <a:latin typeface="Cambria Math" panose="02040503050406030204" pitchFamily="18" charset="0"/>
                        </a:rPr>
                        <m:t>𝑐𝑜𝑚𝑝𝑢𝑡𝑒𝑑</m:t>
                      </m:r>
                      <m:r>
                        <a:rPr lang="en-IN" sz="2000" b="0" i="1" smtClean="0">
                          <a:latin typeface="Cambria Math" panose="02040503050406030204" pitchFamily="18" charset="0"/>
                        </a:rPr>
                        <m:t> </m:t>
                      </m:r>
                      <m:r>
                        <a:rPr lang="en-IN" sz="2000" b="0" i="1" smtClean="0">
                          <a:latin typeface="Cambria Math" panose="02040503050406030204" pitchFamily="18" charset="0"/>
                        </a:rPr>
                        <m:t>𝑎𝑠</m:t>
                      </m:r>
                    </m:oMath>
                  </m:oMathPara>
                </a14:m>
                <a:endParaRPr lang="en-IN" sz="2000" b="1" dirty="0"/>
              </a:p>
            </p:txBody>
          </p:sp>
        </mc:Choice>
        <mc:Fallback xmlns="">
          <p:sp>
            <p:nvSpPr>
              <p:cNvPr id="7" name="TextBox 6">
                <a:extLst>
                  <a:ext uri="{FF2B5EF4-FFF2-40B4-BE49-F238E27FC236}">
                    <a16:creationId xmlns:a16="http://schemas.microsoft.com/office/drawing/2014/main" id="{5DBEAD1D-6EFC-5F97-17BA-81BD0286A9BE}"/>
                  </a:ext>
                </a:extLst>
              </p:cNvPr>
              <p:cNvSpPr txBox="1">
                <a:spLocks noRot="1" noChangeAspect="1" noMove="1" noResize="1" noEditPoints="1" noAdjustHandles="1" noChangeArrowheads="1" noChangeShapeType="1" noTextEdit="1"/>
              </p:cNvSpPr>
              <p:nvPr/>
            </p:nvSpPr>
            <p:spPr>
              <a:xfrm>
                <a:off x="106098" y="2790567"/>
                <a:ext cx="8931803" cy="621067"/>
              </a:xfrm>
              <a:prstGeom prst="rect">
                <a:avLst/>
              </a:prstGeom>
              <a:blipFill>
                <a:blip r:embed="rId4"/>
                <a:stretch>
                  <a:fillRect l="-955" t="-980" r="-205"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06E2-95DD-B293-C613-2BB05853A615}"/>
                  </a:ext>
                </a:extLst>
              </p:cNvPr>
              <p:cNvSpPr txBox="1"/>
              <p:nvPr/>
            </p:nvSpPr>
            <p:spPr>
              <a:xfrm>
                <a:off x="2531991" y="3663682"/>
                <a:ext cx="2668551"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000" b="1" i="1" smtClean="0">
                          <a:latin typeface="Cambria Math" panose="02040503050406030204" pitchFamily="18" charset="0"/>
                        </a:rPr>
                        <m:t>𝑸</m:t>
                      </m:r>
                      <m:r>
                        <a:rPr lang="en-IN" sz="2000" b="1" i="1" smtClean="0">
                          <a:latin typeface="Cambria Math" panose="02040503050406030204" pitchFamily="18" charset="0"/>
                        </a:rPr>
                        <m:t>=</m:t>
                      </m:r>
                      <m:d>
                        <m:dPr>
                          <m:ctrlPr>
                            <a:rPr lang="en-IN" sz="2000" b="1" i="1" smtClean="0">
                              <a:latin typeface="Cambria Math" panose="02040503050406030204" pitchFamily="18" charset="0"/>
                            </a:rPr>
                          </m:ctrlPr>
                        </m:dPr>
                        <m:e>
                          <m:r>
                            <a:rPr lang="en-IN" sz="2000" b="1" i="1" smtClean="0">
                              <a:latin typeface="Cambria Math" panose="02040503050406030204" pitchFamily="18" charset="0"/>
                            </a:rPr>
                            <m:t>𝑨</m:t>
                          </m:r>
                          <m:r>
                            <a:rPr lang="en-IN" sz="2000" b="1" i="1" smtClean="0">
                              <a:latin typeface="Cambria Math" panose="02040503050406030204" pitchFamily="18" charset="0"/>
                            </a:rPr>
                            <m:t>∗</m:t>
                          </m:r>
                          <m:sSup>
                            <m:sSupPr>
                              <m:ctrlPr>
                                <a:rPr lang="en-IN" sz="2000" b="1" i="1" smtClean="0">
                                  <a:latin typeface="Cambria Math" panose="02040503050406030204" pitchFamily="18" charset="0"/>
                                </a:rPr>
                              </m:ctrlPr>
                            </m:sSupPr>
                            <m:e>
                              <m:r>
                                <a:rPr lang="en-IN" sz="2000" b="1" i="1" smtClean="0">
                                  <a:latin typeface="Cambria Math" panose="02040503050406030204" pitchFamily="18" charset="0"/>
                                </a:rPr>
                                <m:t>𝑨</m:t>
                              </m:r>
                            </m:e>
                            <m:sup>
                              <m:r>
                                <a:rPr lang="en-IN" sz="2000" b="1" i="1" smtClean="0">
                                  <a:latin typeface="Cambria Math" panose="02040503050406030204" pitchFamily="18" charset="0"/>
                                </a:rPr>
                                <m:t>𝑻</m:t>
                              </m:r>
                            </m:sup>
                          </m:sSup>
                        </m:e>
                      </m:d>
                      <m:r>
                        <a:rPr lang="en-IN" sz="2000" b="1" i="1" smtClean="0">
                          <a:latin typeface="Cambria Math" panose="02040503050406030204" pitchFamily="18" charset="0"/>
                        </a:rPr>
                        <m:t>.∗(</m:t>
                      </m:r>
                      <m:r>
                        <a:rPr lang="en-IN" sz="2000" b="1" i="1" smtClean="0">
                          <a:latin typeface="Cambria Math" panose="02040503050406030204" pitchFamily="18" charset="0"/>
                        </a:rPr>
                        <m:t>𝒅</m:t>
                      </m:r>
                      <m:r>
                        <a:rPr lang="en-IN" sz="2000" b="1" i="1" smtClean="0">
                          <a:latin typeface="Cambria Math" panose="02040503050406030204" pitchFamily="18" charset="0"/>
                        </a:rPr>
                        <m:t>∗</m:t>
                      </m:r>
                      <m:sSup>
                        <m:sSupPr>
                          <m:ctrlPr>
                            <a:rPr lang="en-IN" sz="2000" b="1" i="1" smtClean="0">
                              <a:latin typeface="Cambria Math" panose="02040503050406030204" pitchFamily="18" charset="0"/>
                            </a:rPr>
                          </m:ctrlPr>
                        </m:sSupPr>
                        <m:e>
                          <m:r>
                            <a:rPr lang="en-IN" sz="2000" b="1" i="1" smtClean="0">
                              <a:latin typeface="Cambria Math" panose="02040503050406030204" pitchFamily="18" charset="0"/>
                            </a:rPr>
                            <m:t>𝒅</m:t>
                          </m:r>
                        </m:e>
                        <m:sup>
                          <m:r>
                            <a:rPr lang="en-IN" sz="2000" b="1" i="1" smtClean="0">
                              <a:latin typeface="Cambria Math" panose="02040503050406030204" pitchFamily="18" charset="0"/>
                            </a:rPr>
                            <m:t>𝑻</m:t>
                          </m:r>
                        </m:sup>
                      </m:sSup>
                      <m:r>
                        <a:rPr lang="en-IN" sz="2000" b="1" i="1" smtClean="0">
                          <a:latin typeface="Cambria Math" panose="02040503050406030204" pitchFamily="18" charset="0"/>
                        </a:rPr>
                        <m:t>)</m:t>
                      </m:r>
                    </m:oMath>
                  </m:oMathPara>
                </a14:m>
                <a:endParaRPr lang="en-IN" sz="2000" b="1" dirty="0"/>
              </a:p>
            </p:txBody>
          </p:sp>
        </mc:Choice>
        <mc:Fallback xmlns="">
          <p:sp>
            <p:nvSpPr>
              <p:cNvPr id="8" name="TextBox 7">
                <a:extLst>
                  <a:ext uri="{FF2B5EF4-FFF2-40B4-BE49-F238E27FC236}">
                    <a16:creationId xmlns:a16="http://schemas.microsoft.com/office/drawing/2014/main" id="{D73306E2-95DD-B293-C613-2BB05853A615}"/>
                  </a:ext>
                </a:extLst>
              </p:cNvPr>
              <p:cNvSpPr txBox="1">
                <a:spLocks noRot="1" noChangeAspect="1" noMove="1" noResize="1" noEditPoints="1" noAdjustHandles="1" noChangeArrowheads="1" noChangeShapeType="1" noTextEdit="1"/>
              </p:cNvSpPr>
              <p:nvPr/>
            </p:nvSpPr>
            <p:spPr>
              <a:xfrm>
                <a:off x="2531991" y="3663682"/>
                <a:ext cx="2668551" cy="347403"/>
              </a:xfrm>
              <a:prstGeom prst="rect">
                <a:avLst/>
              </a:prstGeom>
              <a:blipFill>
                <a:blip r:embed="rId5"/>
                <a:stretch>
                  <a:fillRect l="-2283" r="-2740" b="-26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515876-756D-71E1-46E2-F04C693323F4}"/>
                  </a:ext>
                </a:extLst>
              </p:cNvPr>
              <p:cNvSpPr txBox="1"/>
              <p:nvPr/>
            </p:nvSpPr>
            <p:spPr>
              <a:xfrm>
                <a:off x="749027" y="4409664"/>
                <a:ext cx="28722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𝑊𝑒𝑖𝑔h𝑡</m:t>
                      </m:r>
                      <m:r>
                        <a:rPr lang="en-IN" sz="2000" b="0" i="1" smtClean="0">
                          <a:latin typeface="Cambria Math" panose="02040503050406030204" pitchFamily="18" charset="0"/>
                        </a:rPr>
                        <m:t>, </m:t>
                      </m:r>
                      <m:r>
                        <a:rPr lang="en-IN" sz="2000" b="1" i="1" smtClean="0">
                          <a:latin typeface="Cambria Math" panose="02040503050406030204" pitchFamily="18" charset="0"/>
                        </a:rPr>
                        <m:t>𝑾</m:t>
                      </m:r>
                      <m:r>
                        <a:rPr lang="en-IN" sz="2000" b="1" i="1" smtClean="0">
                          <a:latin typeface="Cambria Math" panose="02040503050406030204" pitchFamily="18" charset="0"/>
                        </a:rPr>
                        <m:t>=</m:t>
                      </m:r>
                      <m:sSup>
                        <m:sSupPr>
                          <m:ctrlPr>
                            <a:rPr lang="en-IN" sz="2000" b="1" i="1" smtClean="0">
                              <a:latin typeface="Cambria Math" panose="02040503050406030204" pitchFamily="18" charset="0"/>
                            </a:rPr>
                          </m:ctrlPr>
                        </m:sSupPr>
                        <m:e>
                          <m:r>
                            <a:rPr lang="en-IN" sz="2000" b="1" i="1" smtClean="0">
                              <a:latin typeface="Cambria Math" panose="02040503050406030204" pitchFamily="18" charset="0"/>
                            </a:rPr>
                            <m:t>𝑨</m:t>
                          </m:r>
                        </m:e>
                        <m:sup>
                          <m:r>
                            <a:rPr lang="en-IN" sz="2000" b="1" i="1" smtClean="0">
                              <a:latin typeface="Cambria Math" panose="02040503050406030204" pitchFamily="18" charset="0"/>
                            </a:rPr>
                            <m:t>′</m:t>
                          </m:r>
                        </m:sup>
                      </m:sSup>
                      <m:r>
                        <a:rPr lang="en-IN" sz="2000" b="1" i="1" smtClean="0">
                          <a:latin typeface="Cambria Math" panose="02040503050406030204" pitchFamily="18" charset="0"/>
                        </a:rPr>
                        <m:t>∗</m:t>
                      </m:r>
                      <m:r>
                        <a:rPr lang="en-IN" sz="2000" b="0" i="1" smtClean="0">
                          <a:latin typeface="Cambria Math" panose="02040503050406030204" pitchFamily="18" charset="0"/>
                        </a:rPr>
                        <m:t>(</m:t>
                      </m:r>
                      <m:r>
                        <a:rPr lang="en-IN" sz="2000" b="1" i="1" smtClean="0">
                          <a:latin typeface="Cambria Math" panose="02040503050406030204" pitchFamily="18" charset="0"/>
                        </a:rPr>
                        <m:t>𝒖</m:t>
                      </m:r>
                      <m:r>
                        <a:rPr lang="en-IN" sz="2000" b="1" i="1" smtClean="0">
                          <a:latin typeface="Cambria Math" panose="02040503050406030204" pitchFamily="18" charset="0"/>
                        </a:rPr>
                        <m:t>.∗</m:t>
                      </m:r>
                      <m:r>
                        <a:rPr lang="en-IN" sz="2000" b="1" i="1" smtClean="0">
                          <a:latin typeface="Cambria Math" panose="02040503050406030204" pitchFamily="18" charset="0"/>
                        </a:rPr>
                        <m:t>𝒅</m:t>
                      </m:r>
                      <m:r>
                        <a:rPr lang="en-IN" sz="2000" b="0" i="1" smtClean="0">
                          <a:latin typeface="Cambria Math" panose="02040503050406030204" pitchFamily="18" charset="0"/>
                        </a:rPr>
                        <m:t>)</m:t>
                      </m:r>
                    </m:oMath>
                  </m:oMathPara>
                </a14:m>
                <a:endParaRPr lang="en-IN" sz="2000" dirty="0"/>
              </a:p>
            </p:txBody>
          </p:sp>
        </mc:Choice>
        <mc:Fallback xmlns="">
          <p:sp>
            <p:nvSpPr>
              <p:cNvPr id="9" name="TextBox 8">
                <a:extLst>
                  <a:ext uri="{FF2B5EF4-FFF2-40B4-BE49-F238E27FC236}">
                    <a16:creationId xmlns:a16="http://schemas.microsoft.com/office/drawing/2014/main" id="{A8515876-756D-71E1-46E2-F04C693323F4}"/>
                  </a:ext>
                </a:extLst>
              </p:cNvPr>
              <p:cNvSpPr txBox="1">
                <a:spLocks noRot="1" noChangeAspect="1" noMove="1" noResize="1" noEditPoints="1" noAdjustHandles="1" noChangeArrowheads="1" noChangeShapeType="1" noTextEdit="1"/>
              </p:cNvSpPr>
              <p:nvPr/>
            </p:nvSpPr>
            <p:spPr>
              <a:xfrm>
                <a:off x="749027" y="4409664"/>
                <a:ext cx="2872261" cy="307777"/>
              </a:xfrm>
              <a:prstGeom prst="rect">
                <a:avLst/>
              </a:prstGeom>
              <a:blipFill>
                <a:blip r:embed="rId6"/>
                <a:stretch>
                  <a:fillRect l="-2548" r="-2548" b="-37255"/>
                </a:stretch>
              </a:blipFill>
            </p:spPr>
            <p:txBody>
              <a:bodyPr/>
              <a:lstStyle/>
              <a:p>
                <a:r>
                  <a:rPr lang="en-IN">
                    <a:noFill/>
                  </a:rPr>
                  <a:t> </a:t>
                </a:r>
              </a:p>
            </p:txBody>
          </p:sp>
        </mc:Fallback>
      </mc:AlternateContent>
    </p:spTree>
    <p:extLst>
      <p:ext uri="{BB962C8B-B14F-4D97-AF65-F5344CB8AC3E}">
        <p14:creationId xmlns:p14="http://schemas.microsoft.com/office/powerpoint/2010/main" val="280305469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88A6FCE-10E4-D889-4FAE-7F436539146F}"/>
                  </a:ext>
                </a:extLst>
              </p:cNvPr>
              <p:cNvSpPr txBox="1"/>
              <p:nvPr/>
            </p:nvSpPr>
            <p:spPr>
              <a:xfrm>
                <a:off x="381804" y="732700"/>
                <a:ext cx="7269480" cy="1285224"/>
              </a:xfrm>
              <a:prstGeom prst="rect">
                <a:avLst/>
              </a:prstGeom>
              <a:noFill/>
            </p:spPr>
            <p:txBody>
              <a:bodyPr wrap="square" lIns="0" tIns="0" rIns="0" bIns="0" rtlCol="0">
                <a:spAutoFit/>
              </a:bodyPr>
              <a:lstStyle/>
              <a:p>
                <a14:m>
                  <m:oMath xmlns:m="http://schemas.openxmlformats.org/officeDocument/2006/math">
                    <m:r>
                      <a:rPr lang="en-US" sz="2100" i="1" smtClean="0">
                        <a:latin typeface="Cambria Math" panose="02040503050406030204" pitchFamily="18" charset="0"/>
                      </a:rPr>
                      <m:t>𝑇h𝑒</m:t>
                    </m:r>
                    <m:r>
                      <a:rPr lang="en-US" sz="2100" i="1" smtClean="0">
                        <a:latin typeface="Cambria Math" panose="02040503050406030204" pitchFamily="18" charset="0"/>
                      </a:rPr>
                      <m:t> </m:t>
                    </m:r>
                    <m:r>
                      <a:rPr lang="en-US" sz="2100" i="1" smtClean="0">
                        <a:latin typeface="Cambria Math" panose="02040503050406030204" pitchFamily="18" charset="0"/>
                      </a:rPr>
                      <m:t>𝑚𝑎𝑖𝑛</m:t>
                    </m:r>
                    <m:r>
                      <a:rPr lang="en-US" sz="2100" i="1" smtClean="0">
                        <a:latin typeface="Cambria Math" panose="02040503050406030204" pitchFamily="18" charset="0"/>
                      </a:rPr>
                      <m:t> </m:t>
                    </m:r>
                    <m:r>
                      <a:rPr lang="en-US" sz="2100" i="1" smtClean="0">
                        <a:latin typeface="Cambria Math" panose="02040503050406030204" pitchFamily="18" charset="0"/>
                      </a:rPr>
                      <m:t>𝑑𝑖𝑓𝑓𝑒𝑟𝑒𝑛𝑐𝑒</m:t>
                    </m:r>
                    <m:r>
                      <a:rPr lang="en-US" sz="2100" i="1" smtClean="0">
                        <a:latin typeface="Cambria Math" panose="02040503050406030204" pitchFamily="18" charset="0"/>
                      </a:rPr>
                      <m:t> </m:t>
                    </m:r>
                    <m:r>
                      <a:rPr lang="en-US" sz="2100" i="1" smtClean="0">
                        <a:latin typeface="Cambria Math" panose="02040503050406030204" pitchFamily="18" charset="0"/>
                      </a:rPr>
                      <m:t>𝑏𝑒𝑡𝑤𝑒𝑒𝑛</m:t>
                    </m:r>
                    <m:r>
                      <a:rPr lang="en-US" sz="2100" i="1" smtClean="0">
                        <a:latin typeface="Cambria Math" panose="02040503050406030204" pitchFamily="18" charset="0"/>
                      </a:rPr>
                      <m:t> </m:t>
                    </m:r>
                    <m:r>
                      <a:rPr lang="en-US" sz="2100" i="1" smtClean="0">
                        <a:latin typeface="Cambria Math" panose="02040503050406030204" pitchFamily="18" charset="0"/>
                      </a:rPr>
                      <m:t>𝐿</m:t>
                    </m:r>
                    <m:r>
                      <a:rPr lang="en-US" sz="2100" i="1" smtClean="0">
                        <a:latin typeface="Cambria Math" panose="02040503050406030204" pitchFamily="18" charset="0"/>
                      </a:rPr>
                      <m:t>1−</m:t>
                    </m:r>
                    <m:r>
                      <a:rPr lang="en-US" sz="2100" i="1" smtClean="0">
                        <a:latin typeface="Cambria Math" panose="02040503050406030204" pitchFamily="18" charset="0"/>
                      </a:rPr>
                      <m:t>𝑛𝑜𝑟𝑚</m:t>
                    </m:r>
                    <m:r>
                      <a:rPr lang="en-US" sz="2100" i="1" smtClean="0">
                        <a:latin typeface="Cambria Math" panose="02040503050406030204" pitchFamily="18" charset="0"/>
                      </a:rPr>
                      <m:t> </m:t>
                    </m:r>
                    <m:r>
                      <a:rPr lang="en-US" sz="2100" i="1" smtClean="0">
                        <a:latin typeface="Cambria Math" panose="02040503050406030204" pitchFamily="18" charset="0"/>
                      </a:rPr>
                      <m:t>𝑠𝑜𝑓𝑡</m:t>
                    </m:r>
                    <m:r>
                      <a:rPr lang="en-US" sz="2100" i="1" smtClean="0">
                        <a:latin typeface="Cambria Math" panose="02040503050406030204" pitchFamily="18" charset="0"/>
                      </a:rPr>
                      <m:t> </m:t>
                    </m:r>
                    <m:r>
                      <a:rPr lang="en-US" sz="2100" i="1" smtClean="0">
                        <a:latin typeface="Cambria Math" panose="02040503050406030204" pitchFamily="18" charset="0"/>
                      </a:rPr>
                      <m:t>𝑚𝑎𝑟𝑔𝑖𝑛</m:t>
                    </m:r>
                    <m:r>
                      <a:rPr lang="en-US" sz="2100" i="1" smtClean="0">
                        <a:latin typeface="Cambria Math" panose="02040503050406030204" pitchFamily="18" charset="0"/>
                      </a:rPr>
                      <m:t> </m:t>
                    </m:r>
                    <m:r>
                      <a:rPr lang="en-US" sz="2100" i="1" smtClean="0">
                        <a:latin typeface="Cambria Math" panose="02040503050406030204" pitchFamily="18" charset="0"/>
                      </a:rPr>
                      <m:t>𝑎𝑛𝑑</m:t>
                    </m:r>
                    <m:r>
                      <a:rPr lang="en-US" sz="2100" i="1" smtClean="0">
                        <a:latin typeface="Cambria Math" panose="02040503050406030204" pitchFamily="18" charset="0"/>
                      </a:rPr>
                      <m:t> </m:t>
                    </m:r>
                    <m:r>
                      <a:rPr lang="en-US" sz="2100" i="1" smtClean="0">
                        <a:latin typeface="Cambria Math" panose="02040503050406030204" pitchFamily="18" charset="0"/>
                      </a:rPr>
                      <m:t>h𝑎𝑟𝑑</m:t>
                    </m:r>
                    <m:r>
                      <a:rPr lang="en-US" sz="2100" i="1" smtClean="0">
                        <a:latin typeface="Cambria Math" panose="02040503050406030204" pitchFamily="18" charset="0"/>
                      </a:rPr>
                      <m:t> </m:t>
                    </m:r>
                    <m:r>
                      <a:rPr lang="en-US" sz="2100" i="1" smtClean="0">
                        <a:latin typeface="Cambria Math" panose="02040503050406030204" pitchFamily="18" charset="0"/>
                      </a:rPr>
                      <m:t>𝑚𝑎𝑟𝑔𝑖𝑛</m:t>
                    </m:r>
                    <m:r>
                      <a:rPr lang="en-US" sz="2100" i="1" smtClean="0">
                        <a:latin typeface="Cambria Math" panose="02040503050406030204" pitchFamily="18" charset="0"/>
                      </a:rPr>
                      <m:t> </m:t>
                    </m:r>
                    <m:r>
                      <a:rPr lang="en-US" sz="2100" i="1" smtClean="0">
                        <a:latin typeface="Cambria Math" panose="02040503050406030204" pitchFamily="18" charset="0"/>
                      </a:rPr>
                      <m:t>𝑆𝑉𝑀</m:t>
                    </m:r>
                    <m:r>
                      <a:rPr lang="en-US" sz="2100" i="1" smtClean="0">
                        <a:latin typeface="Cambria Math" panose="02040503050406030204" pitchFamily="18" charset="0"/>
                      </a:rPr>
                      <m:t> </m:t>
                    </m:r>
                    <m:r>
                      <a:rPr lang="en-US" sz="2100" i="1" smtClean="0">
                        <a:latin typeface="Cambria Math" panose="02040503050406030204" pitchFamily="18" charset="0"/>
                      </a:rPr>
                      <m:t>𝐶𝑙𝑎𝑠𝑠𝑖𝑓𝑖𝑒𝑟</m:t>
                    </m:r>
                    <m:r>
                      <a:rPr lang="en-US" sz="2100" i="1" smtClean="0">
                        <a:latin typeface="Cambria Math" panose="02040503050406030204" pitchFamily="18" charset="0"/>
                      </a:rPr>
                      <m:t> </m:t>
                    </m:r>
                    <m:r>
                      <a:rPr lang="en-US" sz="2100" i="1" smtClean="0">
                        <a:latin typeface="Cambria Math" panose="02040503050406030204" pitchFamily="18" charset="0"/>
                      </a:rPr>
                      <m:t>𝑖𝑠</m:t>
                    </m:r>
                    <m:r>
                      <a:rPr lang="en-US" sz="2100" i="1" smtClean="0">
                        <a:latin typeface="Cambria Math" panose="02040503050406030204" pitchFamily="18" charset="0"/>
                      </a:rPr>
                      <m:t> </m:t>
                    </m:r>
                    <m:r>
                      <a:rPr lang="en-US" sz="2100" i="1" smtClean="0">
                        <a:latin typeface="Cambria Math" panose="02040503050406030204" pitchFamily="18" charset="0"/>
                      </a:rPr>
                      <m:t>𝑡h𝑎𝑡</m:t>
                    </m:r>
                  </m:oMath>
                </a14:m>
                <a:r>
                  <a:rPr lang="en-IN" sz="2100" i="1"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 </m:t>
                      </m:r>
                      <m:r>
                        <a:rPr lang="en-US" sz="2100" i="1" smtClean="0">
                          <a:latin typeface="Cambria Math" panose="02040503050406030204" pitchFamily="18" charset="0"/>
                        </a:rPr>
                        <m:t>𝑖𝑛</m:t>
                      </m:r>
                      <m:r>
                        <a:rPr lang="en-US" sz="2100" i="1" smtClean="0">
                          <a:latin typeface="Cambria Math" panose="02040503050406030204" pitchFamily="18" charset="0"/>
                        </a:rPr>
                        <m:t> </m:t>
                      </m:r>
                      <m:r>
                        <a:rPr lang="en-US" sz="2100" i="1" smtClean="0">
                          <a:latin typeface="Cambria Math" panose="02040503050406030204" pitchFamily="18" charset="0"/>
                        </a:rPr>
                        <m:t>𝑐𝑎𝑠𝑒</m:t>
                      </m:r>
                      <m:r>
                        <a:rPr lang="en-US" sz="2100" i="1" smtClean="0">
                          <a:latin typeface="Cambria Math" panose="02040503050406030204" pitchFamily="18" charset="0"/>
                        </a:rPr>
                        <m:t> </m:t>
                      </m:r>
                      <m:r>
                        <a:rPr lang="en-US" sz="2100" i="1" smtClean="0">
                          <a:latin typeface="Cambria Math" panose="02040503050406030204" pitchFamily="18" charset="0"/>
                        </a:rPr>
                        <m:t>𝑜𝑓</m:t>
                      </m:r>
                      <m:r>
                        <a:rPr lang="en-US" sz="2100" i="1" smtClean="0">
                          <a:latin typeface="Cambria Math" panose="02040503050406030204" pitchFamily="18" charset="0"/>
                        </a:rPr>
                        <m:t> </m:t>
                      </m:r>
                      <m:r>
                        <a:rPr lang="en-US" sz="2100" i="1" smtClean="0">
                          <a:latin typeface="Cambria Math" panose="02040503050406030204" pitchFamily="18" charset="0"/>
                        </a:rPr>
                        <m:t>𝑡h𝑒</m:t>
                      </m:r>
                      <m:r>
                        <a:rPr lang="en-US" sz="2100" i="1" smtClean="0">
                          <a:latin typeface="Cambria Math" panose="02040503050406030204" pitchFamily="18" charset="0"/>
                        </a:rPr>
                        <m:t> </m:t>
                      </m:r>
                      <m:r>
                        <a:rPr lang="en-US" sz="2100" i="1" smtClean="0">
                          <a:latin typeface="Cambria Math" panose="02040503050406030204" pitchFamily="18" charset="0"/>
                        </a:rPr>
                        <m:t>𝑠𝑜𝑓𝑡</m:t>
                      </m:r>
                      <m:r>
                        <a:rPr lang="en-US" sz="2100" i="1" smtClean="0">
                          <a:latin typeface="Cambria Math" panose="02040503050406030204" pitchFamily="18" charset="0"/>
                        </a:rPr>
                        <m:t> </m:t>
                      </m:r>
                      <m:r>
                        <a:rPr lang="en-US" sz="2100" i="1" smtClean="0">
                          <a:latin typeface="Cambria Math" panose="02040503050406030204" pitchFamily="18" charset="0"/>
                        </a:rPr>
                        <m:t>𝑚𝑎𝑟𝑔𝑖𝑛</m:t>
                      </m:r>
                      <m:r>
                        <a:rPr lang="en-US" sz="2100" i="1" smtClean="0">
                          <a:latin typeface="Cambria Math" panose="02040503050406030204" pitchFamily="18" charset="0"/>
                        </a:rPr>
                        <m:t>, </m:t>
                      </m:r>
                      <m:r>
                        <a:rPr lang="en-US" sz="2100" i="1" smtClean="0">
                          <a:latin typeface="Cambria Math" panose="02040503050406030204" pitchFamily="18" charset="0"/>
                        </a:rPr>
                        <m:t>𝑡h𝑒</m:t>
                      </m:r>
                      <m:r>
                        <a:rPr lang="en-US" sz="2100" i="1" smtClean="0">
                          <a:latin typeface="Cambria Math" panose="02040503050406030204" pitchFamily="18" charset="0"/>
                        </a:rPr>
                        <m:t> </m:t>
                      </m:r>
                      <m:r>
                        <a:rPr lang="en-US" sz="2100" i="1" smtClean="0">
                          <a:latin typeface="Cambria Math" panose="02040503050406030204" pitchFamily="18" charset="0"/>
                        </a:rPr>
                        <m:t>𝐿𝑎𝑔𝑟𝑎𝑛𝑔𝑖𝑎𝑛</m:t>
                      </m:r>
                      <m:r>
                        <a:rPr lang="en-US" sz="2100" i="1" smtClean="0">
                          <a:latin typeface="Cambria Math" panose="02040503050406030204" pitchFamily="18" charset="0"/>
                        </a:rPr>
                        <m:t> </m:t>
                      </m:r>
                      <m:r>
                        <a:rPr lang="en-US" sz="2100" i="1" smtClean="0">
                          <a:latin typeface="Cambria Math" panose="02040503050406030204" pitchFamily="18" charset="0"/>
                        </a:rPr>
                        <m:t>𝑚𝑢𝑙𝑡𝑖𝑝𝑙𝑖𝑒𝑟</m:t>
                      </m:r>
                      <m:r>
                        <a:rPr lang="en-US" sz="2100" i="1" smtClean="0">
                          <a:latin typeface="Cambria Math" panose="02040503050406030204" pitchFamily="18" charset="0"/>
                        </a:rPr>
                        <m:t> </m:t>
                      </m:r>
                      <m:sSub>
                        <m:sSubPr>
                          <m:ctrlPr>
                            <a:rPr lang="en-US" sz="2100" i="1" smtClean="0">
                              <a:latin typeface="Cambria Math" panose="02040503050406030204" pitchFamily="18" charset="0"/>
                            </a:rPr>
                          </m:ctrlPr>
                        </m:sSubPr>
                        <m:e>
                          <m:r>
                            <a:rPr lang="en-IN" sz="2100" b="0" i="1" smtClean="0">
                              <a:latin typeface="Cambria Math" panose="02040503050406030204" pitchFamily="18" charset="0"/>
                            </a:rPr>
                            <m:t>𝑢</m:t>
                          </m:r>
                        </m:e>
                        <m:sub>
                          <m:r>
                            <a:rPr lang="en-IN" sz="2100" b="0" i="1" smtClean="0">
                              <a:latin typeface="Cambria Math" panose="02040503050406030204" pitchFamily="18" charset="0"/>
                            </a:rPr>
                            <m:t>𝑖</m:t>
                          </m:r>
                        </m:sub>
                      </m:sSub>
                      <m:r>
                        <a:rPr lang="en-US" sz="2100" i="1" smtClean="0">
                          <a:latin typeface="Cambria Math" panose="02040503050406030204" pitchFamily="18" charset="0"/>
                        </a:rPr>
                        <m:t>𝑠</m:t>
                      </m:r>
                      <m:r>
                        <a:rPr lang="en-US" sz="2100" i="1" smtClean="0">
                          <a:latin typeface="Cambria Math" panose="02040503050406030204" pitchFamily="18" charset="0"/>
                        </a:rPr>
                        <m:t> </m:t>
                      </m:r>
                      <m:r>
                        <a:rPr lang="en-US" sz="2100" i="1" smtClean="0">
                          <a:latin typeface="Cambria Math" panose="02040503050406030204" pitchFamily="18" charset="0"/>
                        </a:rPr>
                        <m:t>𝑎𝑟𝑒</m:t>
                      </m:r>
                      <m:r>
                        <a:rPr lang="en-US" sz="2100" i="1" smtClean="0">
                          <a:latin typeface="Cambria Math" panose="02040503050406030204" pitchFamily="18" charset="0"/>
                        </a:rPr>
                        <m:t> </m:t>
                      </m:r>
                      <m:r>
                        <a:rPr lang="en-US" sz="2100" i="1" smtClean="0">
                          <a:latin typeface="Cambria Math" panose="02040503050406030204" pitchFamily="18" charset="0"/>
                        </a:rPr>
                        <m:t>𝑏𝑜𝑢𝑛𝑑𝑒𝑑</m:t>
                      </m:r>
                      <m:r>
                        <a:rPr lang="en-US" sz="2100" i="1" smtClean="0">
                          <a:latin typeface="Cambria Math" panose="02040503050406030204" pitchFamily="18" charset="0"/>
                        </a:rPr>
                        <m:t>. </m:t>
                      </m:r>
                    </m:oMath>
                  </m:oMathPara>
                </a14:m>
                <a:endParaRPr lang="en-IN" sz="2100" i="1" dirty="0">
                  <a:latin typeface="Cambria Math" panose="02040503050406030204" pitchFamily="18" charset="0"/>
                </a:endParaRPr>
              </a:p>
              <a:p>
                <a:r>
                  <a:rPr lang="en-US" sz="2100" dirty="0"/>
                  <a:t> </a:t>
                </a:r>
                <a14:m>
                  <m:oMath xmlns:m="http://schemas.openxmlformats.org/officeDocument/2006/math">
                    <m:r>
                      <a:rPr lang="en-US" sz="2100" i="1" smtClean="0">
                        <a:latin typeface="Cambria Math" panose="02040503050406030204" pitchFamily="18" charset="0"/>
                      </a:rPr>
                      <m:t>𝑇h𝑎𝑡</m:t>
                    </m:r>
                    <m:r>
                      <a:rPr lang="en-US" sz="2100" i="1" smtClean="0">
                        <a:latin typeface="Cambria Math" panose="02040503050406030204" pitchFamily="18" charset="0"/>
                      </a:rPr>
                      <m:t> </m:t>
                    </m:r>
                    <m:r>
                      <a:rPr lang="en-US" sz="2100" i="1" smtClean="0">
                        <a:latin typeface="Cambria Math" panose="02040503050406030204" pitchFamily="18" charset="0"/>
                      </a:rPr>
                      <m:t>𝑖𝑠</m:t>
                    </m:r>
                    <m:r>
                      <a:rPr lang="en-US" sz="2100" i="1" smtClean="0">
                        <a:latin typeface="Cambria Math" panose="02040503050406030204" pitchFamily="18" charset="0"/>
                      </a:rPr>
                      <m:t>,</m:t>
                    </m:r>
                  </m:oMath>
                </a14:m>
                <a:endParaRPr lang="en-IN" sz="2100" dirty="0"/>
              </a:p>
            </p:txBody>
          </p:sp>
        </mc:Choice>
        <mc:Fallback xmlns="">
          <p:sp>
            <p:nvSpPr>
              <p:cNvPr id="3" name="TextBox 2">
                <a:extLst>
                  <a:ext uri="{FF2B5EF4-FFF2-40B4-BE49-F238E27FC236}">
                    <a16:creationId xmlns:a16="http://schemas.microsoft.com/office/drawing/2014/main" id="{988A6FCE-10E4-D889-4FAE-7F436539146F}"/>
                  </a:ext>
                </a:extLst>
              </p:cNvPr>
              <p:cNvSpPr txBox="1">
                <a:spLocks noRot="1" noChangeAspect="1" noMove="1" noResize="1" noEditPoints="1" noAdjustHandles="1" noChangeArrowheads="1" noChangeShapeType="1" noTextEdit="1"/>
              </p:cNvSpPr>
              <p:nvPr/>
            </p:nvSpPr>
            <p:spPr>
              <a:xfrm>
                <a:off x="381804" y="732700"/>
                <a:ext cx="7269480" cy="1285224"/>
              </a:xfrm>
              <a:prstGeom prst="rect">
                <a:avLst/>
              </a:prstGeom>
              <a:blipFill>
                <a:blip r:embed="rId2"/>
                <a:stretch>
                  <a:fillRect l="-1342" r="-18792" b="-18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0AB623-39B5-5F6D-E14A-D01D58FDACD9}"/>
                  </a:ext>
                </a:extLst>
              </p:cNvPr>
              <p:cNvSpPr txBox="1"/>
              <p:nvPr/>
            </p:nvSpPr>
            <p:spPr>
              <a:xfrm>
                <a:off x="3155574" y="2017924"/>
                <a:ext cx="2832847" cy="7312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𝑢</m:t>
                          </m:r>
                        </m:e>
                        <m:sub>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IN" sz="21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𝑪</m:t>
                      </m:r>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 …, </m:t>
                      </m:r>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r>
                        <a:rPr kumimoji="0" lang="en-IN" sz="2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IN" sz="210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4" name="TextBox 3">
                <a:extLst>
                  <a:ext uri="{FF2B5EF4-FFF2-40B4-BE49-F238E27FC236}">
                    <a16:creationId xmlns:a16="http://schemas.microsoft.com/office/drawing/2014/main" id="{D90AB623-39B5-5F6D-E14A-D01D58FDACD9}"/>
                  </a:ext>
                </a:extLst>
              </p:cNvPr>
              <p:cNvSpPr txBox="1">
                <a:spLocks noRot="1" noChangeAspect="1" noMove="1" noResize="1" noEditPoints="1" noAdjustHandles="1" noChangeArrowheads="1" noChangeShapeType="1" noTextEdit="1"/>
              </p:cNvSpPr>
              <p:nvPr/>
            </p:nvSpPr>
            <p:spPr>
              <a:xfrm>
                <a:off x="3155574" y="2017924"/>
                <a:ext cx="2832847" cy="731226"/>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FD4338-7456-0B00-237D-A900552EF2FA}"/>
                  </a:ext>
                </a:extLst>
              </p:cNvPr>
              <p:cNvSpPr txBox="1"/>
              <p:nvPr/>
            </p:nvSpPr>
            <p:spPr>
              <a:xfrm>
                <a:off x="212664" y="2894440"/>
                <a:ext cx="8718669"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100" b="1" i="1" smtClean="0">
                          <a:latin typeface="Cambria Math" panose="02040503050406030204" pitchFamily="18" charset="0"/>
                        </a:rPr>
                        <m:t>𝑲𝑲𝑻</m:t>
                      </m:r>
                      <m:r>
                        <a:rPr lang="en-IN" sz="2100" b="1" i="1" smtClean="0">
                          <a:latin typeface="Cambria Math" panose="02040503050406030204" pitchFamily="18" charset="0"/>
                        </a:rPr>
                        <m:t> </m:t>
                      </m:r>
                      <m:d>
                        <m:dPr>
                          <m:ctrlPr>
                            <a:rPr lang="en-IN" sz="2100" b="0" i="1" smtClean="0">
                              <a:latin typeface="Cambria Math" panose="02040503050406030204" pitchFamily="18" charset="0"/>
                            </a:rPr>
                          </m:ctrlPr>
                        </m:dPr>
                        <m:e>
                          <m:r>
                            <a:rPr lang="en-IN" sz="2100" b="0" i="1" smtClean="0">
                              <a:latin typeface="Cambria Math" panose="02040503050406030204" pitchFamily="18" charset="0"/>
                            </a:rPr>
                            <m:t>𝑐𝑜𝑚𝑝𝑙𝑒𝑚𝑒𝑛𝑡𝑎𝑟𝑦</m:t>
                          </m:r>
                        </m:e>
                      </m:d>
                      <m:r>
                        <a:rPr lang="en-IN" sz="2100" b="0" i="1" smtClean="0">
                          <a:latin typeface="Cambria Math" panose="02040503050406030204" pitchFamily="18" charset="0"/>
                        </a:rPr>
                        <m:t>𝑐𝑜𝑛𝑑𝑖𝑡𝑖𝑜𝑛𝑠</m:t>
                      </m:r>
                      <m:r>
                        <a:rPr lang="en-IN" sz="2100" b="0" i="1" smtClean="0">
                          <a:latin typeface="Cambria Math" panose="02040503050406030204" pitchFamily="18" charset="0"/>
                        </a:rPr>
                        <m:t> </m:t>
                      </m:r>
                      <m:r>
                        <a:rPr lang="en-IN" sz="2100" b="0" i="1" smtClean="0">
                          <a:latin typeface="Cambria Math" panose="02040503050406030204" pitchFamily="18" charset="0"/>
                        </a:rPr>
                        <m:t>h𝑎𝑣𝑒</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r>
                        <a:rPr lang="en-IN" sz="2100" b="0" i="1" smtClean="0">
                          <a:latin typeface="Cambria Math" panose="02040503050406030204" pitchFamily="18" charset="0"/>
                        </a:rPr>
                        <m:t>𝑓𝑜𝑙𝑙𝑜𝑤𝑖𝑛𝑔</m:t>
                      </m:r>
                      <m:r>
                        <a:rPr lang="en-IN" sz="2100" b="0" i="1" smtClean="0">
                          <a:latin typeface="Cambria Math" panose="02040503050406030204" pitchFamily="18" charset="0"/>
                        </a:rPr>
                        <m:t> </m:t>
                      </m:r>
                      <m:r>
                        <a:rPr lang="en-IN" sz="2100" b="0" i="1" smtClean="0">
                          <a:latin typeface="Cambria Math" panose="02040503050406030204" pitchFamily="18" charset="0"/>
                        </a:rPr>
                        <m:t>𝑡h𝑟𝑒𝑒</m:t>
                      </m:r>
                      <m:r>
                        <a:rPr lang="en-IN" sz="2100" b="0" i="1" smtClean="0">
                          <a:latin typeface="Cambria Math" panose="02040503050406030204" pitchFamily="18" charset="0"/>
                        </a:rPr>
                        <m:t> </m:t>
                      </m:r>
                      <m:r>
                        <a:rPr lang="en-IN" sz="2100" b="0" i="1" smtClean="0">
                          <a:latin typeface="Cambria Math" panose="02040503050406030204" pitchFamily="18" charset="0"/>
                        </a:rPr>
                        <m:t>𝑐𝑎𝑠𝑒𝑠</m:t>
                      </m:r>
                      <m:r>
                        <a:rPr lang="en-IN" sz="2100" b="0" i="1" smtClean="0">
                          <a:latin typeface="Cambria Math" panose="02040503050406030204" pitchFamily="18" charset="0"/>
                        </a:rPr>
                        <m:t> </m:t>
                      </m:r>
                      <m:r>
                        <a:rPr lang="en-IN" sz="2100" b="0" i="1" smtClean="0">
                          <a:latin typeface="Cambria Math" panose="02040503050406030204" pitchFamily="18" charset="0"/>
                        </a:rPr>
                        <m:t>𝑓𝑜𝑟</m:t>
                      </m:r>
                      <m:r>
                        <a:rPr lang="en-IN" sz="2100" b="0" i="1" smtClean="0">
                          <a:latin typeface="Cambria Math" panose="02040503050406030204" pitchFamily="18" charset="0"/>
                        </a:rPr>
                        <m:t> </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rPr>
                            <m:t>𝑢</m:t>
                          </m:r>
                        </m:e>
                        <m:sub>
                          <m:r>
                            <a:rPr lang="en-IN" sz="2100" b="0" i="1" smtClean="0">
                              <a:latin typeface="Cambria Math" panose="02040503050406030204" pitchFamily="18" charset="0"/>
                            </a:rPr>
                            <m:t>𝑖</m:t>
                          </m:r>
                        </m:sub>
                      </m:sSub>
                    </m:oMath>
                  </m:oMathPara>
                </a14:m>
                <a:endParaRPr lang="en-IN" sz="2100" dirty="0"/>
              </a:p>
            </p:txBody>
          </p:sp>
        </mc:Choice>
        <mc:Fallback xmlns="">
          <p:sp>
            <p:nvSpPr>
              <p:cNvPr id="5" name="TextBox 4">
                <a:extLst>
                  <a:ext uri="{FF2B5EF4-FFF2-40B4-BE49-F238E27FC236}">
                    <a16:creationId xmlns:a16="http://schemas.microsoft.com/office/drawing/2014/main" id="{01FD4338-7456-0B00-237D-A900552EF2FA}"/>
                  </a:ext>
                </a:extLst>
              </p:cNvPr>
              <p:cNvSpPr txBox="1">
                <a:spLocks noRot="1" noChangeAspect="1" noMove="1" noResize="1" noEditPoints="1" noAdjustHandles="1" noChangeArrowheads="1" noChangeShapeType="1" noTextEdit="1"/>
              </p:cNvSpPr>
              <p:nvPr/>
            </p:nvSpPr>
            <p:spPr>
              <a:xfrm>
                <a:off x="212664" y="2894440"/>
                <a:ext cx="8718669" cy="323165"/>
              </a:xfrm>
              <a:prstGeom prst="rect">
                <a:avLst/>
              </a:prstGeom>
              <a:blipFill>
                <a:blip r:embed="rId4"/>
                <a:stretch>
                  <a:fillRect l="-210" b="-358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BC9CB1-BA99-E4DC-27E4-2B544F6F7C02}"/>
                  </a:ext>
                </a:extLst>
              </p:cNvPr>
              <p:cNvSpPr txBox="1"/>
              <p:nvPr/>
            </p:nvSpPr>
            <p:spPr>
              <a:xfrm>
                <a:off x="-897" y="3479000"/>
                <a:ext cx="9308639" cy="646331"/>
              </a:xfrm>
              <a:prstGeom prst="rect">
                <a:avLst/>
              </a:prstGeom>
              <a:noFill/>
            </p:spPr>
            <p:txBody>
              <a:bodyPr wrap="none" lIns="0" tIns="0" rIns="0" bIns="0" rtlCol="0">
                <a:spAutoFit/>
              </a:bodyPr>
              <a:lstStyle/>
              <a:p>
                <a:pPr marL="342900" indent="-342900">
                  <a:buAutoNum type="arabicPeriod"/>
                </a:pPr>
                <a14:m>
                  <m:oMath xmlns:m="http://schemas.openxmlformats.org/officeDocument/2006/math">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rPr>
                          <m:t>𝑢</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=0. </m:t>
                    </m:r>
                    <m:r>
                      <a:rPr lang="en-IN" sz="2100" b="0" i="1" smtClean="0">
                        <a:latin typeface="Cambria Math" panose="02040503050406030204" pitchFamily="18" charset="0"/>
                      </a:rPr>
                      <m:t>𝑇h𝑒𝑛</m:t>
                    </m:r>
                    <m:r>
                      <a:rPr lang="en-IN" sz="2100" b="0" i="1" smtClean="0">
                        <a:latin typeface="Cambria Math" panose="02040503050406030204" pitchFamily="18" charset="0"/>
                      </a:rPr>
                      <m:t> </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ea typeface="Cambria Math" panose="02040503050406030204" pitchFamily="18" charset="0"/>
                          </a:rPr>
                          <m:t>𝜉</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=1 </m:t>
                    </m:r>
                    <m:d>
                      <m:dPr>
                        <m:ctrlPr>
                          <a:rPr lang="en-IN" sz="2100" b="0" i="1" smtClean="0">
                            <a:latin typeface="Cambria Math" panose="02040503050406030204" pitchFamily="18" charset="0"/>
                          </a:rPr>
                        </m:ctrlPr>
                      </m:dPr>
                      <m:e>
                        <m:r>
                          <a:rPr lang="en-IN" sz="2100" b="0" i="1" smtClean="0">
                            <a:latin typeface="Cambria Math" panose="02040503050406030204" pitchFamily="18" charset="0"/>
                          </a:rPr>
                          <m:t>𝑐𝑜𝑟𝑟𝑒𝑠𝑝𝑜𝑛𝑑𝑖𝑛𝑔</m:t>
                        </m:r>
                        <m:r>
                          <a:rPr lang="en-IN" sz="2100" b="0" i="1" smtClean="0">
                            <a:latin typeface="Cambria Math" panose="02040503050406030204" pitchFamily="18" charset="0"/>
                          </a:rPr>
                          <m:t> </m:t>
                        </m:r>
                        <m:r>
                          <a:rPr lang="en-IN" sz="2100" b="0" i="1" smtClean="0">
                            <a:latin typeface="Cambria Math" panose="02040503050406030204" pitchFamily="18" charset="0"/>
                          </a:rPr>
                          <m:t>𝑑𝑎𝑡𝑎</m:t>
                        </m:r>
                        <m:r>
                          <a:rPr lang="en-IN" sz="2100" b="0" i="1" smtClean="0">
                            <a:latin typeface="Cambria Math" panose="02040503050406030204" pitchFamily="18" charset="0"/>
                          </a:rPr>
                          <m:t> </m:t>
                        </m:r>
                        <m:r>
                          <a:rPr lang="en-IN" sz="2100" b="0" i="1" smtClean="0">
                            <a:latin typeface="Cambria Math" panose="02040503050406030204" pitchFamily="18" charset="0"/>
                          </a:rPr>
                          <m:t>𝑝𝑜𝑖𝑛𝑡𝑠</m:t>
                        </m:r>
                        <m:r>
                          <a:rPr lang="en-IN" sz="2100" b="0" i="1" smtClean="0">
                            <a:latin typeface="Cambria Math" panose="02040503050406030204" pitchFamily="18" charset="0"/>
                          </a:rPr>
                          <m:t> </m:t>
                        </m:r>
                        <m:r>
                          <a:rPr lang="en-IN" sz="2100" b="0" i="1" smtClean="0">
                            <a:latin typeface="Cambria Math" panose="02040503050406030204" pitchFamily="18" charset="0"/>
                          </a:rPr>
                          <m:t>𝑑𝑜</m:t>
                        </m:r>
                        <m:r>
                          <a:rPr lang="en-IN" sz="2100" b="0" i="1" smtClean="0">
                            <a:latin typeface="Cambria Math" panose="02040503050406030204" pitchFamily="18" charset="0"/>
                          </a:rPr>
                          <m:t> </m:t>
                        </m:r>
                        <m:r>
                          <a:rPr lang="en-IN" sz="2100" b="0" i="1" smtClean="0">
                            <a:latin typeface="Cambria Math" panose="02040503050406030204" pitchFamily="18" charset="0"/>
                          </a:rPr>
                          <m:t>𝑛𝑜𝑡</m:t>
                        </m:r>
                        <m:r>
                          <a:rPr lang="en-IN" sz="2100" b="0" i="1" smtClean="0">
                            <a:latin typeface="Cambria Math" panose="02040503050406030204" pitchFamily="18" charset="0"/>
                          </a:rPr>
                          <m:t> </m:t>
                        </m:r>
                        <m:r>
                          <a:rPr lang="en-IN" sz="2100" b="0" i="1" smtClean="0">
                            <a:latin typeface="Cambria Math" panose="02040503050406030204" pitchFamily="18" charset="0"/>
                          </a:rPr>
                          <m:t>𝑟𝑒𝑞𝑢𝑖𝑟𝑒</m:t>
                        </m:r>
                        <m:r>
                          <a:rPr lang="en-IN" sz="2100" b="0" i="1" smtClean="0">
                            <a:latin typeface="Cambria Math" panose="02040503050406030204" pitchFamily="18" charset="0"/>
                          </a:rPr>
                          <m:t> </m:t>
                        </m:r>
                        <m:r>
                          <a:rPr lang="en-IN" sz="2100" b="0" i="1" smtClean="0">
                            <a:latin typeface="Cambria Math" panose="02040503050406030204" pitchFamily="18" charset="0"/>
                          </a:rPr>
                          <m:t>𝑝𝑜𝑠𝑖𝑡𝑖𝑣𝑒</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rPr>
                              <m:t> </m:t>
                            </m:r>
                            <m:r>
                              <a:rPr lang="en-IN" sz="2100" b="0" i="1" smtClean="0">
                                <a:latin typeface="Cambria Math" panose="02040503050406030204" pitchFamily="18" charset="0"/>
                                <a:ea typeface="Cambria Math" panose="02040503050406030204" pitchFamily="18" charset="0"/>
                              </a:rPr>
                              <m:t>𝜉</m:t>
                            </m:r>
                          </m:e>
                          <m:sub>
                            <m:r>
                              <a:rPr lang="en-IN" sz="2100" b="0" i="1" smtClean="0">
                                <a:latin typeface="Cambria Math" panose="02040503050406030204" pitchFamily="18" charset="0"/>
                              </a:rPr>
                              <m:t>𝑖</m:t>
                            </m:r>
                          </m:sub>
                        </m:sSub>
                      </m:e>
                    </m:d>
                    <m:r>
                      <a:rPr lang="en-IN" sz="2100" b="0" i="1" smtClean="0">
                        <a:latin typeface="Cambria Math" panose="02040503050406030204" pitchFamily="18" charset="0"/>
                      </a:rPr>
                      <m:t>. </m:t>
                    </m:r>
                  </m:oMath>
                </a14:m>
                <a:endParaRPr lang="en-IN" sz="2100" b="0" i="1" dirty="0">
                  <a:latin typeface="Cambria Math" panose="02040503050406030204" pitchFamily="18" charset="0"/>
                </a:endParaRPr>
              </a:p>
              <a:p>
                <a:r>
                  <a:rPr lang="en-IN" sz="2100" b="0" dirty="0"/>
                  <a:t>       </a:t>
                </a:r>
                <a14:m>
                  <m:oMath xmlns:m="http://schemas.openxmlformats.org/officeDocument/2006/math">
                    <m:r>
                      <a:rPr lang="en-IN" sz="2100" b="0" i="1" smtClean="0">
                        <a:latin typeface="Cambria Math" panose="02040503050406030204" pitchFamily="18" charset="0"/>
                      </a:rPr>
                      <m:t>𝑇h𝑢𝑠</m:t>
                    </m:r>
                    <m:r>
                      <a:rPr lang="en-IN" sz="2100" b="0" i="1" smtClean="0">
                        <a:latin typeface="Cambria Math" panose="02040503050406030204" pitchFamily="18" charset="0"/>
                      </a:rPr>
                      <m:t> </m:t>
                    </m:r>
                    <m:sSub>
                      <m:sSubPr>
                        <m:ctrlPr>
                          <a:rPr lang="en-IN" sz="2100" b="0" i="1" smtClean="0">
                            <a:latin typeface="Cambria Math" panose="02040503050406030204" pitchFamily="18" charset="0"/>
                          </a:rPr>
                        </m:ctrlPr>
                      </m:sSubPr>
                      <m:e>
                        <m:r>
                          <a:rPr lang="en-IN" sz="2100" b="1" i="1" smtClean="0">
                            <a:latin typeface="Cambria Math" panose="02040503050406030204" pitchFamily="18" charset="0"/>
                          </a:rPr>
                          <m:t>𝒙</m:t>
                        </m:r>
                      </m:e>
                      <m:sub>
                        <m:r>
                          <a:rPr lang="en-IN" sz="2100" b="0" i="1" smtClean="0">
                            <a:latin typeface="Cambria Math" panose="02040503050406030204" pitchFamily="18" charset="0"/>
                          </a:rPr>
                          <m:t>𝑖</m:t>
                        </m:r>
                      </m:sub>
                    </m:sSub>
                    <m:d>
                      <m:dPr>
                        <m:ctrlPr>
                          <a:rPr lang="en-IN" sz="2100" b="0" i="1" smtClean="0">
                            <a:latin typeface="Cambria Math" panose="02040503050406030204" pitchFamily="18" charset="0"/>
                          </a:rPr>
                        </m:ctrlPr>
                      </m:dPr>
                      <m:e>
                        <m:r>
                          <a:rPr lang="en-IN" sz="2100" b="0" i="1" smtClean="0">
                            <a:latin typeface="Cambria Math" panose="02040503050406030204" pitchFamily="18" charset="0"/>
                          </a:rPr>
                          <m:t>𝑖𝑡h</m:t>
                        </m:r>
                        <m:r>
                          <a:rPr lang="en-IN" sz="2100" b="0" i="1" smtClean="0">
                            <a:latin typeface="Cambria Math" panose="02040503050406030204" pitchFamily="18" charset="0"/>
                          </a:rPr>
                          <m:t> </m:t>
                        </m:r>
                        <m:r>
                          <a:rPr lang="en-IN" sz="2100" b="0" i="1" smtClean="0">
                            <a:latin typeface="Cambria Math" panose="02040503050406030204" pitchFamily="18" charset="0"/>
                          </a:rPr>
                          <m:t>𝑑𝑎𝑡𝑎</m:t>
                        </m:r>
                        <m:r>
                          <a:rPr lang="en-IN" sz="2100" b="0" i="1" smtClean="0">
                            <a:latin typeface="Cambria Math" panose="02040503050406030204" pitchFamily="18" charset="0"/>
                          </a:rPr>
                          <m:t> </m:t>
                        </m:r>
                        <m:r>
                          <a:rPr lang="en-IN" sz="2100" b="0" i="1" smtClean="0">
                            <a:latin typeface="Cambria Math" panose="02040503050406030204" pitchFamily="18" charset="0"/>
                          </a:rPr>
                          <m:t>𝑝𝑜𝑖𝑛𝑡</m:t>
                        </m:r>
                        <m:r>
                          <a:rPr lang="en-IN" sz="2100" b="0" i="1" smtClean="0">
                            <a:latin typeface="Cambria Math" panose="02040503050406030204" pitchFamily="18" charset="0"/>
                          </a:rPr>
                          <m:t> </m:t>
                        </m:r>
                        <m:r>
                          <a:rPr lang="en-IN" sz="2100" b="0" i="1" smtClean="0">
                            <a:latin typeface="Cambria Math" panose="02040503050406030204" pitchFamily="18" charset="0"/>
                          </a:rPr>
                          <m:t>𝑖𝑛</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r>
                          <a:rPr lang="en-IN" sz="2100" b="0" i="1" smtClean="0">
                            <a:latin typeface="Cambria Math" panose="02040503050406030204" pitchFamily="18" charset="0"/>
                          </a:rPr>
                          <m:t>𝑡𝑟𝑎𝑖𝑛𝑖𝑛𝑔</m:t>
                        </m:r>
                        <m:r>
                          <a:rPr lang="en-IN" sz="2100" b="0" i="1" smtClean="0">
                            <a:latin typeface="Cambria Math" panose="02040503050406030204" pitchFamily="18" charset="0"/>
                          </a:rPr>
                          <m:t> </m:t>
                        </m:r>
                        <m:r>
                          <a:rPr lang="en-IN" sz="2100" b="0" i="1" smtClean="0">
                            <a:latin typeface="Cambria Math" panose="02040503050406030204" pitchFamily="18" charset="0"/>
                          </a:rPr>
                          <m:t>𝑠𝑒𝑡</m:t>
                        </m:r>
                      </m:e>
                    </m:d>
                    <m:r>
                      <a:rPr lang="en-IN" sz="2100" b="0" i="1" smtClean="0">
                        <a:latin typeface="Cambria Math" panose="02040503050406030204" pitchFamily="18" charset="0"/>
                      </a:rPr>
                      <m:t> </m:t>
                    </m:r>
                    <m:r>
                      <a:rPr lang="en-IN" sz="2100" b="0" i="1" smtClean="0">
                        <a:latin typeface="Cambria Math" panose="02040503050406030204" pitchFamily="18" charset="0"/>
                      </a:rPr>
                      <m:t>𝑖𝑠</m:t>
                    </m:r>
                    <m:r>
                      <a:rPr lang="en-IN" sz="2100" b="0" i="1" smtClean="0">
                        <a:latin typeface="Cambria Math" panose="02040503050406030204" pitchFamily="18" charset="0"/>
                      </a:rPr>
                      <m:t> </m:t>
                    </m:r>
                    <m:r>
                      <a:rPr lang="en-IN" sz="2100" b="0" i="1" smtClean="0">
                        <a:latin typeface="Cambria Math" panose="02040503050406030204" pitchFamily="18" charset="0"/>
                      </a:rPr>
                      <m:t>𝑐𝑜𝑟𝑟𝑒𝑐𝑡𝑙𝑦</m:t>
                    </m:r>
                    <m:r>
                      <a:rPr lang="en-IN" sz="2100" b="0" i="1" smtClean="0">
                        <a:latin typeface="Cambria Math" panose="02040503050406030204" pitchFamily="18" charset="0"/>
                      </a:rPr>
                      <m:t> </m:t>
                    </m:r>
                    <m:r>
                      <a:rPr lang="en-IN" sz="2100" b="0" i="1" smtClean="0">
                        <a:latin typeface="Cambria Math" panose="02040503050406030204" pitchFamily="18" charset="0"/>
                      </a:rPr>
                      <m:t>𝑐𝑙𝑎𝑠𝑠𝑖𝑓𝑖𝑒𝑑</m:t>
                    </m:r>
                    <m:r>
                      <a:rPr lang="en-IN" sz="2100" b="0" i="1" smtClean="0">
                        <a:latin typeface="Cambria Math" panose="02040503050406030204" pitchFamily="18" charset="0"/>
                      </a:rPr>
                      <m:t>.</m:t>
                    </m:r>
                  </m:oMath>
                </a14:m>
                <a:endParaRPr lang="en-IN" sz="2100" i="1" dirty="0"/>
              </a:p>
            </p:txBody>
          </p:sp>
        </mc:Choice>
        <mc:Fallback xmlns="">
          <p:sp>
            <p:nvSpPr>
              <p:cNvPr id="6" name="TextBox 5">
                <a:extLst>
                  <a:ext uri="{FF2B5EF4-FFF2-40B4-BE49-F238E27FC236}">
                    <a16:creationId xmlns:a16="http://schemas.microsoft.com/office/drawing/2014/main" id="{0CBC9CB1-BA99-E4DC-27E4-2B544F6F7C02}"/>
                  </a:ext>
                </a:extLst>
              </p:cNvPr>
              <p:cNvSpPr txBox="1">
                <a:spLocks noRot="1" noChangeAspect="1" noMove="1" noResize="1" noEditPoints="1" noAdjustHandles="1" noChangeArrowheads="1" noChangeShapeType="1" noTextEdit="1"/>
              </p:cNvSpPr>
              <p:nvPr/>
            </p:nvSpPr>
            <p:spPr>
              <a:xfrm>
                <a:off x="-897" y="3479000"/>
                <a:ext cx="9308639" cy="646331"/>
              </a:xfrm>
              <a:prstGeom prst="rect">
                <a:avLst/>
              </a:prstGeom>
              <a:blipFill>
                <a:blip r:embed="rId5"/>
                <a:stretch>
                  <a:fillRect l="-1768" t="-12264" b="-16981"/>
                </a:stretch>
              </a:blipFill>
            </p:spPr>
            <p:txBody>
              <a:bodyPr/>
              <a:lstStyle/>
              <a:p>
                <a:r>
                  <a:rPr lang="en-IN">
                    <a:noFill/>
                  </a:rPr>
                  <a:t> </a:t>
                </a:r>
              </a:p>
            </p:txBody>
          </p:sp>
        </mc:Fallback>
      </mc:AlternateContent>
    </p:spTree>
    <p:extLst>
      <p:ext uri="{BB962C8B-B14F-4D97-AF65-F5344CB8AC3E}">
        <p14:creationId xmlns:p14="http://schemas.microsoft.com/office/powerpoint/2010/main" val="3920148752"/>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ABD2CD-A736-E3F6-4F15-C0F6E99BCCB0}"/>
                  </a:ext>
                </a:extLst>
              </p:cNvPr>
              <p:cNvSpPr txBox="1"/>
              <p:nvPr/>
            </p:nvSpPr>
            <p:spPr>
              <a:xfrm>
                <a:off x="304800" y="773042"/>
                <a:ext cx="8534400" cy="1615827"/>
              </a:xfrm>
              <a:prstGeom prst="rect">
                <a:avLst/>
              </a:prstGeom>
              <a:noFill/>
            </p:spPr>
            <p:txBody>
              <a:bodyPr wrap="square" lIns="0" tIns="0" rIns="0" bIns="0" rtlCol="0">
                <a:spAutoFit/>
              </a:bodyPr>
              <a:lstStyle/>
              <a:p>
                <a:pPr marL="342900" indent="-342900">
                  <a:buAutoNum type="arabicPeriod" startAt="2"/>
                </a:pPr>
                <a14:m>
                  <m:oMath xmlns:m="http://schemas.openxmlformats.org/officeDocument/2006/math">
                    <m:r>
                      <a:rPr lang="en-IN" sz="2100" b="0" i="1" smtClean="0">
                        <a:latin typeface="Cambria Math" panose="02040503050406030204" pitchFamily="18" charset="0"/>
                      </a:rPr>
                      <m:t>0&lt;</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rPr>
                          <m:t>𝑢</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&lt;</m:t>
                    </m:r>
                    <m:r>
                      <a:rPr lang="en-IN" sz="2100" b="0" i="1" smtClean="0">
                        <a:latin typeface="Cambria Math" panose="02040503050406030204" pitchFamily="18" charset="0"/>
                      </a:rPr>
                      <m:t>𝐶</m:t>
                    </m:r>
                    <m:r>
                      <a:rPr lang="en-IN" sz="2100" b="0" i="1" smtClean="0">
                        <a:latin typeface="Cambria Math" panose="02040503050406030204" pitchFamily="18" charset="0"/>
                      </a:rPr>
                      <m:t>.  </m:t>
                    </m:r>
                    <m:r>
                      <a:rPr lang="en-IN" sz="2100" b="0" i="1" smtClean="0">
                        <a:latin typeface="Cambria Math" panose="02040503050406030204" pitchFamily="18" charset="0"/>
                      </a:rPr>
                      <m:t>𝑇h𝑒𝑛</m:t>
                    </m:r>
                    <m:r>
                      <a:rPr lang="en-IN" sz="2100" b="0" i="1" smtClean="0">
                        <a:latin typeface="Cambria Math" panose="02040503050406030204" pitchFamily="18" charset="0"/>
                      </a:rPr>
                      <m:t> </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rPr>
                          <m:t>𝑑</m:t>
                        </m:r>
                      </m:e>
                      <m:sub>
                        <m:r>
                          <a:rPr lang="en-IN" sz="2100" b="0" i="1" smtClean="0">
                            <a:latin typeface="Cambria Math" panose="02040503050406030204" pitchFamily="18" charset="0"/>
                          </a:rPr>
                          <m:t>𝑖</m:t>
                        </m:r>
                      </m:sub>
                    </m:sSub>
                    <m:d>
                      <m:dPr>
                        <m:ctrlPr>
                          <a:rPr lang="en-IN" sz="2100" b="0" i="1" smtClean="0">
                            <a:latin typeface="Cambria Math" panose="02040503050406030204" pitchFamily="18" charset="0"/>
                          </a:rPr>
                        </m:ctrlPr>
                      </m:dPr>
                      <m:e>
                        <m:sSup>
                          <m:sSupPr>
                            <m:ctrlPr>
                              <a:rPr lang="en-IN" sz="2100" b="0" i="1" smtClean="0">
                                <a:latin typeface="Cambria Math" panose="02040503050406030204" pitchFamily="18" charset="0"/>
                              </a:rPr>
                            </m:ctrlPr>
                          </m:sSupPr>
                          <m:e>
                            <m:r>
                              <a:rPr lang="en-IN" sz="2100" b="1" i="1" smtClean="0">
                                <a:latin typeface="Cambria Math" panose="02040503050406030204" pitchFamily="18" charset="0"/>
                              </a:rPr>
                              <m:t>𝒘</m:t>
                            </m:r>
                          </m:e>
                          <m:sup>
                            <m:r>
                              <a:rPr lang="en-IN" sz="2100" b="0" i="1" smtClean="0">
                                <a:latin typeface="Cambria Math" panose="02040503050406030204" pitchFamily="18" charset="0"/>
                              </a:rPr>
                              <m:t>𝑇</m:t>
                            </m:r>
                          </m:sup>
                        </m:sSup>
                        <m:sSub>
                          <m:sSubPr>
                            <m:ctrlPr>
                              <a:rPr lang="en-IN" sz="2100" b="0" i="1" smtClean="0">
                                <a:latin typeface="Cambria Math" panose="02040503050406030204" pitchFamily="18" charset="0"/>
                              </a:rPr>
                            </m:ctrlPr>
                          </m:sSubPr>
                          <m:e>
                            <m:r>
                              <a:rPr lang="en-IN" sz="2100" b="1" i="1" smtClean="0">
                                <a:latin typeface="Cambria Math" panose="02040503050406030204" pitchFamily="18" charset="0"/>
                              </a:rPr>
                              <m:t>𝒙</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m:t>
                        </m:r>
                        <m:r>
                          <a:rPr lang="en-IN" sz="2100" b="0" i="1" smtClean="0">
                            <a:latin typeface="Cambria Math" panose="02040503050406030204" pitchFamily="18" charset="0"/>
                            <a:ea typeface="Cambria Math" panose="02040503050406030204" pitchFamily="18" charset="0"/>
                          </a:rPr>
                          <m:t>𝛾</m:t>
                        </m:r>
                      </m:e>
                    </m:d>
                    <m:r>
                      <a:rPr lang="en-IN" sz="2100" b="0" i="1" smtClean="0">
                        <a:latin typeface="Cambria Math" panose="02040503050406030204" pitchFamily="18" charset="0"/>
                      </a:rPr>
                      <m:t>+</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ea typeface="Cambria Math" panose="02040503050406030204" pitchFamily="18" charset="0"/>
                          </a:rPr>
                          <m:t>𝜉</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=1 </m:t>
                    </m:r>
                    <m:r>
                      <a:rPr lang="en-IN" sz="2100" b="0" i="1" smtClean="0">
                        <a:latin typeface="Cambria Math" panose="02040503050406030204" pitchFamily="18" charset="0"/>
                      </a:rPr>
                      <m:t>𝑎𝑛𝑑</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rPr>
                          <m:t> </m:t>
                        </m:r>
                        <m:r>
                          <a:rPr lang="en-IN" sz="2100" b="0" i="1" smtClean="0">
                            <a:latin typeface="Cambria Math" panose="02040503050406030204" pitchFamily="18" charset="0"/>
                            <a:ea typeface="Cambria Math" panose="02040503050406030204" pitchFamily="18" charset="0"/>
                          </a:rPr>
                          <m:t>𝜉</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=0.  </m:t>
                    </m:r>
                  </m:oMath>
                </a14:m>
                <a:endParaRPr lang="en-IN" sz="2100" b="0" i="1" dirty="0">
                  <a:latin typeface="Cambria Math" panose="02040503050406030204" pitchFamily="18" charset="0"/>
                </a:endParaRPr>
              </a:p>
              <a:p>
                <a:r>
                  <a:rPr lang="en-IN" sz="2100" b="0" dirty="0"/>
                  <a:t>     </a:t>
                </a:r>
                <a14:m>
                  <m:oMath xmlns:m="http://schemas.openxmlformats.org/officeDocument/2006/math">
                    <m:r>
                      <a:rPr lang="en-IN" sz="2100" b="0" i="1" smtClean="0">
                        <a:latin typeface="Cambria Math" panose="02040503050406030204" pitchFamily="18" charset="0"/>
                      </a:rPr>
                      <m:t>𝑇h𝑒𝑛</m:t>
                    </m:r>
                    <m:sSub>
                      <m:sSubPr>
                        <m:ctrlPr>
                          <a:rPr lang="en-IN" sz="2100" b="0" i="1" smtClean="0">
                            <a:latin typeface="Cambria Math" panose="02040503050406030204" pitchFamily="18" charset="0"/>
                          </a:rPr>
                        </m:ctrlPr>
                      </m:sSubPr>
                      <m:e>
                        <m:r>
                          <a:rPr lang="en-IN" sz="2100" b="1" i="1" smtClean="0">
                            <a:latin typeface="Cambria Math" panose="02040503050406030204" pitchFamily="18" charset="0"/>
                          </a:rPr>
                          <m:t> </m:t>
                        </m:r>
                        <m:r>
                          <a:rPr lang="en-IN" sz="2100" b="1" i="1" smtClean="0">
                            <a:latin typeface="Cambria Math" panose="02040503050406030204" pitchFamily="18" charset="0"/>
                          </a:rPr>
                          <m:t>𝒙</m:t>
                        </m:r>
                      </m:e>
                      <m:sub>
                        <m:r>
                          <a:rPr lang="en-IN" sz="2100" b="1" i="1" smtClean="0">
                            <a:latin typeface="Cambria Math" panose="02040503050406030204" pitchFamily="18" charset="0"/>
                          </a:rPr>
                          <m:t>𝒊</m:t>
                        </m:r>
                      </m:sub>
                    </m:sSub>
                    <m:r>
                      <a:rPr lang="en-IN" sz="2100" b="0" i="1" smtClean="0">
                        <a:latin typeface="Cambria Math" panose="02040503050406030204" pitchFamily="18" charset="0"/>
                      </a:rPr>
                      <m:t> </m:t>
                    </m:r>
                    <m:r>
                      <a:rPr lang="en-IN" sz="2100" b="0" i="1" smtClean="0">
                        <a:latin typeface="Cambria Math" panose="02040503050406030204" pitchFamily="18" charset="0"/>
                      </a:rPr>
                      <m:t>𝑖𝑠</m:t>
                    </m:r>
                    <m:r>
                      <a:rPr lang="en-IN" sz="2100" b="0" i="1" smtClean="0">
                        <a:latin typeface="Cambria Math" panose="02040503050406030204" pitchFamily="18" charset="0"/>
                      </a:rPr>
                      <m:t> </m:t>
                    </m:r>
                    <m:r>
                      <a:rPr lang="en-IN" sz="2100" b="0" i="1" smtClean="0">
                        <a:latin typeface="Cambria Math" panose="02040503050406030204" pitchFamily="18" charset="0"/>
                      </a:rPr>
                      <m:t>𝑎</m:t>
                    </m:r>
                    <m:r>
                      <a:rPr lang="en-IN" sz="2100" b="0" i="1" smtClean="0">
                        <a:latin typeface="Cambria Math" panose="02040503050406030204" pitchFamily="18" charset="0"/>
                      </a:rPr>
                      <m:t> </m:t>
                    </m:r>
                    <m:r>
                      <a:rPr lang="en-IN" sz="2100" b="0" i="1" smtClean="0">
                        <a:latin typeface="Cambria Math" panose="02040503050406030204" pitchFamily="18" charset="0"/>
                      </a:rPr>
                      <m:t>𝑠𝑢𝑝𝑝𝑜𝑟𝑡</m:t>
                    </m:r>
                    <m:r>
                      <a:rPr lang="en-IN" sz="2100" b="0" i="1" smtClean="0">
                        <a:latin typeface="Cambria Math" panose="02040503050406030204" pitchFamily="18" charset="0"/>
                      </a:rPr>
                      <m:t> </m:t>
                    </m:r>
                    <m:r>
                      <a:rPr lang="en-IN" sz="2100" b="0" i="1" smtClean="0">
                        <a:latin typeface="Cambria Math" panose="02040503050406030204" pitchFamily="18" charset="0"/>
                      </a:rPr>
                      <m:t>𝑣𝑒𝑐𝑡𝑜𝑟</m:t>
                    </m:r>
                    <m:r>
                      <a:rPr lang="en-IN" sz="2100" b="0" i="1" smtClean="0">
                        <a:latin typeface="Cambria Math" panose="02040503050406030204" pitchFamily="18" charset="0"/>
                      </a:rPr>
                      <m:t>.  </m:t>
                    </m:r>
                    <m:r>
                      <a:rPr lang="en-IN" sz="2100" b="0" i="1" smtClean="0">
                        <a:latin typeface="Cambria Math" panose="02040503050406030204" pitchFamily="18" charset="0"/>
                      </a:rPr>
                      <m:t>𝑆𝑢𝑐h</m:t>
                    </m:r>
                    <m:r>
                      <a:rPr lang="en-IN" sz="2100" b="0" i="1" smtClean="0">
                        <a:latin typeface="Cambria Math" panose="02040503050406030204" pitchFamily="18" charset="0"/>
                      </a:rPr>
                      <m:t> </m:t>
                    </m:r>
                    <m:r>
                      <a:rPr lang="en-IN" sz="2100" b="0" i="1" smtClean="0">
                        <a:latin typeface="Cambria Math" panose="02040503050406030204" pitchFamily="18" charset="0"/>
                      </a:rPr>
                      <m:t>𝑠𝑢𝑝𝑝𝑜𝑟𝑡</m:t>
                    </m:r>
                    <m:r>
                      <a:rPr lang="en-IN" sz="2100" b="0" i="1" smtClean="0">
                        <a:latin typeface="Cambria Math" panose="02040503050406030204" pitchFamily="18" charset="0"/>
                      </a:rPr>
                      <m:t> </m:t>
                    </m:r>
                    <m:r>
                      <a:rPr lang="en-IN" sz="2100" b="0" i="1" smtClean="0">
                        <a:latin typeface="Cambria Math" panose="02040503050406030204" pitchFamily="18" charset="0"/>
                      </a:rPr>
                      <m:t>𝑣𝑒𝑐𝑡𝑜𝑟𝑠</m:t>
                    </m:r>
                    <m:r>
                      <a:rPr lang="en-IN" sz="2100" b="0" i="1" smtClean="0">
                        <a:latin typeface="Cambria Math" panose="02040503050406030204" pitchFamily="18" charset="0"/>
                      </a:rPr>
                      <m:t> </m:t>
                    </m:r>
                    <m:r>
                      <a:rPr lang="en-IN" sz="2100" b="0" i="1" smtClean="0">
                        <a:latin typeface="Cambria Math" panose="02040503050406030204" pitchFamily="18" charset="0"/>
                      </a:rPr>
                      <m:t>𝑤𝑖𝑡h</m:t>
                    </m:r>
                    <m:r>
                      <a:rPr lang="en-IN" sz="2100" b="0" i="1" smtClean="0">
                        <a:latin typeface="Cambria Math" panose="02040503050406030204" pitchFamily="18" charset="0"/>
                      </a:rPr>
                      <m:t> 0&lt;</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rPr>
                          <m:t>𝑢</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&lt;</m:t>
                    </m:r>
                    <m:r>
                      <a:rPr lang="en-IN" sz="2100" b="0" i="1" smtClean="0">
                        <a:latin typeface="Cambria Math" panose="02040503050406030204" pitchFamily="18" charset="0"/>
                      </a:rPr>
                      <m:t>𝐶</m:t>
                    </m:r>
                  </m:oMath>
                </a14:m>
                <a:endParaRPr lang="en-IN" sz="2100" b="0" i="1" dirty="0">
                  <a:latin typeface="Cambria Math" panose="02040503050406030204" pitchFamily="18" charset="0"/>
                </a:endParaRPr>
              </a:p>
              <a:p>
                <a:r>
                  <a:rPr lang="en-IN" sz="2100" b="0" dirty="0"/>
                  <a:t>     </a:t>
                </a:r>
                <a14:m>
                  <m:oMath xmlns:m="http://schemas.openxmlformats.org/officeDocument/2006/math">
                    <m:r>
                      <a:rPr lang="en-IN" sz="2100" b="0" i="1" smtClean="0">
                        <a:latin typeface="Cambria Math" panose="02040503050406030204" pitchFamily="18" charset="0"/>
                      </a:rPr>
                      <m:t>𝑎𝑟𝑒</m:t>
                    </m:r>
                    <m:r>
                      <a:rPr lang="en-IN" sz="2100" b="0" i="1" smtClean="0">
                        <a:latin typeface="Cambria Math" panose="02040503050406030204" pitchFamily="18" charset="0"/>
                      </a:rPr>
                      <m:t> </m:t>
                    </m:r>
                    <m:r>
                      <a:rPr lang="en-IN" sz="2100" b="0" i="1" smtClean="0">
                        <a:latin typeface="Cambria Math" panose="02040503050406030204" pitchFamily="18" charset="0"/>
                      </a:rPr>
                      <m:t>𝑐𝑎𝑙𝑙𝑒𝑑</m:t>
                    </m:r>
                    <m:r>
                      <a:rPr lang="en-IN" sz="2100" b="0" i="1" smtClean="0">
                        <a:latin typeface="Cambria Math" panose="02040503050406030204" pitchFamily="18" charset="0"/>
                      </a:rPr>
                      <m:t> </m:t>
                    </m:r>
                    <m:r>
                      <a:rPr lang="en-IN" sz="2100" b="0" i="1" smtClean="0">
                        <a:latin typeface="Cambria Math" panose="02040503050406030204" pitchFamily="18" charset="0"/>
                      </a:rPr>
                      <m:t>𝑢𝑛𝑏𝑜𝑢𝑛𝑑𝑒𝑑</m:t>
                    </m:r>
                    <m:r>
                      <a:rPr lang="en-IN" sz="2100" b="0" i="1" smtClean="0">
                        <a:latin typeface="Cambria Math" panose="02040503050406030204" pitchFamily="18" charset="0"/>
                      </a:rPr>
                      <m:t> </m:t>
                    </m:r>
                    <m:r>
                      <a:rPr lang="en-IN" sz="2100" b="0" i="1" smtClean="0">
                        <a:latin typeface="Cambria Math" panose="02040503050406030204" pitchFamily="18" charset="0"/>
                      </a:rPr>
                      <m:t>𝑠𝑢𝑝𝑝𝑜𝑟𝑡</m:t>
                    </m:r>
                    <m:r>
                      <a:rPr lang="en-IN" sz="2100" b="0" i="1" smtClean="0">
                        <a:latin typeface="Cambria Math" panose="02040503050406030204" pitchFamily="18" charset="0"/>
                      </a:rPr>
                      <m:t> </m:t>
                    </m:r>
                    <m:r>
                      <a:rPr lang="en-IN" sz="2100" b="0" i="1" smtClean="0">
                        <a:latin typeface="Cambria Math" panose="02040503050406030204" pitchFamily="18" charset="0"/>
                      </a:rPr>
                      <m:t>𝑣𝑒𝑐𝑡𝑜𝑟𝑠</m:t>
                    </m:r>
                    <m:r>
                      <a:rPr lang="en-IN" sz="2100" b="0" i="1" smtClean="0">
                        <a:latin typeface="Cambria Math" panose="02040503050406030204" pitchFamily="18" charset="0"/>
                      </a:rPr>
                      <m:t>. </m:t>
                    </m:r>
                  </m:oMath>
                </a14:m>
                <a:r>
                  <a:rPr lang="en-IN" sz="2100" b="0" dirty="0"/>
                  <a:t> </a:t>
                </a:r>
                <a14:m>
                  <m:oMath xmlns:m="http://schemas.openxmlformats.org/officeDocument/2006/math">
                    <m:r>
                      <a:rPr lang="en-IN" sz="2100" b="0" i="0" smtClean="0">
                        <a:latin typeface="Cambria Math" panose="02040503050406030204" pitchFamily="18" charset="0"/>
                      </a:rPr>
                      <m:t>       </m:t>
                    </m:r>
                    <m:r>
                      <a:rPr lang="en-IN" sz="2100" b="0" i="1" smtClean="0">
                        <a:latin typeface="Cambria Math" panose="02040503050406030204" pitchFamily="18" charset="0"/>
                      </a:rPr>
                      <m:t>𝑇h𝑒𝑠𝑒</m:t>
                    </m:r>
                    <m:r>
                      <a:rPr lang="en-IN" sz="2100" b="0" i="1" smtClean="0">
                        <a:latin typeface="Cambria Math" panose="02040503050406030204" pitchFamily="18" charset="0"/>
                      </a:rPr>
                      <m:t> </m:t>
                    </m:r>
                    <m:r>
                      <a:rPr lang="en-IN" sz="2100" b="0" i="1" smtClean="0">
                        <a:latin typeface="Cambria Math" panose="02040503050406030204" pitchFamily="18" charset="0"/>
                      </a:rPr>
                      <m:t>𝑎𝑟𝑒</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r>
                      <a:rPr lang="en-IN" sz="2100" b="0" i="1" smtClean="0">
                        <a:latin typeface="Cambria Math" panose="02040503050406030204" pitchFamily="18" charset="0"/>
                      </a:rPr>
                      <m:t>𝑝𝑜𝑖𝑛𝑡𝑠</m:t>
                    </m:r>
                    <m:r>
                      <a:rPr lang="en-IN" sz="2100" b="0" i="1" smtClean="0">
                        <a:latin typeface="Cambria Math" panose="02040503050406030204" pitchFamily="18" charset="0"/>
                      </a:rPr>
                      <m:t> </m:t>
                    </m:r>
                    <m:r>
                      <a:rPr lang="en-IN" sz="2100" b="0" i="1" smtClean="0">
                        <a:latin typeface="Cambria Math" panose="02040503050406030204" pitchFamily="18" charset="0"/>
                      </a:rPr>
                      <m:t>𝑓𝑎𝑙𝑙𝑖𝑛𝑔</m:t>
                    </m:r>
                    <m:r>
                      <a:rPr lang="en-IN" sz="2100" b="0" i="1" smtClean="0">
                        <a:latin typeface="Cambria Math" panose="02040503050406030204" pitchFamily="18" charset="0"/>
                      </a:rPr>
                      <m:t> </m:t>
                    </m:r>
                    <m:r>
                      <a:rPr lang="en-IN" sz="2100" b="0" i="1" smtClean="0">
                        <a:latin typeface="Cambria Math" panose="02040503050406030204" pitchFamily="18" charset="0"/>
                      </a:rPr>
                      <m:t>𝑜𝑛</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r>
                      <a:rPr lang="en-IN" sz="2100" b="0" i="1" smtClean="0">
                        <a:latin typeface="Cambria Math" panose="02040503050406030204" pitchFamily="18" charset="0"/>
                      </a:rPr>
                      <m:t>𝑏𝑜𝑢𝑛𝑑𝑖𝑛𝑔</m:t>
                    </m:r>
                    <m:r>
                      <a:rPr lang="en-IN" sz="2100" b="0" i="1" smtClean="0">
                        <a:latin typeface="Cambria Math" panose="02040503050406030204" pitchFamily="18" charset="0"/>
                      </a:rPr>
                      <m:t> </m:t>
                    </m:r>
                    <m:r>
                      <a:rPr lang="en-IN" sz="2100" b="0" i="1" smtClean="0">
                        <a:latin typeface="Cambria Math" panose="02040503050406030204" pitchFamily="18" charset="0"/>
                      </a:rPr>
                      <m:t>𝑝𝑙𝑎𝑐𝑒𝑠</m:t>
                    </m:r>
                    <m:r>
                      <a:rPr lang="en-IN" sz="2100" b="0" i="1" smtClean="0">
                        <a:latin typeface="Cambria Math" panose="02040503050406030204" pitchFamily="18" charset="0"/>
                      </a:rPr>
                      <m:t> </m:t>
                    </m:r>
                    <m:r>
                      <a:rPr lang="en-IN" sz="2100" b="0" i="1" smtClean="0">
                        <a:latin typeface="Cambria Math" panose="02040503050406030204" pitchFamily="18" charset="0"/>
                      </a:rPr>
                      <m:t>𝑜𝑓</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r>
                      <a:rPr lang="en-IN" sz="2100" b="0" i="1" smtClean="0">
                        <a:latin typeface="Cambria Math" panose="02040503050406030204" pitchFamily="18" charset="0"/>
                      </a:rPr>
                      <m:t>𝑐𝑙𝑎𝑠𝑠</m:t>
                    </m:r>
                    <m:r>
                      <a:rPr lang="en-IN" sz="2100" b="0" i="1" smtClean="0">
                        <a:latin typeface="Cambria Math" panose="02040503050406030204" pitchFamily="18" charset="0"/>
                      </a:rPr>
                      <m:t> </m:t>
                    </m:r>
                    <m:r>
                      <a:rPr lang="en-IN" sz="2100" b="0" i="1" smtClean="0">
                        <a:latin typeface="Cambria Math" panose="02040503050406030204" pitchFamily="18" charset="0"/>
                      </a:rPr>
                      <m:t>𝑡𝑜</m:t>
                    </m:r>
                    <m:r>
                      <a:rPr lang="en-IN" sz="2100" b="0" i="1" smtClean="0">
                        <a:latin typeface="Cambria Math" panose="02040503050406030204" pitchFamily="18" charset="0"/>
                      </a:rPr>
                      <m:t> </m:t>
                    </m:r>
                  </m:oMath>
                </a14:m>
                <a:endParaRPr lang="en-IN" sz="2100" b="0" i="1" dirty="0">
                  <a:latin typeface="Cambria Math" panose="02040503050406030204" pitchFamily="18" charset="0"/>
                </a:endParaRPr>
              </a:p>
              <a:p>
                <a:r>
                  <a:rPr lang="en-IN" sz="2100" b="0" dirty="0"/>
                  <a:t>      </a:t>
                </a:r>
                <a14:m>
                  <m:oMath xmlns:m="http://schemas.openxmlformats.org/officeDocument/2006/math">
                    <m:r>
                      <a:rPr lang="en-IN" sz="2100" b="0" i="1" smtClean="0">
                        <a:latin typeface="Cambria Math" panose="02040503050406030204" pitchFamily="18" charset="0"/>
                      </a:rPr>
                      <m:t>𝑤h𝑖𝑐h</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r>
                      <a:rPr lang="en-IN" sz="2100" b="0" i="1" smtClean="0">
                        <a:latin typeface="Cambria Math" panose="02040503050406030204" pitchFamily="18" charset="0"/>
                      </a:rPr>
                      <m:t>𝑝𝑜𝑖𝑛𝑡𝑠</m:t>
                    </m:r>
                    <m:r>
                      <a:rPr lang="en-IN" sz="2100" b="0" i="1" smtClean="0">
                        <a:latin typeface="Cambria Math" panose="02040503050406030204" pitchFamily="18" charset="0"/>
                      </a:rPr>
                      <m:t> </m:t>
                    </m:r>
                    <m:r>
                      <a:rPr lang="en-IN" sz="2100" b="0" i="1" smtClean="0">
                        <a:latin typeface="Cambria Math" panose="02040503050406030204" pitchFamily="18" charset="0"/>
                      </a:rPr>
                      <m:t>𝑏𝑒𝑙𝑜𝑛𝑔</m:t>
                    </m:r>
                    <m:r>
                      <a:rPr lang="en-IN" sz="2100" b="0" i="1" smtClean="0">
                        <a:latin typeface="Cambria Math" panose="02040503050406030204" pitchFamily="18" charset="0"/>
                      </a:rPr>
                      <m:t>.</m:t>
                    </m:r>
                  </m:oMath>
                </a14:m>
                <a:endParaRPr lang="en-IN" sz="2100" b="0" i="1" dirty="0">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7BABD2CD-A736-E3F6-4F15-C0F6E99BCCB0}"/>
                  </a:ext>
                </a:extLst>
              </p:cNvPr>
              <p:cNvSpPr txBox="1">
                <a:spLocks noRot="1" noChangeAspect="1" noMove="1" noResize="1" noEditPoints="1" noAdjustHandles="1" noChangeArrowheads="1" noChangeShapeType="1" noTextEdit="1"/>
              </p:cNvSpPr>
              <p:nvPr/>
            </p:nvSpPr>
            <p:spPr>
              <a:xfrm>
                <a:off x="304800" y="773042"/>
                <a:ext cx="8534400" cy="1615827"/>
              </a:xfrm>
              <a:prstGeom prst="rect">
                <a:avLst/>
              </a:prstGeom>
              <a:blipFill>
                <a:blip r:embed="rId2"/>
                <a:stretch>
                  <a:fillRect l="-1857" t="-4906" b="-64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9B6CEE-D39E-9335-4752-4DAFA5E828F5}"/>
                  </a:ext>
                </a:extLst>
              </p:cNvPr>
              <p:cNvSpPr txBox="1"/>
              <p:nvPr/>
            </p:nvSpPr>
            <p:spPr>
              <a:xfrm>
                <a:off x="152400" y="2754631"/>
                <a:ext cx="9447995" cy="1615827"/>
              </a:xfrm>
              <a:prstGeom prst="rect">
                <a:avLst/>
              </a:prstGeom>
              <a:noFill/>
            </p:spPr>
            <p:txBody>
              <a:bodyPr wrap="square" lIns="0" tIns="0" rIns="0" bIns="0" rtlCol="0">
                <a:spAutoFit/>
              </a:bodyPr>
              <a:lstStyle/>
              <a:p>
                <a:pPr marL="342900" indent="-342900">
                  <a:buAutoNum type="arabicPeriod" startAt="3"/>
                </a:pPr>
                <a14:m>
                  <m:oMath xmlns:m="http://schemas.openxmlformats.org/officeDocument/2006/math">
                    <m:sSub>
                      <m:sSubPr>
                        <m:ctrlPr>
                          <a:rPr lang="en-IN" sz="2100" i="1" smtClean="0">
                            <a:latin typeface="Cambria Math" panose="02040503050406030204" pitchFamily="18" charset="0"/>
                          </a:rPr>
                        </m:ctrlPr>
                      </m:sSubPr>
                      <m:e>
                        <m:r>
                          <a:rPr lang="en-IN" sz="2100" b="0" i="1" smtClean="0">
                            <a:latin typeface="Cambria Math" panose="02040503050406030204" pitchFamily="18" charset="0"/>
                          </a:rPr>
                          <m:t>𝑢</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m:t>
                    </m:r>
                    <m:r>
                      <a:rPr lang="en-IN" sz="2100" b="0" i="1" smtClean="0">
                        <a:latin typeface="Cambria Math" panose="02040503050406030204" pitchFamily="18" charset="0"/>
                      </a:rPr>
                      <m:t>𝐶</m:t>
                    </m:r>
                    <m:r>
                      <a:rPr lang="en-IN" sz="2100" b="0" i="1" smtClean="0">
                        <a:latin typeface="Cambria Math" panose="02040503050406030204" pitchFamily="18" charset="0"/>
                      </a:rPr>
                      <m:t> </m:t>
                    </m:r>
                    <m:r>
                      <a:rPr lang="en-IN" sz="2100" b="0" i="1" smtClean="0">
                        <a:latin typeface="Cambria Math" panose="02040503050406030204" pitchFamily="18" charset="0"/>
                      </a:rPr>
                      <m:t>𝑡h𝑒𝑛</m:t>
                    </m:r>
                    <m:r>
                      <a:rPr lang="en-IN" sz="2100" b="0" i="1" smtClean="0">
                        <a:latin typeface="Cambria Math" panose="02040503050406030204" pitchFamily="18" charset="0"/>
                      </a:rPr>
                      <m:t> </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rPr>
                          <m:t>𝑑</m:t>
                        </m:r>
                      </m:e>
                      <m:sub>
                        <m:r>
                          <a:rPr lang="en-IN" sz="2100" b="0" i="1" smtClean="0">
                            <a:latin typeface="Cambria Math" panose="02040503050406030204" pitchFamily="18" charset="0"/>
                          </a:rPr>
                          <m:t>𝑖</m:t>
                        </m:r>
                      </m:sub>
                    </m:sSub>
                    <m:d>
                      <m:dPr>
                        <m:ctrlPr>
                          <a:rPr lang="en-IN" sz="2100" b="0" i="1" smtClean="0">
                            <a:latin typeface="Cambria Math" panose="02040503050406030204" pitchFamily="18" charset="0"/>
                          </a:rPr>
                        </m:ctrlPr>
                      </m:dPr>
                      <m:e>
                        <m:sSup>
                          <m:sSupPr>
                            <m:ctrlPr>
                              <a:rPr lang="en-IN" sz="2100" b="0" i="1" smtClean="0">
                                <a:latin typeface="Cambria Math" panose="02040503050406030204" pitchFamily="18" charset="0"/>
                              </a:rPr>
                            </m:ctrlPr>
                          </m:sSupPr>
                          <m:e>
                            <m:r>
                              <a:rPr lang="en-IN" sz="2100" b="1" i="1" smtClean="0">
                                <a:latin typeface="Cambria Math" panose="02040503050406030204" pitchFamily="18" charset="0"/>
                              </a:rPr>
                              <m:t>𝒘</m:t>
                            </m:r>
                          </m:e>
                          <m:sup>
                            <m:r>
                              <a:rPr lang="en-IN" sz="2100" b="0" i="1" smtClean="0">
                                <a:latin typeface="Cambria Math" panose="02040503050406030204" pitchFamily="18" charset="0"/>
                              </a:rPr>
                              <m:t>𝑇</m:t>
                            </m:r>
                          </m:sup>
                        </m:sSup>
                        <m:sSub>
                          <m:sSubPr>
                            <m:ctrlPr>
                              <a:rPr lang="en-IN" sz="2100" b="0" i="1" smtClean="0">
                                <a:latin typeface="Cambria Math" panose="02040503050406030204" pitchFamily="18" charset="0"/>
                              </a:rPr>
                            </m:ctrlPr>
                          </m:sSubPr>
                          <m:e>
                            <m:r>
                              <a:rPr lang="en-IN" sz="2100" b="1" i="1" smtClean="0">
                                <a:latin typeface="Cambria Math" panose="02040503050406030204" pitchFamily="18" charset="0"/>
                              </a:rPr>
                              <m:t>𝒙</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m:t>
                        </m:r>
                        <m:r>
                          <a:rPr lang="en-IN" sz="2100" b="0" i="1" smtClean="0">
                            <a:latin typeface="Cambria Math" panose="02040503050406030204" pitchFamily="18" charset="0"/>
                            <a:ea typeface="Cambria Math" panose="02040503050406030204" pitchFamily="18" charset="0"/>
                          </a:rPr>
                          <m:t>𝛾</m:t>
                        </m:r>
                      </m:e>
                    </m:d>
                    <m:r>
                      <a:rPr lang="en-IN" sz="2100" b="0" i="1" smtClean="0">
                        <a:latin typeface="Cambria Math" panose="02040503050406030204" pitchFamily="18" charset="0"/>
                        <a:ea typeface="Cambria Math" panose="02040503050406030204" pitchFamily="18" charset="0"/>
                      </a:rPr>
                      <m:t>+</m:t>
                    </m:r>
                    <m:sSub>
                      <m:sSubPr>
                        <m:ctrlPr>
                          <a:rPr lang="en-IN" sz="2100" i="1">
                            <a:solidFill>
                              <a:prstClr val="black"/>
                            </a:solidFill>
                            <a:latin typeface="Cambria Math" panose="02040503050406030204" pitchFamily="18" charset="0"/>
                          </a:rPr>
                        </m:ctrlPr>
                      </m:sSubPr>
                      <m:e>
                        <m:r>
                          <a:rPr lang="en-IN" sz="2100" i="1">
                            <a:solidFill>
                              <a:prstClr val="black"/>
                            </a:solidFill>
                            <a:latin typeface="Cambria Math" panose="02040503050406030204" pitchFamily="18" charset="0"/>
                            <a:ea typeface="Cambria Math" panose="02040503050406030204" pitchFamily="18" charset="0"/>
                          </a:rPr>
                          <m:t>𝜉</m:t>
                        </m:r>
                      </m:e>
                      <m:sub>
                        <m:r>
                          <a:rPr lang="en-IN" sz="2100" i="1">
                            <a:solidFill>
                              <a:prstClr val="black"/>
                            </a:solidFill>
                            <a:latin typeface="Cambria Math" panose="02040503050406030204" pitchFamily="18" charset="0"/>
                          </a:rPr>
                          <m:t>𝑖</m:t>
                        </m:r>
                      </m:sub>
                    </m:sSub>
                    <m:r>
                      <a:rPr lang="en-IN" sz="2100" i="1">
                        <a:solidFill>
                          <a:prstClr val="black"/>
                        </a:solidFill>
                        <a:latin typeface="Cambria Math" panose="02040503050406030204" pitchFamily="18" charset="0"/>
                      </a:rPr>
                      <m:t>=1</m:t>
                    </m:r>
                    <m:r>
                      <a:rPr lang="en-IN" sz="2100" b="0" i="1" smtClean="0">
                        <a:solidFill>
                          <a:prstClr val="black"/>
                        </a:solidFill>
                        <a:latin typeface="Cambria Math" panose="02040503050406030204" pitchFamily="18" charset="0"/>
                      </a:rPr>
                      <m:t> </m:t>
                    </m:r>
                    <m:r>
                      <a:rPr lang="en-IN" sz="2100" b="0" i="1" smtClean="0">
                        <a:solidFill>
                          <a:prstClr val="black"/>
                        </a:solidFill>
                        <a:latin typeface="Cambria Math" panose="02040503050406030204" pitchFamily="18" charset="0"/>
                      </a:rPr>
                      <m:t>𝑎𝑛𝑑</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ea typeface="Cambria Math" panose="02040503050406030204" pitchFamily="18" charset="0"/>
                          </a:rPr>
                          <m:t>𝜉</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&gt;0. </m:t>
                    </m:r>
                    <m:r>
                      <a:rPr lang="en-IN" sz="2100" b="0" i="1" smtClean="0">
                        <a:latin typeface="Cambria Math" panose="02040503050406030204" pitchFamily="18" charset="0"/>
                      </a:rPr>
                      <m:t>𝑇h𝑒𝑛</m:t>
                    </m:r>
                    <m:r>
                      <a:rPr lang="en-IN" sz="2100" b="0" i="1" smtClean="0">
                        <a:latin typeface="Cambria Math" panose="02040503050406030204" pitchFamily="18" charset="0"/>
                      </a:rPr>
                      <m:t> </m:t>
                    </m:r>
                    <m:sSub>
                      <m:sSubPr>
                        <m:ctrlPr>
                          <a:rPr lang="en-IN" sz="2100" b="0" i="1" smtClean="0">
                            <a:latin typeface="Cambria Math" panose="02040503050406030204" pitchFamily="18" charset="0"/>
                          </a:rPr>
                        </m:ctrlPr>
                      </m:sSubPr>
                      <m:e>
                        <m:r>
                          <a:rPr lang="en-IN" sz="2100" b="1" i="1" smtClean="0">
                            <a:latin typeface="Cambria Math" panose="02040503050406030204" pitchFamily="18" charset="0"/>
                          </a:rPr>
                          <m:t>𝒙</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 </m:t>
                    </m:r>
                    <m:r>
                      <a:rPr lang="en-IN" sz="2100" b="0" i="1" smtClean="0">
                        <a:latin typeface="Cambria Math" panose="02040503050406030204" pitchFamily="18" charset="0"/>
                      </a:rPr>
                      <m:t>𝑖𝑠</m:t>
                    </m:r>
                    <m:r>
                      <a:rPr lang="en-IN" sz="2100" b="0" i="1" smtClean="0">
                        <a:latin typeface="Cambria Math" panose="02040503050406030204" pitchFamily="18" charset="0"/>
                      </a:rPr>
                      <m:t> </m:t>
                    </m:r>
                    <m:r>
                      <a:rPr lang="en-IN" sz="2100" b="0" i="1" smtClean="0">
                        <a:latin typeface="Cambria Math" panose="02040503050406030204" pitchFamily="18" charset="0"/>
                      </a:rPr>
                      <m:t>𝑎</m:t>
                    </m:r>
                    <m:r>
                      <a:rPr lang="en-IN" sz="2100" b="0" i="1" smtClean="0">
                        <a:latin typeface="Cambria Math" panose="02040503050406030204" pitchFamily="18" charset="0"/>
                      </a:rPr>
                      <m:t> </m:t>
                    </m:r>
                    <m:r>
                      <a:rPr lang="en-IN" sz="2100" b="0" i="1" smtClean="0">
                        <a:latin typeface="Cambria Math" panose="02040503050406030204" pitchFamily="18" charset="0"/>
                      </a:rPr>
                      <m:t>𝑠𝑢𝑝𝑝𝑜𝑟𝑡</m:t>
                    </m:r>
                    <m:r>
                      <a:rPr lang="en-IN" sz="2100" b="0" i="1" smtClean="0">
                        <a:latin typeface="Cambria Math" panose="02040503050406030204" pitchFamily="18" charset="0"/>
                      </a:rPr>
                      <m:t> </m:t>
                    </m:r>
                    <m:r>
                      <a:rPr lang="en-IN" sz="2100" b="0" i="1" smtClean="0">
                        <a:latin typeface="Cambria Math" panose="02040503050406030204" pitchFamily="18" charset="0"/>
                      </a:rPr>
                      <m:t>𝑣𝑒𝑐𝑡𝑜𝑟</m:t>
                    </m:r>
                    <m:r>
                      <a:rPr lang="en-IN" sz="2100" b="0" i="1" smtClean="0">
                        <a:latin typeface="Cambria Math" panose="02040503050406030204" pitchFamily="18" charset="0"/>
                      </a:rPr>
                      <m:t>.</m:t>
                    </m:r>
                  </m:oMath>
                </a14:m>
                <a:endParaRPr lang="en-IN" sz="2100" b="0" i="1" dirty="0">
                  <a:latin typeface="Cambria Math" panose="02040503050406030204" pitchFamily="18" charset="0"/>
                </a:endParaRPr>
              </a:p>
              <a:p>
                <a14:m>
                  <m:oMath xmlns:m="http://schemas.openxmlformats.org/officeDocument/2006/math">
                    <m:r>
                      <a:rPr lang="en-IN" sz="2100" b="0" i="1" smtClean="0">
                        <a:latin typeface="Cambria Math" panose="02040503050406030204" pitchFamily="18" charset="0"/>
                      </a:rPr>
                      <m:t>     </m:t>
                    </m:r>
                    <m:r>
                      <a:rPr lang="en-IN" sz="2100" b="0" i="1" smtClean="0">
                        <a:latin typeface="Cambria Math" panose="02040503050406030204" pitchFamily="18" charset="0"/>
                      </a:rPr>
                      <m:t>𝑆𝑢𝑐h</m:t>
                    </m:r>
                    <m:r>
                      <a:rPr lang="en-IN" sz="2100" b="0" i="1" smtClean="0">
                        <a:latin typeface="Cambria Math" panose="02040503050406030204" pitchFamily="18" charset="0"/>
                      </a:rPr>
                      <m:t> </m:t>
                    </m:r>
                    <m:r>
                      <a:rPr lang="en-IN" sz="2100" b="0" i="1" smtClean="0">
                        <a:latin typeface="Cambria Math" panose="02040503050406030204" pitchFamily="18" charset="0"/>
                      </a:rPr>
                      <m:t>𝑠𝑢𝑝𝑝𝑜𝑟𝑡</m:t>
                    </m:r>
                    <m:r>
                      <a:rPr lang="en-IN" sz="2100" b="0" i="1" smtClean="0">
                        <a:latin typeface="Cambria Math" panose="02040503050406030204" pitchFamily="18" charset="0"/>
                      </a:rPr>
                      <m:t> </m:t>
                    </m:r>
                    <m:r>
                      <a:rPr lang="en-IN" sz="2100" b="0" i="1" smtClean="0">
                        <a:latin typeface="Cambria Math" panose="02040503050406030204" pitchFamily="18" charset="0"/>
                      </a:rPr>
                      <m:t>𝑣𝑒𝑐𝑡𝑜𝑟𝑠</m:t>
                    </m:r>
                    <m:r>
                      <a:rPr lang="en-IN" sz="2100" b="0" i="1" smtClean="0">
                        <a:latin typeface="Cambria Math" panose="02040503050406030204" pitchFamily="18" charset="0"/>
                      </a:rPr>
                      <m:t> </m:t>
                    </m:r>
                    <m:r>
                      <a:rPr lang="en-IN" sz="2100" b="0" i="1" smtClean="0">
                        <a:latin typeface="Cambria Math" panose="02040503050406030204" pitchFamily="18" charset="0"/>
                      </a:rPr>
                      <m:t>𝑤𝑖𝑡h</m:t>
                    </m:r>
                    <m:r>
                      <a:rPr lang="en-IN" sz="2100" b="0" i="1" smtClean="0">
                        <a:latin typeface="Cambria Math" panose="02040503050406030204" pitchFamily="18" charset="0"/>
                      </a:rPr>
                      <m:t> </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rPr>
                          <m:t>𝑢</m:t>
                        </m:r>
                      </m:e>
                      <m:sub>
                        <m:r>
                          <a:rPr lang="en-IN" sz="2100" b="0" i="1" smtClean="0">
                            <a:latin typeface="Cambria Math" panose="02040503050406030204" pitchFamily="18" charset="0"/>
                          </a:rPr>
                          <m:t>𝑖</m:t>
                        </m:r>
                      </m:sub>
                    </m:sSub>
                    <m:r>
                      <a:rPr lang="en-IN" sz="2100" b="0" i="1" smtClean="0">
                        <a:latin typeface="Cambria Math" panose="02040503050406030204" pitchFamily="18" charset="0"/>
                      </a:rPr>
                      <m:t>=</m:t>
                    </m:r>
                    <m:r>
                      <a:rPr lang="en-IN" sz="2100" b="0" i="1" smtClean="0">
                        <a:latin typeface="Cambria Math" panose="02040503050406030204" pitchFamily="18" charset="0"/>
                      </a:rPr>
                      <m:t>𝐶</m:t>
                    </m:r>
                    <m:r>
                      <a:rPr lang="en-IN" sz="2100" b="0" i="1" smtClean="0">
                        <a:latin typeface="Cambria Math" panose="02040503050406030204" pitchFamily="18" charset="0"/>
                      </a:rPr>
                      <m:t> </m:t>
                    </m:r>
                    <m:r>
                      <a:rPr lang="en-IN" sz="2100" b="0" i="1" smtClean="0">
                        <a:latin typeface="Cambria Math" panose="02040503050406030204" pitchFamily="18" charset="0"/>
                      </a:rPr>
                      <m:t>𝑎𝑟𝑒</m:t>
                    </m:r>
                    <m:r>
                      <a:rPr lang="en-IN" sz="2100" b="0" i="1" smtClean="0">
                        <a:latin typeface="Cambria Math" panose="02040503050406030204" pitchFamily="18" charset="0"/>
                      </a:rPr>
                      <m:t> </m:t>
                    </m:r>
                    <m:r>
                      <a:rPr lang="en-IN" sz="2100" b="0" i="1" smtClean="0">
                        <a:latin typeface="Cambria Math" panose="02040503050406030204" pitchFamily="18" charset="0"/>
                      </a:rPr>
                      <m:t>𝑐𝑎𝑙𝑙𝑒𝑑</m:t>
                    </m:r>
                    <m:r>
                      <a:rPr lang="en-IN" sz="2100" b="0" i="1" smtClean="0">
                        <a:latin typeface="Cambria Math" panose="02040503050406030204" pitchFamily="18" charset="0"/>
                      </a:rPr>
                      <m:t> ′</m:t>
                    </m:r>
                    <m:r>
                      <a:rPr lang="en-IN" sz="2100" b="0" i="1" smtClean="0">
                        <a:latin typeface="Cambria Math" panose="02040503050406030204" pitchFamily="18" charset="0"/>
                      </a:rPr>
                      <m:t>𝑏𝑜𝑢𝑛𝑑𝑒𝑑</m:t>
                    </m:r>
                    <m:r>
                      <a:rPr lang="en-IN" sz="2100" b="0" i="1" smtClean="0">
                        <a:latin typeface="Cambria Math" panose="02040503050406030204" pitchFamily="18" charset="0"/>
                      </a:rPr>
                      <m:t> </m:t>
                    </m:r>
                    <m:r>
                      <a:rPr lang="en-IN" sz="2100" b="0" i="1" smtClean="0">
                        <a:latin typeface="Cambria Math" panose="02040503050406030204" pitchFamily="18" charset="0"/>
                      </a:rPr>
                      <m:t>𝑠𝑢𝑝𝑝𝑜𝑟𝑡</m:t>
                    </m:r>
                    <m:r>
                      <a:rPr lang="en-IN" sz="2100" b="0" i="1" smtClean="0">
                        <a:latin typeface="Cambria Math" panose="02040503050406030204" pitchFamily="18" charset="0"/>
                      </a:rPr>
                      <m:t> </m:t>
                    </m:r>
                    <m:r>
                      <a:rPr lang="en-IN" sz="2100" b="0" i="1" smtClean="0">
                        <a:latin typeface="Cambria Math" panose="02040503050406030204" pitchFamily="18" charset="0"/>
                      </a:rPr>
                      <m:t>𝑣𝑒𝑐𝑡𝑜𝑟</m:t>
                    </m:r>
                    <m:sSup>
                      <m:sSupPr>
                        <m:ctrlPr>
                          <a:rPr lang="en-IN" sz="2100" b="0" i="1" smtClean="0">
                            <a:latin typeface="Cambria Math" panose="02040503050406030204" pitchFamily="18" charset="0"/>
                          </a:rPr>
                        </m:ctrlPr>
                      </m:sSupPr>
                      <m:e>
                        <m:r>
                          <a:rPr lang="en-IN" sz="2100" b="0" i="1" smtClean="0">
                            <a:latin typeface="Cambria Math" panose="02040503050406030204" pitchFamily="18" charset="0"/>
                          </a:rPr>
                          <m:t>𝑠</m:t>
                        </m:r>
                      </m:e>
                      <m:sup>
                        <m:r>
                          <a:rPr lang="en-IN" sz="2100" b="0" i="1" smtClean="0">
                            <a:latin typeface="Cambria Math" panose="02040503050406030204" pitchFamily="18" charset="0"/>
                          </a:rPr>
                          <m:t>′</m:t>
                        </m:r>
                      </m:sup>
                    </m:sSup>
                    <m:r>
                      <a:rPr lang="en-IN" sz="2100" b="0" i="1" smtClean="0">
                        <a:latin typeface="Cambria Math" panose="02040503050406030204" pitchFamily="18" charset="0"/>
                      </a:rPr>
                      <m:t>. </m:t>
                    </m:r>
                  </m:oMath>
                </a14:m>
                <a:r>
                  <a:rPr lang="en-IN" sz="2100" b="0" dirty="0"/>
                  <a:t> </a:t>
                </a:r>
                <a14:m>
                  <m:oMath xmlns:m="http://schemas.openxmlformats.org/officeDocument/2006/math">
                    <m:r>
                      <a:rPr lang="en-IN" sz="2100" b="0" i="0" smtClean="0">
                        <a:latin typeface="Cambria Math" panose="02040503050406030204" pitchFamily="18" charset="0"/>
                      </a:rPr>
                      <m:t>     </m:t>
                    </m:r>
                    <m:r>
                      <a:rPr lang="en-IN" sz="2100" b="0" i="1" smtClean="0">
                        <a:latin typeface="Cambria Math" panose="02040503050406030204" pitchFamily="18" charset="0"/>
                      </a:rPr>
                      <m:t>𝑇h𝑒𝑠𝑒</m:t>
                    </m:r>
                    <m:r>
                      <a:rPr lang="en-IN" sz="2100" b="0" i="1" smtClean="0">
                        <a:latin typeface="Cambria Math" panose="02040503050406030204" pitchFamily="18" charset="0"/>
                      </a:rPr>
                      <m:t> </m:t>
                    </m:r>
                    <m:r>
                      <a:rPr lang="en-IN" sz="2100" b="0" i="1" smtClean="0">
                        <a:latin typeface="Cambria Math" panose="02040503050406030204" pitchFamily="18" charset="0"/>
                      </a:rPr>
                      <m:t>𝑎𝑟𝑒</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r>
                      <a:rPr lang="en-IN" sz="2100" b="0" i="1" smtClean="0">
                        <a:latin typeface="Cambria Math" panose="02040503050406030204" pitchFamily="18" charset="0"/>
                      </a:rPr>
                      <m:t>𝑝𝑜𝑖𝑛𝑡𝑠</m:t>
                    </m:r>
                    <m:r>
                      <a:rPr lang="en-IN" sz="2100" b="0" i="1" smtClean="0">
                        <a:latin typeface="Cambria Math" panose="02040503050406030204" pitchFamily="18" charset="0"/>
                      </a:rPr>
                      <m:t> </m:t>
                    </m:r>
                    <m:r>
                      <a:rPr lang="en-IN" sz="2100" b="0" i="1" smtClean="0">
                        <a:latin typeface="Cambria Math" panose="02040503050406030204" pitchFamily="18" charset="0"/>
                      </a:rPr>
                      <m:t>𝑓𝑎𝑙𝑙𝑖𝑛𝑔</m:t>
                    </m:r>
                    <m:r>
                      <a:rPr lang="en-IN" sz="2100" b="0" i="1" smtClean="0">
                        <a:latin typeface="Cambria Math" panose="02040503050406030204" pitchFamily="18" charset="0"/>
                      </a:rPr>
                      <m:t> </m:t>
                    </m:r>
                    <m:r>
                      <a:rPr lang="en-IN" sz="2100" b="0" i="1" smtClean="0">
                        <a:latin typeface="Cambria Math" panose="02040503050406030204" pitchFamily="18" charset="0"/>
                      </a:rPr>
                      <m:t>𝑜𝑢𝑡𝑠𝑖𝑑𝑒</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r>
                      <a:rPr lang="en-IN" sz="2100" b="0" i="1" smtClean="0">
                        <a:latin typeface="Cambria Math" panose="02040503050406030204" pitchFamily="18" charset="0"/>
                      </a:rPr>
                      <m:t>𝑏𝑜𝑢𝑛𝑑𝑖𝑛𝑔</m:t>
                    </m:r>
                    <m:r>
                      <a:rPr lang="en-IN" sz="2100" b="0" i="1" smtClean="0">
                        <a:latin typeface="Cambria Math" panose="02040503050406030204" pitchFamily="18" charset="0"/>
                      </a:rPr>
                      <m:t> </m:t>
                    </m:r>
                    <m:r>
                      <a:rPr lang="en-IN" sz="2100" b="0" i="1" smtClean="0">
                        <a:latin typeface="Cambria Math" panose="02040503050406030204" pitchFamily="18" charset="0"/>
                      </a:rPr>
                      <m:t>𝑝𝑙𝑎𝑛𝑒</m:t>
                    </m:r>
                    <m:r>
                      <a:rPr lang="en-IN" sz="2100" b="0" i="1" smtClean="0">
                        <a:latin typeface="Cambria Math" panose="02040503050406030204" pitchFamily="18" charset="0"/>
                      </a:rPr>
                      <m:t> </m:t>
                    </m:r>
                    <m:r>
                      <a:rPr lang="en-IN" sz="2100" b="0" i="1" smtClean="0">
                        <a:latin typeface="Cambria Math" panose="02040503050406030204" pitchFamily="18" charset="0"/>
                      </a:rPr>
                      <m:t>𝑜𝑓</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oMath>
                </a14:m>
                <a:endParaRPr lang="en-IN" sz="2100" b="0" i="1" dirty="0">
                  <a:latin typeface="Cambria Math" panose="02040503050406030204" pitchFamily="18" charset="0"/>
                </a:endParaRPr>
              </a:p>
              <a:p>
                <a:r>
                  <a:rPr lang="en-IN" sz="2100" b="0" dirty="0"/>
                  <a:t>    </a:t>
                </a:r>
                <a14:m>
                  <m:oMath xmlns:m="http://schemas.openxmlformats.org/officeDocument/2006/math">
                    <m:r>
                      <a:rPr lang="en-IN" sz="2100" b="0" i="1" smtClean="0">
                        <a:latin typeface="Cambria Math" panose="02040503050406030204" pitchFamily="18" charset="0"/>
                      </a:rPr>
                      <m:t>𝑟𝑒𝑠𝑝𝑒𝑐𝑡𝑖𝑣𝑒</m:t>
                    </m:r>
                    <m:r>
                      <a:rPr lang="en-IN" sz="2100" b="0" i="1" smtClean="0">
                        <a:latin typeface="Cambria Math" panose="02040503050406030204" pitchFamily="18" charset="0"/>
                      </a:rPr>
                      <m:t> </m:t>
                    </m:r>
                    <m:r>
                      <a:rPr lang="en-IN" sz="2100" b="0" i="1" smtClean="0">
                        <a:latin typeface="Cambria Math" panose="02040503050406030204" pitchFamily="18" charset="0"/>
                      </a:rPr>
                      <m:t>𝑐𝑙𝑎𝑠𝑠𝑒𝑠</m:t>
                    </m:r>
                    <m:r>
                      <a:rPr lang="en-IN" sz="2100" b="0" i="1" smtClean="0">
                        <a:latin typeface="Cambria Math" panose="02040503050406030204" pitchFamily="18" charset="0"/>
                      </a:rPr>
                      <m:t> </m:t>
                    </m:r>
                    <m:r>
                      <a:rPr lang="en-IN" sz="2100" b="0" i="1" smtClean="0">
                        <a:latin typeface="Cambria Math" panose="02040503050406030204" pitchFamily="18" charset="0"/>
                      </a:rPr>
                      <m:t>𝑡𝑜</m:t>
                    </m:r>
                    <m:r>
                      <a:rPr lang="en-IN" sz="2100" b="0" i="1" smtClean="0">
                        <a:latin typeface="Cambria Math" panose="02040503050406030204" pitchFamily="18" charset="0"/>
                      </a:rPr>
                      <m:t> </m:t>
                    </m:r>
                    <m:r>
                      <a:rPr lang="en-IN" sz="2100" b="0" i="1" smtClean="0">
                        <a:latin typeface="Cambria Math" panose="02040503050406030204" pitchFamily="18" charset="0"/>
                      </a:rPr>
                      <m:t>𝑤h𝑖𝑐h</m:t>
                    </m:r>
                    <m:r>
                      <a:rPr lang="en-IN" sz="2100" b="0" i="1" smtClean="0">
                        <a:latin typeface="Cambria Math" panose="02040503050406030204" pitchFamily="18" charset="0"/>
                      </a:rPr>
                      <m:t> </m:t>
                    </m:r>
                    <m:r>
                      <a:rPr lang="en-IN" sz="2100" b="0" i="1" smtClean="0">
                        <a:latin typeface="Cambria Math" panose="02040503050406030204" pitchFamily="18" charset="0"/>
                      </a:rPr>
                      <m:t>𝑡h𝑒</m:t>
                    </m:r>
                    <m:r>
                      <a:rPr lang="en-IN" sz="2100" b="0" i="1" smtClean="0">
                        <a:latin typeface="Cambria Math" panose="02040503050406030204" pitchFamily="18" charset="0"/>
                      </a:rPr>
                      <m:t> </m:t>
                    </m:r>
                    <m:r>
                      <a:rPr lang="en-IN" sz="2100" b="0" i="1" smtClean="0">
                        <a:latin typeface="Cambria Math" panose="02040503050406030204" pitchFamily="18" charset="0"/>
                      </a:rPr>
                      <m:t>𝑝𝑜𝑖𝑛𝑡𝑠</m:t>
                    </m:r>
                    <m:r>
                      <a:rPr lang="en-IN" sz="2100" b="0" i="1" smtClean="0">
                        <a:latin typeface="Cambria Math" panose="02040503050406030204" pitchFamily="18" charset="0"/>
                      </a:rPr>
                      <m:t> </m:t>
                    </m:r>
                    <m:r>
                      <a:rPr lang="en-IN" sz="2100" b="0" i="1" smtClean="0">
                        <a:latin typeface="Cambria Math" panose="02040503050406030204" pitchFamily="18" charset="0"/>
                      </a:rPr>
                      <m:t>𝑏𝑒𝑙𝑜𝑛𝑔</m:t>
                    </m:r>
                    <m:r>
                      <a:rPr lang="en-IN" sz="2100" b="0" i="1" smtClean="0">
                        <a:latin typeface="Cambria Math" panose="02040503050406030204" pitchFamily="18" charset="0"/>
                      </a:rPr>
                      <m:t>.  </m:t>
                    </m:r>
                    <m:r>
                      <a:rPr lang="en-IN" sz="2100" b="0" i="1" smtClean="0">
                        <a:latin typeface="Cambria Math" panose="02040503050406030204" pitchFamily="18" charset="0"/>
                      </a:rPr>
                      <m:t>𝐼𝑓</m:t>
                    </m:r>
                    <m:r>
                      <a:rPr lang="en-IN" sz="2100" b="0" i="1" smtClean="0">
                        <a:latin typeface="Cambria Math" panose="02040503050406030204" pitchFamily="18" charset="0"/>
                      </a:rPr>
                      <m:t> 0≤</m:t>
                    </m:r>
                    <m:sSub>
                      <m:sSubPr>
                        <m:ctrlPr>
                          <a:rPr lang="en-IN" sz="2100" b="0" i="1" smtClean="0">
                            <a:latin typeface="Cambria Math" panose="02040503050406030204" pitchFamily="18" charset="0"/>
                            <a:ea typeface="Cambria Math" panose="02040503050406030204" pitchFamily="18" charset="0"/>
                          </a:rPr>
                        </m:ctrlPr>
                      </m:sSubPr>
                      <m:e>
                        <m:r>
                          <a:rPr lang="en-IN" sz="2100" b="0" i="1" smtClean="0">
                            <a:latin typeface="Cambria Math" panose="02040503050406030204" pitchFamily="18" charset="0"/>
                            <a:ea typeface="Cambria Math" panose="02040503050406030204" pitchFamily="18" charset="0"/>
                          </a:rPr>
                          <m:t>𝜉</m:t>
                        </m:r>
                      </m:e>
                      <m:sub>
                        <m:r>
                          <a:rPr lang="en-IN" sz="2100" b="0" i="1" smtClean="0">
                            <a:latin typeface="Cambria Math" panose="02040503050406030204" pitchFamily="18" charset="0"/>
                            <a:ea typeface="Cambria Math" panose="02040503050406030204" pitchFamily="18" charset="0"/>
                          </a:rPr>
                          <m:t>𝑖</m:t>
                        </m:r>
                      </m:sub>
                    </m:sSub>
                    <m:r>
                      <a:rPr lang="en-IN" sz="2100" b="0" i="1" smtClean="0">
                        <a:latin typeface="Cambria Math" panose="02040503050406030204" pitchFamily="18" charset="0"/>
                        <a:ea typeface="Cambria Math" panose="02040503050406030204" pitchFamily="18" charset="0"/>
                      </a:rPr>
                      <m:t>&lt;1,      </m:t>
                    </m:r>
                    <m:r>
                      <a:rPr lang="en-IN" sz="2100" b="0" i="1" smtClean="0">
                        <a:latin typeface="Cambria Math" panose="02040503050406030204" pitchFamily="18" charset="0"/>
                        <a:ea typeface="Cambria Math" panose="02040503050406030204" pitchFamily="18" charset="0"/>
                      </a:rPr>
                      <m:t>𝑡h𝑒𝑛</m:t>
                    </m:r>
                    <m:r>
                      <a:rPr lang="en-IN" sz="2100" b="0" i="1" smtClean="0">
                        <a:latin typeface="Cambria Math" panose="02040503050406030204" pitchFamily="18" charset="0"/>
                        <a:ea typeface="Cambria Math" panose="02040503050406030204" pitchFamily="18" charset="0"/>
                      </a:rPr>
                      <m:t> </m:t>
                    </m:r>
                    <m:sSub>
                      <m:sSubPr>
                        <m:ctrlPr>
                          <a:rPr lang="en-IN" sz="2100" b="0" i="1" smtClean="0">
                            <a:latin typeface="Cambria Math" panose="02040503050406030204" pitchFamily="18" charset="0"/>
                            <a:ea typeface="Cambria Math" panose="02040503050406030204" pitchFamily="18" charset="0"/>
                          </a:rPr>
                        </m:ctrlPr>
                      </m:sSubPr>
                      <m:e>
                        <m:r>
                          <a:rPr lang="en-IN" sz="2100" b="1" i="1" smtClean="0">
                            <a:latin typeface="Cambria Math" panose="02040503050406030204" pitchFamily="18" charset="0"/>
                            <a:ea typeface="Cambria Math" panose="02040503050406030204" pitchFamily="18" charset="0"/>
                          </a:rPr>
                          <m:t>𝒙</m:t>
                        </m:r>
                      </m:e>
                      <m:sub>
                        <m:r>
                          <a:rPr lang="en-IN" sz="2100" b="0" i="1" smtClean="0">
                            <a:latin typeface="Cambria Math" panose="02040503050406030204" pitchFamily="18" charset="0"/>
                            <a:ea typeface="Cambria Math" panose="02040503050406030204" pitchFamily="18" charset="0"/>
                          </a:rPr>
                          <m:t>𝑖</m:t>
                        </m:r>
                      </m:sub>
                    </m:sSub>
                    <m:r>
                      <a:rPr lang="en-IN" sz="2100" b="0" i="1" smtClean="0">
                        <a:latin typeface="Cambria Math" panose="02040503050406030204" pitchFamily="18" charset="0"/>
                        <a:ea typeface="Cambria Math" panose="02040503050406030204" pitchFamily="18" charset="0"/>
                      </a:rPr>
                      <m:t> </m:t>
                    </m:r>
                    <m:r>
                      <a:rPr lang="en-IN" sz="2100" b="0" i="1" smtClean="0">
                        <a:latin typeface="Cambria Math" panose="02040503050406030204" pitchFamily="18" charset="0"/>
                        <a:ea typeface="Cambria Math" panose="02040503050406030204" pitchFamily="18" charset="0"/>
                      </a:rPr>
                      <m:t>𝑖𝑠</m:t>
                    </m:r>
                    <m:r>
                      <a:rPr lang="en-IN" sz="2100" b="0" i="1" smtClean="0">
                        <a:latin typeface="Cambria Math" panose="02040503050406030204" pitchFamily="18" charset="0"/>
                        <a:ea typeface="Cambria Math" panose="02040503050406030204" pitchFamily="18" charset="0"/>
                      </a:rPr>
                      <m:t> </m:t>
                    </m:r>
                    <m:r>
                      <a:rPr lang="en-IN" sz="2100" b="0" i="1" smtClean="0">
                        <a:latin typeface="Cambria Math" panose="02040503050406030204" pitchFamily="18" charset="0"/>
                        <a:ea typeface="Cambria Math" panose="02040503050406030204" pitchFamily="18" charset="0"/>
                      </a:rPr>
                      <m:t>𝑐𝑜𝑟𝑟𝑒𝑐𝑡𝑙𝑦</m:t>
                    </m:r>
                    <m:r>
                      <a:rPr lang="en-IN" sz="2100" b="0" i="1" smtClean="0">
                        <a:latin typeface="Cambria Math" panose="02040503050406030204" pitchFamily="18" charset="0"/>
                        <a:ea typeface="Cambria Math" panose="02040503050406030204" pitchFamily="18" charset="0"/>
                      </a:rPr>
                      <m:t> </m:t>
                    </m:r>
                    <m:r>
                      <a:rPr lang="en-IN" sz="2100" b="0" i="1" smtClean="0">
                        <a:latin typeface="Cambria Math" panose="02040503050406030204" pitchFamily="18" charset="0"/>
                        <a:ea typeface="Cambria Math" panose="02040503050406030204" pitchFamily="18" charset="0"/>
                      </a:rPr>
                      <m:t>𝑐𝑙𝑎𝑠𝑠𝑖𝑓𝑖𝑒𝑑</m:t>
                    </m:r>
                    <m:r>
                      <a:rPr lang="en-IN" sz="2100" b="0" i="1" smtClean="0">
                        <a:latin typeface="Cambria Math" panose="02040503050406030204" pitchFamily="18" charset="0"/>
                        <a:ea typeface="Cambria Math" panose="02040503050406030204" pitchFamily="18" charset="0"/>
                      </a:rPr>
                      <m:t>, </m:t>
                    </m:r>
                    <m:r>
                      <a:rPr lang="en-IN" sz="2100" b="0" i="1" smtClean="0">
                        <a:latin typeface="Cambria Math" panose="02040503050406030204" pitchFamily="18" charset="0"/>
                      </a:rPr>
                      <m:t>𝑎𝑛𝑑</m:t>
                    </m:r>
                    <m:r>
                      <a:rPr lang="en-IN" sz="2100" b="0" i="1" smtClean="0">
                        <a:latin typeface="Cambria Math" panose="02040503050406030204" pitchFamily="18" charset="0"/>
                      </a:rPr>
                      <m:t> </m:t>
                    </m:r>
                    <m:r>
                      <a:rPr lang="en-IN" sz="2100" b="0" i="1" smtClean="0">
                        <a:latin typeface="Cambria Math" panose="02040503050406030204" pitchFamily="18" charset="0"/>
                      </a:rPr>
                      <m:t>𝑖𝑓</m:t>
                    </m:r>
                    <m:r>
                      <a:rPr lang="en-IN" sz="2100" b="0" i="1" smtClean="0">
                        <a:latin typeface="Cambria Math" panose="02040503050406030204" pitchFamily="18" charset="0"/>
                      </a:rPr>
                      <m:t> </m:t>
                    </m:r>
                    <m:sSub>
                      <m:sSubPr>
                        <m:ctrlPr>
                          <a:rPr lang="en-IN" sz="2100" b="0" i="1" smtClean="0">
                            <a:latin typeface="Cambria Math" panose="02040503050406030204" pitchFamily="18" charset="0"/>
                          </a:rPr>
                        </m:ctrlPr>
                      </m:sSubPr>
                      <m:e>
                        <m:r>
                          <a:rPr lang="en-IN" sz="2100" b="0" i="1" smtClean="0">
                            <a:latin typeface="Cambria Math" panose="02040503050406030204" pitchFamily="18" charset="0"/>
                            <a:ea typeface="Cambria Math" panose="02040503050406030204" pitchFamily="18" charset="0"/>
                          </a:rPr>
                          <m:t>𝜉</m:t>
                        </m:r>
                      </m:e>
                      <m:sub>
                        <m:r>
                          <a:rPr lang="en-IN" sz="2100" b="0" i="1" smtClean="0">
                            <a:latin typeface="Cambria Math" panose="02040503050406030204" pitchFamily="18" charset="0"/>
                          </a:rPr>
                          <m:t>𝑖</m:t>
                        </m:r>
                      </m:sub>
                    </m:sSub>
                    <m:r>
                      <a:rPr lang="en-IN" sz="2100" b="0" i="1" smtClean="0">
                        <a:latin typeface="Cambria Math" panose="02040503050406030204" pitchFamily="18" charset="0"/>
                        <a:ea typeface="Cambria Math" panose="02040503050406030204" pitchFamily="18" charset="0"/>
                      </a:rPr>
                      <m:t>≥1, </m:t>
                    </m:r>
                    <m:r>
                      <a:rPr lang="en-IN" sz="2100" b="0" i="1" smtClean="0">
                        <a:latin typeface="Cambria Math" panose="02040503050406030204" pitchFamily="18" charset="0"/>
                        <a:ea typeface="Cambria Math" panose="02040503050406030204" pitchFamily="18" charset="0"/>
                      </a:rPr>
                      <m:t>𝑖𝑡</m:t>
                    </m:r>
                    <m:r>
                      <a:rPr lang="en-IN" sz="2100" b="0" i="1" smtClean="0">
                        <a:latin typeface="Cambria Math" panose="02040503050406030204" pitchFamily="18" charset="0"/>
                        <a:ea typeface="Cambria Math" panose="02040503050406030204" pitchFamily="18" charset="0"/>
                      </a:rPr>
                      <m:t> </m:t>
                    </m:r>
                    <m:r>
                      <a:rPr lang="en-IN" sz="2100" b="0" i="1" smtClean="0">
                        <a:latin typeface="Cambria Math" panose="02040503050406030204" pitchFamily="18" charset="0"/>
                        <a:ea typeface="Cambria Math" panose="02040503050406030204" pitchFamily="18" charset="0"/>
                      </a:rPr>
                      <m:t>𝑖𝑠</m:t>
                    </m:r>
                    <m:r>
                      <a:rPr lang="en-IN" sz="2100" b="0" i="1" smtClean="0">
                        <a:latin typeface="Cambria Math" panose="02040503050406030204" pitchFamily="18" charset="0"/>
                        <a:ea typeface="Cambria Math" panose="02040503050406030204" pitchFamily="18" charset="0"/>
                      </a:rPr>
                      <m:t> </m:t>
                    </m:r>
                    <m:r>
                      <a:rPr lang="en-IN" sz="2100" b="0" i="1" smtClean="0">
                        <a:latin typeface="Cambria Math" panose="02040503050406030204" pitchFamily="18" charset="0"/>
                        <a:ea typeface="Cambria Math" panose="02040503050406030204" pitchFamily="18" charset="0"/>
                      </a:rPr>
                      <m:t>𝑚𝑖𝑠𝑐𝑙𝑎𝑠𝑠𝑖𝑓𝑖𝑒𝑑</m:t>
                    </m:r>
                    <m:r>
                      <a:rPr lang="en-IN" sz="2100" b="0" i="1" smtClean="0">
                        <a:latin typeface="Cambria Math" panose="02040503050406030204" pitchFamily="18" charset="0"/>
                        <a:ea typeface="Cambria Math" panose="02040503050406030204" pitchFamily="18" charset="0"/>
                      </a:rPr>
                      <m:t>.</m:t>
                    </m:r>
                  </m:oMath>
                </a14:m>
                <a:endParaRPr lang="en-IN" sz="21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A9B6CEE-D39E-9335-4752-4DAFA5E828F5}"/>
                  </a:ext>
                </a:extLst>
              </p:cNvPr>
              <p:cNvSpPr txBox="1">
                <a:spLocks noRot="1" noChangeAspect="1" noMove="1" noResize="1" noEditPoints="1" noAdjustHandles="1" noChangeArrowheads="1" noChangeShapeType="1" noTextEdit="1"/>
              </p:cNvSpPr>
              <p:nvPr/>
            </p:nvSpPr>
            <p:spPr>
              <a:xfrm>
                <a:off x="152400" y="2754631"/>
                <a:ext cx="9447995" cy="1615827"/>
              </a:xfrm>
              <a:prstGeom prst="rect">
                <a:avLst/>
              </a:prstGeom>
              <a:blipFill>
                <a:blip r:embed="rId3"/>
                <a:stretch>
                  <a:fillRect l="-1677" t="-4906" b="-6415"/>
                </a:stretch>
              </a:blipFill>
            </p:spPr>
            <p:txBody>
              <a:bodyPr/>
              <a:lstStyle/>
              <a:p>
                <a:r>
                  <a:rPr lang="en-IN">
                    <a:noFill/>
                  </a:rPr>
                  <a:t> </a:t>
                </a:r>
              </a:p>
            </p:txBody>
          </p:sp>
        </mc:Fallback>
      </mc:AlternateContent>
    </p:spTree>
    <p:extLst>
      <p:ext uri="{BB962C8B-B14F-4D97-AF65-F5344CB8AC3E}">
        <p14:creationId xmlns:p14="http://schemas.microsoft.com/office/powerpoint/2010/main" val="277474173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6603-FDC8-D307-E619-CF4DEA55C717}"/>
              </a:ext>
            </a:extLst>
          </p:cNvPr>
          <p:cNvSpPr>
            <a:spLocks noGrp="1"/>
          </p:cNvSpPr>
          <p:nvPr>
            <p:ph type="title"/>
          </p:nvPr>
        </p:nvSpPr>
        <p:spPr>
          <a:xfrm>
            <a:off x="137430" y="134485"/>
            <a:ext cx="4952730" cy="520835"/>
          </a:xfrm>
        </p:spPr>
        <p:txBody>
          <a:bodyPr/>
          <a:lstStyle/>
          <a:p>
            <a:r>
              <a:rPr lang="en-IN" sz="2400" dirty="0"/>
              <a:t>L2 SVM LINEAR FORM (LS SVM)</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A35A8B6-594C-2051-107B-023C0E2972B3}"/>
                  </a:ext>
                </a:extLst>
              </p:cNvPr>
              <p:cNvSpPr txBox="1"/>
              <p:nvPr/>
            </p:nvSpPr>
            <p:spPr>
              <a:xfrm>
                <a:off x="137430" y="667267"/>
                <a:ext cx="8647047" cy="646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𝐼𝑛</m:t>
                      </m:r>
                      <m:r>
                        <a:rPr lang="en-US" i="1" smtClean="0">
                          <a:latin typeface="Cambria Math" panose="02040503050406030204" pitchFamily="18" charset="0"/>
                        </a:rPr>
                        <m:t> </m:t>
                      </m:r>
                      <m:r>
                        <a:rPr lang="en-US" i="1" smtClean="0">
                          <a:latin typeface="Cambria Math" panose="02040503050406030204" pitchFamily="18" charset="0"/>
                        </a:rPr>
                        <m:t>𝐿</m:t>
                      </m:r>
                      <m:r>
                        <a:rPr lang="en-US" i="1" smtClean="0">
                          <a:latin typeface="Cambria Math" panose="02040503050406030204" pitchFamily="18" charset="0"/>
                        </a:rPr>
                        <m:t>2 </m:t>
                      </m:r>
                      <m:r>
                        <a:rPr lang="en-US" i="1" smtClean="0">
                          <a:latin typeface="Cambria Math" panose="02040503050406030204" pitchFamily="18" charset="0"/>
                        </a:rPr>
                        <m:t>𝑛𝑜𝑟𝑚</m:t>
                      </m:r>
                      <m:r>
                        <a:rPr lang="en-US" i="1" smtClean="0">
                          <a:latin typeface="Cambria Math" panose="02040503050406030204" pitchFamily="18" charset="0"/>
                        </a:rPr>
                        <m:t> </m:t>
                      </m:r>
                      <m:r>
                        <a:rPr lang="en-US" i="1" smtClean="0">
                          <a:latin typeface="Cambria Math" panose="02040503050406030204" pitchFamily="18" charset="0"/>
                        </a:rPr>
                        <m:t>𝑆𝑉𝑀</m:t>
                      </m:r>
                      <m:r>
                        <a:rPr lang="en-US" i="1" smtClean="0">
                          <a:latin typeface="Cambria Math" panose="02040503050406030204" pitchFamily="18" charset="0"/>
                        </a:rPr>
                        <m:t>, </m:t>
                      </m:r>
                      <m:r>
                        <a:rPr lang="en-US" i="1" smtClean="0">
                          <a:latin typeface="Cambria Math" panose="02040503050406030204" pitchFamily="18" charset="0"/>
                        </a:rPr>
                        <m:t>𝑡h𝑒</m:t>
                      </m:r>
                      <m:r>
                        <a:rPr lang="en-US" i="1" smtClean="0">
                          <a:latin typeface="Cambria Math" panose="02040503050406030204" pitchFamily="18" charset="0"/>
                        </a:rPr>
                        <m:t> </m:t>
                      </m:r>
                      <m:r>
                        <a:rPr lang="en-US" i="1" smtClean="0">
                          <a:latin typeface="Cambria Math" panose="02040503050406030204" pitchFamily="18" charset="0"/>
                        </a:rPr>
                        <m:t>𝑠𝑢𝑚</m:t>
                      </m:r>
                      <m:r>
                        <a:rPr lang="en-US" i="1" smtClean="0">
                          <a:latin typeface="Cambria Math" panose="02040503050406030204" pitchFamily="18" charset="0"/>
                        </a:rPr>
                        <m:t> </m:t>
                      </m:r>
                      <m:r>
                        <a:rPr lang="en-US" i="1" smtClean="0">
                          <a:latin typeface="Cambria Math" panose="02040503050406030204" pitchFamily="18" charset="0"/>
                        </a:rPr>
                        <m:t>𝑜𝑓</m:t>
                      </m:r>
                      <m:r>
                        <a:rPr lang="en-US" i="1" smtClean="0">
                          <a:latin typeface="Cambria Math" panose="02040503050406030204" pitchFamily="18" charset="0"/>
                        </a:rPr>
                        <m:t> </m:t>
                      </m:r>
                      <m:r>
                        <a:rPr lang="en-US" i="1" smtClean="0">
                          <a:latin typeface="Cambria Math" panose="02040503050406030204" pitchFamily="18" charset="0"/>
                        </a:rPr>
                        <m:t>𝑠𝑞𝑢𝑎𝑟𝑒𝑠</m:t>
                      </m:r>
                      <m:r>
                        <a:rPr lang="en-US" i="1" smtClean="0">
                          <a:latin typeface="Cambria Math" panose="02040503050406030204" pitchFamily="18" charset="0"/>
                        </a:rPr>
                        <m:t> </m:t>
                      </m:r>
                      <m:r>
                        <a:rPr lang="en-US" i="1" smtClean="0">
                          <a:latin typeface="Cambria Math" panose="02040503050406030204" pitchFamily="18" charset="0"/>
                        </a:rPr>
                        <m:t>𝑜𝑓</m:t>
                      </m:r>
                      <m:r>
                        <a:rPr lang="en-US" i="1" smtClean="0">
                          <a:latin typeface="Cambria Math" panose="02040503050406030204" pitchFamily="18" charset="0"/>
                        </a:rPr>
                        <m:t> </m:t>
                      </m:r>
                      <m:r>
                        <a:rPr lang="en-US" i="1" smtClean="0">
                          <a:latin typeface="Cambria Math" panose="02040503050406030204" pitchFamily="18" charset="0"/>
                        </a:rPr>
                        <m:t>𝑒𝑟𝑟𝑜𝑟</m:t>
                      </m:r>
                      <m:r>
                        <a:rPr lang="en-US" i="1" smtClean="0">
                          <a:latin typeface="Cambria Math" panose="02040503050406030204" pitchFamily="18" charset="0"/>
                        </a:rPr>
                        <m:t> </m:t>
                      </m:r>
                      <m:d>
                        <m:dPr>
                          <m:ctrlPr>
                            <a:rPr lang="en-US" i="1" smtClean="0">
                              <a:latin typeface="Cambria Math" panose="02040503050406030204" pitchFamily="18" charset="0"/>
                            </a:rPr>
                          </m:ctrlPr>
                        </m:dPr>
                        <m:e>
                          <m:r>
                            <a:rPr lang="en-US" i="1" smtClean="0">
                              <a:latin typeface="Cambria Math" panose="02040503050406030204" pitchFamily="18" charset="0"/>
                            </a:rPr>
                            <m:t>𝑠𝑙𝑎𝑐𝑘</m:t>
                          </m:r>
                        </m:e>
                      </m:d>
                      <m:r>
                        <a:rPr lang="en-US" i="1" smtClean="0">
                          <a:latin typeface="Cambria Math" panose="02040503050406030204" pitchFamily="18" charset="0"/>
                        </a:rPr>
                        <m:t>𝑣𝑎𝑟𝑖𝑎𝑏𝑙𝑒</m:t>
                      </m:r>
                      <m:r>
                        <a:rPr lang="en-US" i="1" smtClean="0">
                          <a:latin typeface="Cambria Math" panose="02040503050406030204" pitchFamily="18" charset="0"/>
                        </a:rPr>
                        <m:t> </m:t>
                      </m:r>
                      <m:r>
                        <a:rPr lang="en-US" i="1" smtClean="0">
                          <a:latin typeface="Cambria Math" panose="02040503050406030204" pitchFamily="18" charset="0"/>
                        </a:rPr>
                        <m:t>𝑎𝑟𝑒</m:t>
                      </m:r>
                      <m:r>
                        <a:rPr lang="en-US" i="1" smtClean="0">
                          <a:latin typeface="Cambria Math" panose="02040503050406030204" pitchFamily="18" charset="0"/>
                        </a:rPr>
                        <m:t> </m:t>
                      </m:r>
                      <m:r>
                        <a:rPr lang="en-US" i="1" smtClean="0">
                          <a:latin typeface="Cambria Math" panose="02040503050406030204" pitchFamily="18" charset="0"/>
                        </a:rPr>
                        <m:t>𝑚𝑖𝑛𝑖𝑚𝑖𝑠𝑒𝑑</m:t>
                      </m:r>
                      <m:r>
                        <a:rPr lang="en-US" i="1" smtClean="0">
                          <a:latin typeface="Cambria Math" panose="02040503050406030204" pitchFamily="18" charset="0"/>
                        </a:rPr>
                        <m:t> </m:t>
                      </m:r>
                      <m:r>
                        <a:rPr lang="en-US" i="1" smtClean="0">
                          <a:latin typeface="Cambria Math" panose="02040503050406030204" pitchFamily="18" charset="0"/>
                        </a:rPr>
                        <m:t>𝑎𝑙𝑜𝑛𝑔</m:t>
                      </m:r>
                      <m:r>
                        <a:rPr lang="en-US" i="1" smtClean="0">
                          <a:latin typeface="Cambria Math" panose="02040503050406030204" pitchFamily="18" charset="0"/>
                        </a:rPr>
                        <m:t> </m:t>
                      </m:r>
                      <m:r>
                        <a:rPr lang="en-US" i="1" smtClean="0">
                          <a:latin typeface="Cambria Math" panose="02040503050406030204" pitchFamily="18" charset="0"/>
                        </a:rPr>
                        <m:t>𝑤𝑖𝑡h</m:t>
                      </m:r>
                    </m:oMath>
                  </m:oMathPara>
                </a14:m>
                <a:endParaRPr lang="en-IN" i="1"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𝑟𝑒𝑐𝑖𝑝𝑟𝑜𝑐𝑎𝑙</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𝑠𝑞𝑢𝑎𝑟𝑒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𝑚𝑎𝑟𝑔𝑖𝑛</m:t>
                    </m:r>
                    <m:r>
                      <a:rPr lang="en-US" i="1">
                        <a:latin typeface="Cambria Math" panose="02040503050406030204" pitchFamily="18" charset="0"/>
                      </a:rPr>
                      <m:t> </m:t>
                    </m:r>
                    <m:r>
                      <a:rPr lang="en-US" i="1">
                        <a:latin typeface="Cambria Math" panose="02040503050406030204" pitchFamily="18" charset="0"/>
                      </a:rPr>
                      <m:t>𝑏𝑒𝑡𝑤𝑒𝑒𝑛</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𝑏𝑜𝑢𝑛𝑑𝑖𝑛𝑔</m:t>
                    </m:r>
                    <m:r>
                      <a:rPr lang="en-US" i="1">
                        <a:latin typeface="Cambria Math" panose="02040503050406030204" pitchFamily="18" charset="0"/>
                      </a:rPr>
                      <m:t> </m:t>
                    </m:r>
                    <m:r>
                      <a:rPr lang="en-US" i="1">
                        <a:latin typeface="Cambria Math" panose="02040503050406030204" pitchFamily="18" charset="0"/>
                      </a:rPr>
                      <m:t>𝑝𝑙𝑎𝑛𝑒𝑠</m:t>
                    </m:r>
                    <m:r>
                      <a:rPr lang="en-US" i="1">
                        <a:latin typeface="Cambria Math" panose="02040503050406030204" pitchFamily="18" charset="0"/>
                      </a:rPr>
                      <m:t>. </m:t>
                    </m:r>
                  </m:oMath>
                </a14:m>
                <a:endParaRPr lang="en-IN" i="1"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𝑇h𝑒</m:t>
                    </m:r>
                    <m:r>
                      <a:rPr lang="en-US" i="1">
                        <a:latin typeface="Cambria Math" panose="02040503050406030204" pitchFamily="18" charset="0"/>
                      </a:rPr>
                      <m:t> </m:t>
                    </m:r>
                    <m:r>
                      <a:rPr lang="en-US" i="1">
                        <a:latin typeface="Cambria Math" panose="02040503050406030204" pitchFamily="18" charset="0"/>
                      </a:rPr>
                      <m:t>𝑓𝑜𝑟𝑚𝑢𝑙𝑎𝑡𝑖𝑜𝑛</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IN" b="0" i="1" smtClean="0">
                        <a:latin typeface="Cambria Math" panose="02040503050406030204" pitchFamily="18" charset="0"/>
                      </a:rPr>
                      <m:t> </m:t>
                    </m:r>
                    <m:r>
                      <a:rPr lang="en-US" i="1">
                        <a:latin typeface="Cambria Math" panose="02040503050406030204" pitchFamily="18" charset="0"/>
                      </a:rPr>
                      <m:t>𝑝𝑟𝑜𝑏𝑙𝑒𝑚</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𝑏𝑦</m:t>
                    </m:r>
                  </m:oMath>
                </a14:m>
                <a:endParaRPr lang="en-IN" dirty="0"/>
              </a:p>
            </p:txBody>
          </p:sp>
        </mc:Choice>
        <mc:Fallback xmlns="">
          <p:sp>
            <p:nvSpPr>
              <p:cNvPr id="10" name="TextBox 9">
                <a:extLst>
                  <a:ext uri="{FF2B5EF4-FFF2-40B4-BE49-F238E27FC236}">
                    <a16:creationId xmlns:a16="http://schemas.microsoft.com/office/drawing/2014/main" id="{DA35A8B6-594C-2051-107B-023C0E2972B3}"/>
                  </a:ext>
                </a:extLst>
              </p:cNvPr>
              <p:cNvSpPr txBox="1">
                <a:spLocks noRot="1" noChangeAspect="1" noMove="1" noResize="1" noEditPoints="1" noAdjustHandles="1" noChangeArrowheads="1" noChangeShapeType="1" noTextEdit="1"/>
              </p:cNvSpPr>
              <p:nvPr/>
            </p:nvSpPr>
            <p:spPr>
              <a:xfrm>
                <a:off x="137430" y="667267"/>
                <a:ext cx="8647047" cy="646331"/>
              </a:xfrm>
              <a:prstGeom prst="rect">
                <a:avLst/>
              </a:prstGeom>
              <a:blipFill>
                <a:blip r:embed="rId2"/>
                <a:stretch>
                  <a:fillRect l="-423" b="-113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2EC35CF-930D-2125-3F73-E98E8BDA18A0}"/>
                  </a:ext>
                </a:extLst>
              </p:cNvPr>
              <p:cNvSpPr txBox="1"/>
              <p:nvPr/>
            </p:nvSpPr>
            <p:spPr>
              <a:xfrm>
                <a:off x="3517512" y="1297574"/>
                <a:ext cx="2108975" cy="67217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1600" i="1" kern="1200" smtClean="0">
                              <a:solidFill>
                                <a:prstClr val="black"/>
                              </a:solidFill>
                              <a:latin typeface="Cambria Math" panose="02040503050406030204" pitchFamily="18" charset="0"/>
                              <a:ea typeface="+mn-ea"/>
                              <a:cs typeface="+mn-cs"/>
                            </a:rPr>
                          </m:ctrlPr>
                        </m:mPr>
                        <m:mr>
                          <m:e>
                            <m:r>
                              <m:rPr>
                                <m:brk m:alnAt="7"/>
                              </m:rPr>
                              <a:rPr lang="en-IN" sz="1600" i="1" kern="1200" smtClean="0">
                                <a:solidFill>
                                  <a:prstClr val="black"/>
                                </a:solidFill>
                                <a:latin typeface="Cambria Math" panose="02040503050406030204" pitchFamily="18" charset="0"/>
                                <a:ea typeface="+mn-ea"/>
                                <a:cs typeface="+mn-cs"/>
                              </a:rPr>
                              <m:t>𝑚</m:t>
                            </m:r>
                            <m:r>
                              <a:rPr lang="en-IN" sz="1600" i="1" kern="1200" smtClean="0">
                                <a:solidFill>
                                  <a:prstClr val="black"/>
                                </a:solidFill>
                                <a:latin typeface="Cambria Math" panose="02040503050406030204" pitchFamily="18" charset="0"/>
                                <a:ea typeface="+mn-ea"/>
                                <a:cs typeface="+mn-cs"/>
                              </a:rPr>
                              <m:t>𝑖𝑛</m:t>
                            </m:r>
                          </m:e>
                        </m:mr>
                        <m:mr>
                          <m:e>
                            <m:r>
                              <a:rPr lang="en-IN" sz="1600" b="1" i="1" kern="1200" smtClean="0">
                                <a:solidFill>
                                  <a:prstClr val="black"/>
                                </a:solidFill>
                                <a:latin typeface="Cambria Math" panose="02040503050406030204" pitchFamily="18" charset="0"/>
                                <a:ea typeface="+mn-ea"/>
                                <a:cs typeface="+mn-cs"/>
                              </a:rPr>
                              <m:t>𝒘</m:t>
                            </m:r>
                            <m: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𝛾</m:t>
                            </m:r>
                            <m:r>
                              <a:rPr lang="en-IN" sz="1600" i="1" kern="1200" smtClean="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𝜉</m:t>
                            </m:r>
                          </m:e>
                        </m:mr>
                      </m:m>
                      <m:f>
                        <m:fPr>
                          <m:ctrlPr>
                            <a:rPr lang="en-IN" sz="1600" i="1" kern="1200" smtClean="0">
                              <a:solidFill>
                                <a:prstClr val="black"/>
                              </a:solidFill>
                              <a:latin typeface="Cambria Math" panose="02040503050406030204" pitchFamily="18" charset="0"/>
                              <a:ea typeface="+mn-ea"/>
                              <a:cs typeface="+mn-cs"/>
                            </a:rPr>
                          </m:ctrlPr>
                        </m:fPr>
                        <m:num>
                          <m:r>
                            <a:rPr lang="en-IN" sz="1600" i="1" kern="1200" smtClean="0">
                              <a:solidFill>
                                <a:prstClr val="black"/>
                              </a:solidFill>
                              <a:latin typeface="Cambria Math" panose="02040503050406030204" pitchFamily="18" charset="0"/>
                              <a:ea typeface="+mn-ea"/>
                              <a:cs typeface="+mn-cs"/>
                            </a:rPr>
                            <m:t>1</m:t>
                          </m:r>
                        </m:num>
                        <m:den>
                          <m:r>
                            <a:rPr lang="en-IN" sz="1600" i="1" kern="1200" smtClean="0">
                              <a:solidFill>
                                <a:prstClr val="black"/>
                              </a:solidFill>
                              <a:latin typeface="Cambria Math" panose="02040503050406030204" pitchFamily="18" charset="0"/>
                              <a:ea typeface="+mn-ea"/>
                              <a:cs typeface="+mn-cs"/>
                            </a:rPr>
                            <m:t>2</m:t>
                          </m:r>
                        </m:den>
                      </m:f>
                      <m:sSup>
                        <m:sSupPr>
                          <m:ctrlPr>
                            <a:rPr lang="en-IN" sz="1600" i="1" kern="1200" smtClean="0">
                              <a:solidFill>
                                <a:prstClr val="black"/>
                              </a:solidFill>
                              <a:latin typeface="Cambria Math" panose="02040503050406030204" pitchFamily="18" charset="0"/>
                              <a:ea typeface="+mn-ea"/>
                              <a:cs typeface="+mn-cs"/>
                            </a:rPr>
                          </m:ctrlPr>
                        </m:sSupPr>
                        <m:e>
                          <m:r>
                            <a:rPr lang="en-IN" sz="1600" b="1" i="1" kern="1200" smtClean="0">
                              <a:solidFill>
                                <a:prstClr val="black"/>
                              </a:solidFill>
                              <a:latin typeface="Cambria Math" panose="02040503050406030204" pitchFamily="18" charset="0"/>
                              <a:ea typeface="+mn-ea"/>
                              <a:cs typeface="+mn-cs"/>
                            </a:rPr>
                            <m:t>𝒘</m:t>
                          </m:r>
                        </m:e>
                        <m:sup>
                          <m:r>
                            <a:rPr lang="en-IN" sz="1600" i="1" kern="1200" smtClean="0">
                              <a:solidFill>
                                <a:prstClr val="black"/>
                              </a:solidFill>
                              <a:latin typeface="Cambria Math" panose="02040503050406030204" pitchFamily="18" charset="0"/>
                              <a:ea typeface="+mn-ea"/>
                              <a:cs typeface="+mn-cs"/>
                            </a:rPr>
                            <m:t>𝑇</m:t>
                          </m:r>
                        </m:sup>
                      </m:sSup>
                      <m:r>
                        <a:rPr lang="en-IN" sz="1600" b="1" i="1" kern="1200" smtClean="0">
                          <a:solidFill>
                            <a:prstClr val="black"/>
                          </a:solidFill>
                          <a:latin typeface="Cambria Math" panose="02040503050406030204" pitchFamily="18" charset="0"/>
                          <a:ea typeface="+mn-ea"/>
                          <a:cs typeface="+mn-cs"/>
                        </a:rPr>
                        <m:t>𝒘</m:t>
                      </m:r>
                      <m:r>
                        <a:rPr lang="en-IN" sz="1600" b="1" i="1" kern="1200" smtClean="0">
                          <a:solidFill>
                            <a:prstClr val="black"/>
                          </a:solidFill>
                          <a:latin typeface="Cambria Math" panose="02040503050406030204" pitchFamily="18" charset="0"/>
                          <a:ea typeface="+mn-ea"/>
                          <a:cs typeface="+mn-cs"/>
                        </a:rPr>
                        <m:t>+</m:t>
                      </m:r>
                      <m:f>
                        <m:fPr>
                          <m:ctrlPr>
                            <a:rPr lang="en-IN" sz="1600" b="1" i="1" kern="1200" smtClean="0">
                              <a:solidFill>
                                <a:prstClr val="black"/>
                              </a:solidFill>
                              <a:latin typeface="Cambria Math" panose="02040503050406030204" pitchFamily="18" charset="0"/>
                              <a:ea typeface="+mn-ea"/>
                              <a:cs typeface="+mn-cs"/>
                            </a:rPr>
                          </m:ctrlPr>
                        </m:fPr>
                        <m:num>
                          <m:r>
                            <a:rPr lang="en-IN" sz="1600" b="1" i="1" kern="1200" smtClean="0">
                              <a:solidFill>
                                <a:prstClr val="black"/>
                              </a:solidFill>
                              <a:latin typeface="Cambria Math" panose="02040503050406030204" pitchFamily="18" charset="0"/>
                              <a:ea typeface="+mn-ea"/>
                              <a:cs typeface="+mn-cs"/>
                            </a:rPr>
                            <m:t>𝑪</m:t>
                          </m:r>
                        </m:num>
                        <m:den>
                          <m:r>
                            <a:rPr lang="en-IN" sz="1600" i="1" kern="1200" smtClean="0">
                              <a:solidFill>
                                <a:prstClr val="black"/>
                              </a:solidFill>
                              <a:latin typeface="Cambria Math" panose="02040503050406030204" pitchFamily="18" charset="0"/>
                              <a:ea typeface="+mn-ea"/>
                              <a:cs typeface="+mn-cs"/>
                            </a:rPr>
                            <m:t>2</m:t>
                          </m:r>
                        </m:den>
                      </m:f>
                      <m:nary>
                        <m:naryPr>
                          <m:chr m:val="∑"/>
                          <m:ctrlPr>
                            <a:rPr lang="en-IN" sz="1600" b="1" i="1" kern="1200" smtClean="0">
                              <a:solidFill>
                                <a:prstClr val="black"/>
                              </a:solidFill>
                              <a:latin typeface="Cambria Math" panose="02040503050406030204" pitchFamily="18" charset="0"/>
                              <a:ea typeface="+mn-ea"/>
                              <a:cs typeface="+mn-cs"/>
                            </a:rPr>
                          </m:ctrlPr>
                        </m:naryPr>
                        <m:sub>
                          <m:r>
                            <m:rPr>
                              <m:brk m:alnAt="23"/>
                            </m:rPr>
                            <a:rPr lang="en-IN" sz="1600" i="1" kern="1200" smtClean="0">
                              <a:solidFill>
                                <a:prstClr val="black"/>
                              </a:solidFill>
                              <a:latin typeface="Cambria Math" panose="02040503050406030204" pitchFamily="18" charset="0"/>
                              <a:ea typeface="+mn-ea"/>
                              <a:cs typeface="+mn-cs"/>
                            </a:rPr>
                            <m:t>𝑖</m:t>
                          </m:r>
                          <m:r>
                            <a:rPr lang="en-IN"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Sup>
                            <m:sSubSupPr>
                              <m:ctrlPr>
                                <a:rPr lang="en-IN" sz="1600" i="1" kern="1200" smtClean="0">
                                  <a:solidFill>
                                    <a:prstClr val="black"/>
                                  </a:solidFill>
                                  <a:latin typeface="Cambria Math" panose="02040503050406030204" pitchFamily="18" charset="0"/>
                                  <a:ea typeface="+mn-ea"/>
                                  <a:cs typeface="+mn-cs"/>
                                </a:rPr>
                              </m:ctrlPr>
                            </m:sSubSupPr>
                            <m:e>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mn-ea"/>
                                  <a:cs typeface="+mn-cs"/>
                                </a:rPr>
                                <m:t>1</m:t>
                              </m:r>
                            </m:sub>
                            <m:sup>
                              <m:r>
                                <a:rPr lang="en-IN" sz="1600" i="1" kern="1200" smtClean="0">
                                  <a:solidFill>
                                    <a:prstClr val="black"/>
                                  </a:solidFill>
                                  <a:latin typeface="Cambria Math" panose="02040503050406030204" pitchFamily="18" charset="0"/>
                                  <a:ea typeface="+mn-ea"/>
                                  <a:cs typeface="+mn-cs"/>
                                </a:rPr>
                                <m:t>2</m:t>
                              </m:r>
                            </m:sup>
                          </m:sSubSup>
                        </m:e>
                      </m:nary>
                    </m:oMath>
                  </m:oMathPara>
                </a14:m>
                <a:endParaRPr lang="en-IN" sz="1600" kern="1200" dirty="0">
                  <a:solidFill>
                    <a:prstClr val="black"/>
                  </a:solidFill>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D2EC35CF-930D-2125-3F73-E98E8BDA18A0}"/>
                  </a:ext>
                </a:extLst>
              </p:cNvPr>
              <p:cNvSpPr txBox="1">
                <a:spLocks noRot="1" noChangeAspect="1" noMove="1" noResize="1" noEditPoints="1" noAdjustHandles="1" noChangeArrowheads="1" noChangeShapeType="1" noTextEdit="1"/>
              </p:cNvSpPr>
              <p:nvPr/>
            </p:nvSpPr>
            <p:spPr>
              <a:xfrm>
                <a:off x="3517512" y="1297574"/>
                <a:ext cx="2108975" cy="672172"/>
              </a:xfrm>
              <a:prstGeom prst="rect">
                <a:avLst/>
              </a:prstGeom>
              <a:blipFill>
                <a:blip r:embed="rId3"/>
                <a:stretch>
                  <a:fillRect b="-9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B0C79D7-0407-4A76-6E9B-00F8923D3748}"/>
                  </a:ext>
                </a:extLst>
              </p:cNvPr>
              <p:cNvSpPr txBox="1"/>
              <p:nvPr/>
            </p:nvSpPr>
            <p:spPr>
              <a:xfrm>
                <a:off x="1675885" y="2079307"/>
                <a:ext cx="5792227" cy="49244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i="1" kern="1200" smtClean="0">
                          <a:solidFill>
                            <a:prstClr val="black"/>
                          </a:solidFill>
                          <a:latin typeface="Cambria Math" panose="02040503050406030204" pitchFamily="18" charset="0"/>
                          <a:ea typeface="+mn-ea"/>
                          <a:cs typeface="+mn-cs"/>
                        </a:rPr>
                        <m:t>𝑠𝑢𝑏𝑗𝑒𝑐𝑡</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𝑡𝑜</m:t>
                      </m:r>
                      <m:r>
                        <a:rPr lang="en-IN" sz="1600" i="1" kern="1200" smtClean="0">
                          <a:solidFill>
                            <a:prstClr val="black"/>
                          </a:solidFill>
                          <a:latin typeface="Cambria Math" panose="02040503050406030204" pitchFamily="18" charset="0"/>
                          <a:ea typeface="+mn-ea"/>
                          <a:cs typeface="+mn-cs"/>
                        </a:rPr>
                        <m:t>                          </m:t>
                      </m:r>
                      <m:sSub>
                        <m:sSubPr>
                          <m:ctrlPr>
                            <a:rPr lang="en-IN" sz="1600"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𝑑</m:t>
                          </m:r>
                        </m:e>
                        <m:sub>
                          <m:r>
                            <a:rPr lang="en-IN" sz="1600" i="1" kern="1200" smtClean="0">
                              <a:solidFill>
                                <a:prstClr val="black"/>
                              </a:solidFill>
                              <a:latin typeface="Cambria Math" panose="02040503050406030204" pitchFamily="18" charset="0"/>
                              <a:ea typeface="+mn-ea"/>
                              <a:cs typeface="+mn-cs"/>
                            </a:rPr>
                            <m:t>𝑖</m:t>
                          </m:r>
                        </m:sub>
                      </m:sSub>
                      <m:d>
                        <m:dPr>
                          <m:ctrlPr>
                            <a:rPr lang="en-IN" sz="1600" i="1" kern="1200" smtClean="0">
                              <a:solidFill>
                                <a:prstClr val="black"/>
                              </a:solidFill>
                              <a:latin typeface="Cambria Math" panose="02040503050406030204" pitchFamily="18" charset="0"/>
                              <a:ea typeface="+mn-ea"/>
                              <a:cs typeface="+mn-cs"/>
                            </a:rPr>
                          </m:ctrlPr>
                        </m:dPr>
                        <m:e>
                          <m:sSup>
                            <m:sSupPr>
                              <m:ctrlPr>
                                <a:rPr lang="en-IN" sz="1600" i="1" kern="1200" smtClean="0">
                                  <a:solidFill>
                                    <a:prstClr val="black"/>
                                  </a:solidFill>
                                  <a:latin typeface="Cambria Math" panose="02040503050406030204" pitchFamily="18" charset="0"/>
                                  <a:ea typeface="+mn-ea"/>
                                  <a:cs typeface="+mn-cs"/>
                                </a:rPr>
                              </m:ctrlPr>
                            </m:sSupPr>
                            <m:e>
                              <m:r>
                                <a:rPr lang="en-IN" sz="1600" b="1" i="1" kern="1200" smtClean="0">
                                  <a:solidFill>
                                    <a:prstClr val="black"/>
                                  </a:solidFill>
                                  <a:latin typeface="Cambria Math" panose="02040503050406030204" pitchFamily="18" charset="0"/>
                                  <a:ea typeface="+mn-ea"/>
                                  <a:cs typeface="+mn-cs"/>
                                </a:rPr>
                                <m:t>𝒘</m:t>
                              </m:r>
                            </m:e>
                            <m:sup>
                              <m:r>
                                <a:rPr lang="en-IN" sz="1600" i="1" kern="1200" smtClean="0">
                                  <a:solidFill>
                                    <a:prstClr val="black"/>
                                  </a:solidFill>
                                  <a:latin typeface="Cambria Math" panose="02040503050406030204" pitchFamily="18" charset="0"/>
                                  <a:ea typeface="+mn-ea"/>
                                  <a:cs typeface="+mn-cs"/>
                                </a:rPr>
                                <m:t>𝑇</m:t>
                              </m:r>
                            </m:sup>
                          </m:sSup>
                          <m:sSub>
                            <m:sSubPr>
                              <m:ctrlPr>
                                <a:rPr lang="en-IN" sz="1600" i="1" kern="1200" smtClean="0">
                                  <a:solidFill>
                                    <a:prstClr val="black"/>
                                  </a:solidFill>
                                  <a:latin typeface="Cambria Math" panose="02040503050406030204" pitchFamily="18" charset="0"/>
                                  <a:ea typeface="+mn-ea"/>
                                  <a:cs typeface="+mn-cs"/>
                                </a:rPr>
                              </m:ctrlPr>
                            </m:sSubPr>
                            <m:e>
                              <m:r>
                                <a:rPr lang="en-IN" sz="1600" b="1" i="1" kern="1200" smtClean="0">
                                  <a:solidFill>
                                    <a:prstClr val="black"/>
                                  </a:solidFill>
                                  <a:latin typeface="Cambria Math" panose="02040503050406030204" pitchFamily="18" charset="0"/>
                                  <a:ea typeface="+mn-ea"/>
                                  <a:cs typeface="+mn-cs"/>
                                </a:rPr>
                                <m:t>𝒙</m:t>
                              </m:r>
                            </m:e>
                            <m:sub>
                              <m:r>
                                <a:rPr lang="en-IN" sz="1600" i="1" kern="1200" smtClean="0">
                                  <a:solidFill>
                                    <a:prstClr val="black"/>
                                  </a:solidFill>
                                  <a:latin typeface="Cambria Math" panose="02040503050406030204" pitchFamily="18" charset="0"/>
                                  <a:ea typeface="+mn-ea"/>
                                  <a:cs typeface="+mn-cs"/>
                                </a:rPr>
                                <m:t>𝑖</m:t>
                              </m:r>
                            </m:sub>
                          </m:sSub>
                          <m: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𝛾</m:t>
                          </m:r>
                        </m:e>
                      </m:d>
                      <m:r>
                        <a:rPr lang="en-IN" sz="1600" i="1" kern="1200" smtClean="0">
                          <a:solidFill>
                            <a:prstClr val="black"/>
                          </a:solidFill>
                          <a:latin typeface="Cambria Math" panose="02040503050406030204" pitchFamily="18" charset="0"/>
                          <a:ea typeface="+mn-ea"/>
                          <a:cs typeface="+mn-cs"/>
                        </a:rPr>
                        <m:t>+</m:t>
                      </m:r>
                      <m:sSub>
                        <m:sSubPr>
                          <m:ctrlPr>
                            <a:rPr lang="en-IN" sz="1600"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mn-ea"/>
                              <a:cs typeface="+mn-cs"/>
                            </a:rPr>
                            <m:t>𝑖</m:t>
                          </m:r>
                        </m:sub>
                      </m:sSub>
                      <m:r>
                        <a:rPr lang="en-IN" sz="1600" i="1" kern="1200" smtClean="0">
                          <a:solidFill>
                            <a:prstClr val="black"/>
                          </a:solidFill>
                          <a:latin typeface="Cambria Math" panose="02040503050406030204" pitchFamily="18" charset="0"/>
                          <a:ea typeface="+mn-ea"/>
                          <a:cs typeface="+mn-cs"/>
                        </a:rPr>
                        <m:t>−1</m:t>
                      </m:r>
                      <m:r>
                        <a:rPr lang="en-IN" sz="1600" i="1" kern="120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0,  1≤</m:t>
                      </m:r>
                      <m:r>
                        <a:rPr lang="en-IN" sz="1600" i="1" kern="1200" smtClean="0">
                          <a:solidFill>
                            <a:prstClr val="black"/>
                          </a:solidFill>
                          <a:latin typeface="Cambria Math" panose="02040503050406030204" pitchFamily="18" charset="0"/>
                          <a:ea typeface="Cambria Math" panose="02040503050406030204" pitchFamily="18" charset="0"/>
                          <a:cs typeface="+mn-cs"/>
                        </a:rPr>
                        <m:t>𝑖</m:t>
                      </m:r>
                      <m:r>
                        <a:rPr lang="en-IN" sz="1600" i="1" kern="1200" smtClean="0">
                          <a:solidFill>
                            <a:prstClr val="black"/>
                          </a:solidFill>
                          <a:latin typeface="Cambria Math" panose="02040503050406030204" pitchFamily="18" charset="0"/>
                          <a:ea typeface="Cambria Math" panose="02040503050406030204" pitchFamily="18" charset="0"/>
                          <a:cs typeface="+mn-cs"/>
                        </a:rPr>
                        <m:t>≤</m:t>
                      </m:r>
                      <m:r>
                        <a:rPr lang="en-IN" sz="1600" b="0" i="1" kern="1200" smtClean="0">
                          <a:solidFill>
                            <a:prstClr val="black"/>
                          </a:solidFill>
                          <a:latin typeface="Cambria Math" panose="02040503050406030204" pitchFamily="18" charset="0"/>
                          <a:ea typeface="Cambria Math" panose="02040503050406030204" pitchFamily="18" charset="0"/>
                          <a:cs typeface="+mn-cs"/>
                        </a:rPr>
                        <m:t>𝑚</m:t>
                      </m:r>
                    </m:oMath>
                  </m:oMathPara>
                </a14:m>
                <a:endParaRPr lang="en-IN" sz="1600" kern="1200" dirty="0">
                  <a:solidFill>
                    <a:prstClr val="black"/>
                  </a:solidFill>
                  <a:latin typeface="Calibri" panose="020F0502020204030204"/>
                  <a:ea typeface="Cambria Math" panose="02040503050406030204" pitchFamily="18" charset="0"/>
                  <a:cs typeface="+mn-cs"/>
                </a:endParaRPr>
              </a:p>
              <a:p>
                <a:pPr>
                  <a:buClrTx/>
                  <a:buFontTx/>
                  <a:buNone/>
                </a:pPr>
                <a14:m>
                  <m:oMathPara xmlns:m="http://schemas.openxmlformats.org/officeDocument/2006/math">
                    <m:oMathParaPr>
                      <m:jc m:val="centerGroup"/>
                    </m:oMathParaPr>
                    <m:oMath xmlns:m="http://schemas.openxmlformats.org/officeDocument/2006/math">
                      <m:sSub>
                        <m:sSubPr>
                          <m:ctrlPr>
                            <a:rPr lang="en-IN" sz="1600"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mn-ea"/>
                              <a:cs typeface="+mn-cs"/>
                            </a:rPr>
                            <m:t>𝑖</m:t>
                          </m:r>
                        </m:sub>
                      </m:sSub>
                      <m:r>
                        <a:rPr lang="en-IN" sz="1600" i="1" kern="120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0</m:t>
                      </m:r>
                      <m:r>
                        <a:rPr lang="en-IN" sz="1600" i="1" kern="120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  </m:t>
                      </m:r>
                      <m:r>
                        <a:rPr lang="en-IN" sz="1600" i="1" kern="1200">
                          <a:solidFill>
                            <a:prstClr val="black"/>
                          </a:solidFill>
                          <a:latin typeface="Cambria Math" panose="02040503050406030204" pitchFamily="18" charset="0"/>
                          <a:ea typeface="Cambria Math" panose="02040503050406030204" pitchFamily="18" charset="0"/>
                          <a:cs typeface="+mn-cs"/>
                        </a:rPr>
                        <m:t>1≤</m:t>
                      </m:r>
                      <m:r>
                        <a:rPr lang="en-IN" sz="1600" i="1" kern="1200">
                          <a:solidFill>
                            <a:prstClr val="black"/>
                          </a:solidFill>
                          <a:latin typeface="Cambria Math" panose="02040503050406030204" pitchFamily="18" charset="0"/>
                          <a:ea typeface="Cambria Math" panose="02040503050406030204" pitchFamily="18" charset="0"/>
                          <a:cs typeface="+mn-cs"/>
                        </a:rPr>
                        <m:t>𝑖</m:t>
                      </m:r>
                      <m:r>
                        <a:rPr lang="en-IN" sz="1600" i="1" kern="1200">
                          <a:solidFill>
                            <a:prstClr val="black"/>
                          </a:solidFill>
                          <a:latin typeface="Cambria Math" panose="02040503050406030204" pitchFamily="18" charset="0"/>
                          <a:ea typeface="Cambria Math" panose="02040503050406030204" pitchFamily="18" charset="0"/>
                          <a:cs typeface="+mn-cs"/>
                        </a:rPr>
                        <m:t>≤</m:t>
                      </m:r>
                      <m:r>
                        <a:rPr lang="en-IN" sz="1600" b="0" i="1" kern="1200" smtClean="0">
                          <a:solidFill>
                            <a:prstClr val="black"/>
                          </a:solidFill>
                          <a:latin typeface="Cambria Math" panose="02040503050406030204" pitchFamily="18" charset="0"/>
                          <a:ea typeface="Cambria Math" panose="02040503050406030204" pitchFamily="18" charset="0"/>
                          <a:cs typeface="+mn-cs"/>
                        </a:rPr>
                        <m:t>𝑚</m:t>
                      </m:r>
                    </m:oMath>
                  </m:oMathPara>
                </a14:m>
                <a:endParaRPr lang="en-IN" sz="1600" kern="1200" dirty="0">
                  <a:solidFill>
                    <a:prstClr val="black"/>
                  </a:solidFill>
                  <a:latin typeface="Calibri" panose="020F0502020204030204"/>
                  <a:ea typeface="Cambria Math" panose="02040503050406030204" pitchFamily="18" charset="0"/>
                  <a:cs typeface="+mn-cs"/>
                </a:endParaRPr>
              </a:p>
            </p:txBody>
          </p:sp>
        </mc:Choice>
        <mc:Fallback xmlns="">
          <p:sp>
            <p:nvSpPr>
              <p:cNvPr id="24" name="TextBox 23">
                <a:extLst>
                  <a:ext uri="{FF2B5EF4-FFF2-40B4-BE49-F238E27FC236}">
                    <a16:creationId xmlns:a16="http://schemas.microsoft.com/office/drawing/2014/main" id="{FB0C79D7-0407-4A76-6E9B-00F8923D3748}"/>
                  </a:ext>
                </a:extLst>
              </p:cNvPr>
              <p:cNvSpPr txBox="1">
                <a:spLocks noRot="1" noChangeAspect="1" noMove="1" noResize="1" noEditPoints="1" noAdjustHandles="1" noChangeArrowheads="1" noChangeShapeType="1" noTextEdit="1"/>
              </p:cNvSpPr>
              <p:nvPr/>
            </p:nvSpPr>
            <p:spPr>
              <a:xfrm>
                <a:off x="1675885" y="2079307"/>
                <a:ext cx="5792227" cy="492443"/>
              </a:xfrm>
              <a:prstGeom prst="rect">
                <a:avLst/>
              </a:prstGeom>
              <a:blipFill>
                <a:blip r:embed="rId4"/>
                <a:stretch>
                  <a:fillRect l="-842" b="-160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094D383-752B-AC0A-EB59-8D40D3BC9136}"/>
                  </a:ext>
                </a:extLst>
              </p:cNvPr>
              <p:cNvSpPr txBox="1"/>
              <p:nvPr/>
            </p:nvSpPr>
            <p:spPr>
              <a:xfrm>
                <a:off x="266796" y="2584791"/>
                <a:ext cx="1918795"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b="1" i="1" kern="1200">
                          <a:solidFill>
                            <a:prstClr val="black"/>
                          </a:solidFill>
                          <a:latin typeface="Cambria Math" panose="02040503050406030204" pitchFamily="18" charset="0"/>
                          <a:ea typeface="+mn-ea"/>
                          <a:cs typeface="+mn-cs"/>
                        </a:rPr>
                        <m:t>𝑻𝒉𝒆</m:t>
                      </m:r>
                      <m:r>
                        <a:rPr lang="en-IN" sz="1600" b="1" i="1" kern="1200">
                          <a:solidFill>
                            <a:prstClr val="black"/>
                          </a:solidFill>
                          <a:latin typeface="Cambria Math" panose="02040503050406030204" pitchFamily="18" charset="0"/>
                          <a:ea typeface="+mn-ea"/>
                          <a:cs typeface="+mn-cs"/>
                        </a:rPr>
                        <m:t> </m:t>
                      </m:r>
                      <m:r>
                        <a:rPr lang="en-IN" sz="1600" b="1" i="1" kern="1200">
                          <a:solidFill>
                            <a:prstClr val="black"/>
                          </a:solidFill>
                          <a:latin typeface="Cambria Math" panose="02040503050406030204" pitchFamily="18" charset="0"/>
                          <a:ea typeface="+mn-ea"/>
                          <a:cs typeface="+mn-cs"/>
                        </a:rPr>
                        <m:t>𝑳𝒂𝒈𝒓𝒂𝒏𝒈𝒊𝒂𝒏</m:t>
                      </m:r>
                      <m:r>
                        <a:rPr lang="en-IN" sz="1600" b="1" i="1" kern="1200">
                          <a:solidFill>
                            <a:prstClr val="black"/>
                          </a:solidFill>
                          <a:latin typeface="Cambria Math" panose="02040503050406030204" pitchFamily="18" charset="0"/>
                          <a:ea typeface="+mn-ea"/>
                          <a:cs typeface="+mn-cs"/>
                        </a:rPr>
                        <m:t> </m:t>
                      </m:r>
                      <m:r>
                        <a:rPr lang="en-IN" sz="1600" b="1" i="1" kern="1200">
                          <a:solidFill>
                            <a:prstClr val="black"/>
                          </a:solidFill>
                          <a:latin typeface="Cambria Math" panose="02040503050406030204" pitchFamily="18" charset="0"/>
                          <a:ea typeface="+mn-ea"/>
                          <a:cs typeface="+mn-cs"/>
                        </a:rPr>
                        <m:t>𝒊𝒔</m:t>
                      </m:r>
                    </m:oMath>
                  </m:oMathPara>
                </a14:m>
                <a:endParaRPr lang="en-IN" sz="1600" b="1" kern="1200" dirty="0">
                  <a:solidFill>
                    <a:prstClr val="black"/>
                  </a:solidFill>
                  <a:latin typeface="Calibri" panose="020F0502020204030204"/>
                  <a:ea typeface="+mn-ea"/>
                  <a:cs typeface="+mn-cs"/>
                </a:endParaRPr>
              </a:p>
            </p:txBody>
          </p:sp>
        </mc:Choice>
        <mc:Fallback xmlns="">
          <p:sp>
            <p:nvSpPr>
              <p:cNvPr id="25" name="TextBox 24">
                <a:extLst>
                  <a:ext uri="{FF2B5EF4-FFF2-40B4-BE49-F238E27FC236}">
                    <a16:creationId xmlns:a16="http://schemas.microsoft.com/office/drawing/2014/main" id="{B094D383-752B-AC0A-EB59-8D40D3BC9136}"/>
                  </a:ext>
                </a:extLst>
              </p:cNvPr>
              <p:cNvSpPr txBox="1">
                <a:spLocks noRot="1" noChangeAspect="1" noMove="1" noResize="1" noEditPoints="1" noAdjustHandles="1" noChangeArrowheads="1" noChangeShapeType="1" noTextEdit="1"/>
              </p:cNvSpPr>
              <p:nvPr/>
            </p:nvSpPr>
            <p:spPr>
              <a:xfrm>
                <a:off x="266796" y="2584791"/>
                <a:ext cx="1918795" cy="246221"/>
              </a:xfrm>
              <a:prstGeom prst="rect">
                <a:avLst/>
              </a:prstGeom>
              <a:blipFill>
                <a:blip r:embed="rId5"/>
                <a:stretch>
                  <a:fillRect l="-2540" r="-1587" b="-3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F44ADC-AED7-21E1-3CFD-19DFC39CD880}"/>
                  </a:ext>
                </a:extLst>
              </p:cNvPr>
              <p:cNvSpPr txBox="1"/>
              <p:nvPr/>
            </p:nvSpPr>
            <p:spPr>
              <a:xfrm>
                <a:off x="1732984" y="2842959"/>
                <a:ext cx="5678028" cy="67217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b="1" i="1" kern="1200" smtClean="0">
                          <a:solidFill>
                            <a:prstClr val="black"/>
                          </a:solidFill>
                          <a:latin typeface="Cambria Math" panose="02040503050406030204" pitchFamily="18" charset="0"/>
                          <a:ea typeface="+mn-ea"/>
                          <a:cs typeface="+mn-cs"/>
                        </a:rPr>
                        <m:t>𝑳</m:t>
                      </m:r>
                      <m:d>
                        <m:dPr>
                          <m:ctrlPr>
                            <a:rPr lang="en-IN" sz="1600" b="1" i="1" kern="1200" smtClean="0">
                              <a:solidFill>
                                <a:prstClr val="black"/>
                              </a:solidFill>
                              <a:latin typeface="Cambria Math" panose="02040503050406030204" pitchFamily="18" charset="0"/>
                              <a:ea typeface="+mn-ea"/>
                              <a:cs typeface="+mn-cs"/>
                            </a:rPr>
                          </m:ctrlPr>
                        </m:dPr>
                        <m:e>
                          <m:r>
                            <a:rPr lang="en-IN" sz="1600" b="1" i="1" kern="1200" smtClean="0">
                              <a:solidFill>
                                <a:prstClr val="black"/>
                              </a:solidFill>
                              <a:latin typeface="Cambria Math" panose="02040503050406030204" pitchFamily="18" charset="0"/>
                              <a:ea typeface="+mn-ea"/>
                              <a:cs typeface="+mn-cs"/>
                            </a:rPr>
                            <m:t>𝒘</m:t>
                          </m:r>
                          <m: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𝛾</m:t>
                          </m:r>
                          <m:r>
                            <a:rPr lang="en-IN" sz="1600" i="1" kern="1200" smtClean="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𝜉</m:t>
                          </m:r>
                          <m:r>
                            <a:rPr lang="en-IN" sz="1600" i="1" kern="1200" smtClean="0">
                              <a:solidFill>
                                <a:prstClr val="black"/>
                              </a:solidFill>
                              <a:latin typeface="Cambria Math" panose="02040503050406030204" pitchFamily="18" charset="0"/>
                              <a:ea typeface="Cambria Math" panose="02040503050406030204" pitchFamily="18" charset="0"/>
                              <a:cs typeface="+mn-cs"/>
                            </a:rPr>
                            <m:t>,</m:t>
                          </m:r>
                          <m:r>
                            <a:rPr lang="en-IN" sz="1600" b="1" i="1" kern="1200" smtClean="0">
                              <a:solidFill>
                                <a:prstClr val="black"/>
                              </a:solidFill>
                              <a:latin typeface="Cambria Math" panose="02040503050406030204" pitchFamily="18" charset="0"/>
                              <a:ea typeface="Cambria Math" panose="02040503050406030204" pitchFamily="18" charset="0"/>
                              <a:cs typeface="+mn-cs"/>
                            </a:rPr>
                            <m:t>𝒖</m:t>
                          </m:r>
                        </m:e>
                      </m:d>
                      <m:r>
                        <a:rPr lang="en-IN" sz="1600" b="1" i="1" kern="1200" smtClean="0">
                          <a:solidFill>
                            <a:prstClr val="black"/>
                          </a:solidFill>
                          <a:latin typeface="Cambria Math" panose="02040503050406030204" pitchFamily="18" charset="0"/>
                          <a:ea typeface="+mn-ea"/>
                          <a:cs typeface="+mn-cs"/>
                        </a:rPr>
                        <m:t>=</m:t>
                      </m:r>
                      <m:f>
                        <m:fPr>
                          <m:ctrlPr>
                            <a:rPr lang="en-IN" sz="1600" b="1" i="1" kern="1200" smtClean="0">
                              <a:solidFill>
                                <a:prstClr val="black"/>
                              </a:solidFill>
                              <a:latin typeface="Cambria Math" panose="02040503050406030204" pitchFamily="18" charset="0"/>
                              <a:ea typeface="+mn-ea"/>
                              <a:cs typeface="+mn-cs"/>
                            </a:rPr>
                          </m:ctrlPr>
                        </m:fPr>
                        <m:num>
                          <m:r>
                            <a:rPr lang="en-IN" sz="1600" i="1" kern="1200" smtClean="0">
                              <a:solidFill>
                                <a:prstClr val="black"/>
                              </a:solidFill>
                              <a:latin typeface="Cambria Math" panose="02040503050406030204" pitchFamily="18" charset="0"/>
                              <a:ea typeface="+mn-ea"/>
                              <a:cs typeface="+mn-cs"/>
                            </a:rPr>
                            <m:t>1</m:t>
                          </m:r>
                        </m:num>
                        <m:den>
                          <m:r>
                            <a:rPr lang="en-IN" sz="1600" i="1" kern="1200" smtClean="0">
                              <a:solidFill>
                                <a:prstClr val="black"/>
                              </a:solidFill>
                              <a:latin typeface="Cambria Math" panose="02040503050406030204" pitchFamily="18" charset="0"/>
                              <a:ea typeface="+mn-ea"/>
                              <a:cs typeface="+mn-cs"/>
                            </a:rPr>
                            <m:t>2</m:t>
                          </m:r>
                        </m:den>
                      </m:f>
                      <m:sSup>
                        <m:sSupPr>
                          <m:ctrlPr>
                            <a:rPr lang="en-IN" sz="1600" b="1" i="1" kern="1200" smtClean="0">
                              <a:solidFill>
                                <a:prstClr val="black"/>
                              </a:solidFill>
                              <a:latin typeface="Cambria Math" panose="02040503050406030204" pitchFamily="18" charset="0"/>
                              <a:ea typeface="+mn-ea"/>
                              <a:cs typeface="+mn-cs"/>
                            </a:rPr>
                          </m:ctrlPr>
                        </m:sSupPr>
                        <m:e>
                          <m:r>
                            <a:rPr lang="en-IN" sz="1600" b="1" i="1" kern="1200" smtClean="0">
                              <a:solidFill>
                                <a:prstClr val="black"/>
                              </a:solidFill>
                              <a:latin typeface="Cambria Math" panose="02040503050406030204" pitchFamily="18" charset="0"/>
                              <a:ea typeface="+mn-ea"/>
                              <a:cs typeface="+mn-cs"/>
                            </a:rPr>
                            <m:t>𝒘</m:t>
                          </m:r>
                        </m:e>
                        <m:sup>
                          <m:r>
                            <a:rPr lang="en-IN" sz="1600" i="1" kern="1200" smtClean="0">
                              <a:solidFill>
                                <a:prstClr val="black"/>
                              </a:solidFill>
                              <a:latin typeface="Cambria Math" panose="02040503050406030204" pitchFamily="18" charset="0"/>
                              <a:ea typeface="+mn-ea"/>
                              <a:cs typeface="+mn-cs"/>
                            </a:rPr>
                            <m:t>𝑇</m:t>
                          </m:r>
                        </m:sup>
                      </m:sSup>
                      <m:r>
                        <a:rPr lang="en-IN" sz="1600" b="1" i="1" kern="1200" smtClean="0">
                          <a:solidFill>
                            <a:prstClr val="black"/>
                          </a:solidFill>
                          <a:latin typeface="Cambria Math" panose="02040503050406030204" pitchFamily="18" charset="0"/>
                          <a:ea typeface="+mn-ea"/>
                          <a:cs typeface="+mn-cs"/>
                        </a:rPr>
                        <m:t>𝒘</m:t>
                      </m:r>
                      <m:r>
                        <a:rPr lang="en-IN" sz="1600" b="1" i="1" kern="1200" smtClean="0">
                          <a:solidFill>
                            <a:prstClr val="black"/>
                          </a:solidFill>
                          <a:latin typeface="Cambria Math" panose="02040503050406030204" pitchFamily="18" charset="0"/>
                          <a:ea typeface="+mn-ea"/>
                          <a:cs typeface="+mn-cs"/>
                        </a:rPr>
                        <m:t>+</m:t>
                      </m:r>
                      <m:f>
                        <m:fPr>
                          <m:ctrlPr>
                            <a:rPr lang="en-IN" sz="1600" b="1" i="1" kern="1200" smtClean="0">
                              <a:solidFill>
                                <a:prstClr val="black"/>
                              </a:solidFill>
                              <a:latin typeface="Cambria Math" panose="02040503050406030204" pitchFamily="18" charset="0"/>
                              <a:ea typeface="+mn-ea"/>
                              <a:cs typeface="+mn-cs"/>
                            </a:rPr>
                          </m:ctrlPr>
                        </m:fPr>
                        <m:num>
                          <m:r>
                            <a:rPr lang="en-IN" sz="1600" b="1" i="1" kern="1200" smtClean="0">
                              <a:solidFill>
                                <a:prstClr val="black"/>
                              </a:solidFill>
                              <a:latin typeface="Cambria Math" panose="02040503050406030204" pitchFamily="18" charset="0"/>
                              <a:ea typeface="+mn-ea"/>
                              <a:cs typeface="+mn-cs"/>
                            </a:rPr>
                            <m:t>𝑪</m:t>
                          </m:r>
                        </m:num>
                        <m:den>
                          <m:r>
                            <a:rPr lang="en-IN" sz="1600" i="1" kern="1200" smtClean="0">
                              <a:solidFill>
                                <a:prstClr val="black"/>
                              </a:solidFill>
                              <a:latin typeface="Cambria Math" panose="02040503050406030204" pitchFamily="18" charset="0"/>
                              <a:ea typeface="+mn-ea"/>
                              <a:cs typeface="+mn-cs"/>
                            </a:rPr>
                            <m:t>2</m:t>
                          </m:r>
                        </m:den>
                      </m:f>
                      <m:nary>
                        <m:naryPr>
                          <m:chr m:val="∑"/>
                          <m:ctrlPr>
                            <a:rPr lang="en-IN" sz="1600" b="1" i="1" kern="1200" smtClean="0">
                              <a:solidFill>
                                <a:prstClr val="black"/>
                              </a:solidFill>
                              <a:latin typeface="Cambria Math" panose="02040503050406030204" pitchFamily="18" charset="0"/>
                              <a:ea typeface="+mn-ea"/>
                              <a:cs typeface="+mn-cs"/>
                            </a:rPr>
                          </m:ctrlPr>
                        </m:naryPr>
                        <m:sub>
                          <m:r>
                            <m:rPr>
                              <m:brk m:alnAt="23"/>
                            </m:rPr>
                            <a:rPr lang="en-IN" sz="1600" i="1" kern="1200" smtClean="0">
                              <a:solidFill>
                                <a:prstClr val="black"/>
                              </a:solidFill>
                              <a:latin typeface="Cambria Math" panose="02040503050406030204" pitchFamily="18" charset="0"/>
                              <a:ea typeface="+mn-ea"/>
                              <a:cs typeface="+mn-cs"/>
                            </a:rPr>
                            <m:t>𝑖</m:t>
                          </m:r>
                          <m:r>
                            <a:rPr lang="en-IN"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Sup>
                            <m:sSubSupPr>
                              <m:ctrlPr>
                                <a:rPr lang="en-IN" sz="1600" b="1" i="1" kern="1200" smtClean="0">
                                  <a:solidFill>
                                    <a:prstClr val="black"/>
                                  </a:solidFill>
                                  <a:latin typeface="Cambria Math" panose="02040503050406030204" pitchFamily="18" charset="0"/>
                                  <a:ea typeface="+mn-ea"/>
                                  <a:cs typeface="+mn-cs"/>
                                </a:rPr>
                              </m:ctrlPr>
                            </m:sSubSupPr>
                            <m:e>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mn-ea"/>
                                  <a:cs typeface="+mn-cs"/>
                                </a:rPr>
                                <m:t>1</m:t>
                              </m:r>
                            </m:sub>
                            <m:sup>
                              <m:r>
                                <a:rPr lang="en-IN" sz="1600" i="1" kern="1200" smtClean="0">
                                  <a:solidFill>
                                    <a:prstClr val="black"/>
                                  </a:solidFill>
                                  <a:latin typeface="Cambria Math" panose="02040503050406030204" pitchFamily="18" charset="0"/>
                                  <a:ea typeface="+mn-ea"/>
                                  <a:cs typeface="+mn-cs"/>
                                </a:rPr>
                                <m:t>2</m:t>
                              </m:r>
                            </m:sup>
                          </m:sSubSup>
                        </m:e>
                      </m:nary>
                      <m:r>
                        <a:rPr lang="en-IN" sz="1600" b="1" i="1" kern="1200" smtClean="0">
                          <a:solidFill>
                            <a:prstClr val="black"/>
                          </a:solidFill>
                          <a:latin typeface="Cambria Math" panose="02040503050406030204" pitchFamily="18" charset="0"/>
                          <a:ea typeface="+mn-ea"/>
                          <a:cs typeface="+mn-cs"/>
                        </a:rPr>
                        <m:t>−</m:t>
                      </m:r>
                      <m:nary>
                        <m:naryPr>
                          <m:chr m:val="∑"/>
                          <m:ctrlPr>
                            <a:rPr lang="en-IN" sz="1600" b="1" i="1" kern="1200" smtClean="0">
                              <a:solidFill>
                                <a:prstClr val="black"/>
                              </a:solidFill>
                              <a:latin typeface="Cambria Math" panose="02040503050406030204" pitchFamily="18" charset="0"/>
                              <a:ea typeface="+mn-ea"/>
                              <a:cs typeface="+mn-cs"/>
                            </a:rPr>
                          </m:ctrlPr>
                        </m:naryPr>
                        <m:sub>
                          <m:r>
                            <m:rPr>
                              <m:brk m:alnAt="23"/>
                            </m:rPr>
                            <a:rPr lang="en-IN" sz="1600" i="1" kern="1200" smtClean="0">
                              <a:solidFill>
                                <a:prstClr val="black"/>
                              </a:solidFill>
                              <a:latin typeface="Cambria Math" panose="02040503050406030204" pitchFamily="18" charset="0"/>
                              <a:ea typeface="+mn-ea"/>
                              <a:cs typeface="+mn-cs"/>
                            </a:rPr>
                            <m:t>𝑖</m:t>
                          </m:r>
                          <m:r>
                            <a:rPr lang="en-IN" sz="1600" i="1" kern="1200" smtClean="0">
                              <a:solidFill>
                                <a:prstClr val="black"/>
                              </a:solidFill>
                              <a:latin typeface="Cambria Math" panose="02040503050406030204" pitchFamily="18" charset="0"/>
                              <a:ea typeface="+mn-ea"/>
                              <a:cs typeface="+mn-cs"/>
                            </a:rPr>
                            <m:t>=1</m:t>
                          </m:r>
                        </m:sub>
                        <m:sup>
                          <m:r>
                            <a:rPr lang="en-IN" sz="1600" i="1" kern="1200" smtClean="0">
                              <a:solidFill>
                                <a:prstClr val="black"/>
                              </a:solidFill>
                              <a:latin typeface="Cambria Math" panose="02040503050406030204" pitchFamily="18" charset="0"/>
                              <a:ea typeface="+mn-ea"/>
                              <a:cs typeface="+mn-cs"/>
                            </a:rPr>
                            <m:t>𝑚</m:t>
                          </m:r>
                        </m:sup>
                        <m:e>
                          <m:sSub>
                            <m:sSubPr>
                              <m:ctrlPr>
                                <a:rPr lang="en-IN" sz="1600" b="1"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𝑢</m:t>
                              </m:r>
                            </m:e>
                            <m:sub>
                              <m:r>
                                <a:rPr lang="en-IN" sz="1600" i="1" kern="1200" smtClean="0">
                                  <a:solidFill>
                                    <a:prstClr val="black"/>
                                  </a:solidFill>
                                  <a:latin typeface="Cambria Math" panose="02040503050406030204" pitchFamily="18" charset="0"/>
                                  <a:ea typeface="+mn-ea"/>
                                  <a:cs typeface="+mn-cs"/>
                                </a:rPr>
                                <m:t>𝑖</m:t>
                              </m:r>
                            </m:sub>
                          </m:sSub>
                        </m:e>
                      </m:nary>
                      <m:d>
                        <m:dPr>
                          <m:begChr m:val="["/>
                          <m:endChr m:val="]"/>
                          <m:ctrlPr>
                            <a:rPr lang="en-IN" sz="1600" b="1" i="1" kern="1200" smtClean="0">
                              <a:solidFill>
                                <a:prstClr val="black"/>
                              </a:solidFill>
                              <a:latin typeface="Cambria Math" panose="02040503050406030204" pitchFamily="18" charset="0"/>
                              <a:ea typeface="+mn-ea"/>
                              <a:cs typeface="+mn-cs"/>
                            </a:rPr>
                          </m:ctrlPr>
                        </m:dPr>
                        <m:e>
                          <m:sSub>
                            <m:sSubPr>
                              <m:ctrlPr>
                                <a:rPr lang="en-IN" sz="1600"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𝑑</m:t>
                              </m:r>
                            </m:e>
                            <m:sub>
                              <m:r>
                                <a:rPr lang="en-IN" sz="1600" i="1" kern="1200" smtClean="0">
                                  <a:solidFill>
                                    <a:prstClr val="black"/>
                                  </a:solidFill>
                                  <a:latin typeface="Cambria Math" panose="02040503050406030204" pitchFamily="18" charset="0"/>
                                  <a:ea typeface="+mn-ea"/>
                                  <a:cs typeface="+mn-cs"/>
                                </a:rPr>
                                <m:t>𝑖</m:t>
                              </m:r>
                            </m:sub>
                          </m:sSub>
                          <m:d>
                            <m:dPr>
                              <m:ctrlPr>
                                <a:rPr lang="en-IN" sz="1600" i="1" kern="1200" smtClean="0">
                                  <a:solidFill>
                                    <a:prstClr val="black"/>
                                  </a:solidFill>
                                  <a:latin typeface="Cambria Math" panose="02040503050406030204" pitchFamily="18" charset="0"/>
                                  <a:ea typeface="+mn-ea"/>
                                  <a:cs typeface="+mn-cs"/>
                                </a:rPr>
                              </m:ctrlPr>
                            </m:dPr>
                            <m:e>
                              <m:sSup>
                                <m:sSupPr>
                                  <m:ctrlPr>
                                    <a:rPr lang="en-IN" sz="1600" i="1" kern="1200" smtClean="0">
                                      <a:solidFill>
                                        <a:prstClr val="black"/>
                                      </a:solidFill>
                                      <a:latin typeface="Cambria Math" panose="02040503050406030204" pitchFamily="18" charset="0"/>
                                      <a:ea typeface="+mn-ea"/>
                                      <a:cs typeface="+mn-cs"/>
                                    </a:rPr>
                                  </m:ctrlPr>
                                </m:sSupPr>
                                <m:e>
                                  <m:r>
                                    <a:rPr lang="en-IN" sz="1600" b="1" i="1" kern="1200" smtClean="0">
                                      <a:solidFill>
                                        <a:prstClr val="black"/>
                                      </a:solidFill>
                                      <a:latin typeface="Cambria Math" panose="02040503050406030204" pitchFamily="18" charset="0"/>
                                      <a:ea typeface="+mn-ea"/>
                                      <a:cs typeface="+mn-cs"/>
                                    </a:rPr>
                                    <m:t>𝒘</m:t>
                                  </m:r>
                                </m:e>
                                <m:sup>
                                  <m:r>
                                    <a:rPr lang="en-IN" sz="1600" i="1" kern="1200" smtClean="0">
                                      <a:solidFill>
                                        <a:prstClr val="black"/>
                                      </a:solidFill>
                                      <a:latin typeface="Cambria Math" panose="02040503050406030204" pitchFamily="18" charset="0"/>
                                      <a:ea typeface="+mn-ea"/>
                                      <a:cs typeface="+mn-cs"/>
                                    </a:rPr>
                                    <m:t>𝑇</m:t>
                                  </m:r>
                                </m:sup>
                              </m:sSup>
                              <m:sSub>
                                <m:sSubPr>
                                  <m:ctrlPr>
                                    <a:rPr lang="en-IN" sz="1600" i="1" kern="1200" smtClean="0">
                                      <a:solidFill>
                                        <a:prstClr val="black"/>
                                      </a:solidFill>
                                      <a:latin typeface="Cambria Math" panose="02040503050406030204" pitchFamily="18" charset="0"/>
                                      <a:ea typeface="+mn-ea"/>
                                      <a:cs typeface="+mn-cs"/>
                                    </a:rPr>
                                  </m:ctrlPr>
                                </m:sSubPr>
                                <m:e>
                                  <m:r>
                                    <a:rPr lang="en-IN" sz="1600" b="1" i="1" kern="1200" smtClean="0">
                                      <a:solidFill>
                                        <a:prstClr val="black"/>
                                      </a:solidFill>
                                      <a:latin typeface="Cambria Math" panose="02040503050406030204" pitchFamily="18" charset="0"/>
                                      <a:ea typeface="+mn-ea"/>
                                      <a:cs typeface="+mn-cs"/>
                                    </a:rPr>
                                    <m:t>𝒙</m:t>
                                  </m:r>
                                </m:e>
                                <m:sub>
                                  <m:r>
                                    <a:rPr lang="en-IN" sz="1600" i="1" kern="1200" smtClean="0">
                                      <a:solidFill>
                                        <a:prstClr val="black"/>
                                      </a:solidFill>
                                      <a:latin typeface="Cambria Math" panose="02040503050406030204" pitchFamily="18" charset="0"/>
                                      <a:ea typeface="+mn-ea"/>
                                      <a:cs typeface="+mn-cs"/>
                                    </a:rPr>
                                    <m:t>𝑖</m:t>
                                  </m:r>
                                </m:sub>
                              </m:sSub>
                              <m: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𝛾</m:t>
                              </m:r>
                            </m:e>
                          </m:d>
                          <m:r>
                            <a:rPr lang="en-IN" sz="1600" b="1" i="1" kern="1200" smtClean="0">
                              <a:solidFill>
                                <a:prstClr val="black"/>
                              </a:solidFill>
                              <a:latin typeface="Cambria Math" panose="02040503050406030204" pitchFamily="18" charset="0"/>
                              <a:ea typeface="Cambria Math" panose="02040503050406030204" pitchFamily="18" charset="0"/>
                              <a:cs typeface="+mn-cs"/>
                            </a:rPr>
                            <m:t>+</m:t>
                          </m:r>
                          <m:sSub>
                            <m:sSubPr>
                              <m:ctrlPr>
                                <a:rPr lang="en-IN" sz="1600" b="1" i="1" kern="1200" smtClean="0">
                                  <a:solidFill>
                                    <a:prstClr val="black"/>
                                  </a:solidFill>
                                  <a:latin typeface="Cambria Math" panose="02040503050406030204" pitchFamily="18" charset="0"/>
                                  <a:ea typeface="Cambria Math" panose="02040503050406030204" pitchFamily="18" charset="0"/>
                                  <a:cs typeface="+mn-cs"/>
                                </a:rPr>
                              </m:ctrlPr>
                            </m:sSubPr>
                            <m:e>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Cambria Math" panose="02040503050406030204" pitchFamily="18" charset="0"/>
                                  <a:cs typeface="+mn-cs"/>
                                </a:rPr>
                                <m:t>𝑖</m:t>
                              </m:r>
                            </m:sub>
                          </m:sSub>
                          <m:r>
                            <a:rPr lang="en-IN" sz="1600" b="1" i="1" kern="1200" smtClean="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1</m:t>
                          </m:r>
                        </m:e>
                      </m:d>
                    </m:oMath>
                  </m:oMathPara>
                </a14:m>
                <a:endParaRPr lang="en-IN" sz="1600" b="1" kern="1200" dirty="0">
                  <a:solidFill>
                    <a:prstClr val="black"/>
                  </a:solidFill>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7CF44ADC-AED7-21E1-3CFD-19DFC39CD880}"/>
                  </a:ext>
                </a:extLst>
              </p:cNvPr>
              <p:cNvSpPr txBox="1">
                <a:spLocks noRot="1" noChangeAspect="1" noMove="1" noResize="1" noEditPoints="1" noAdjustHandles="1" noChangeArrowheads="1" noChangeShapeType="1" noTextEdit="1"/>
              </p:cNvSpPr>
              <p:nvPr/>
            </p:nvSpPr>
            <p:spPr>
              <a:xfrm>
                <a:off x="1732984" y="2842959"/>
                <a:ext cx="5678028" cy="67217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384683A-6970-42B7-564E-D5D33BA7D94B}"/>
                  </a:ext>
                </a:extLst>
              </p:cNvPr>
              <p:cNvSpPr txBox="1"/>
              <p:nvPr/>
            </p:nvSpPr>
            <p:spPr>
              <a:xfrm>
                <a:off x="2078026" y="3701866"/>
                <a:ext cx="6389441" cy="67217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b="1" i="1" kern="1200" smtClean="0">
                          <a:solidFill>
                            <a:prstClr val="black"/>
                          </a:solidFill>
                          <a:latin typeface="Cambria Math" panose="02040503050406030204" pitchFamily="18" charset="0"/>
                          <a:ea typeface="+mn-ea"/>
                          <a:cs typeface="+mn-cs"/>
                        </a:rPr>
                        <m:t>=</m:t>
                      </m:r>
                      <m:f>
                        <m:fPr>
                          <m:ctrlPr>
                            <a:rPr lang="en-IN" sz="1600" b="1" i="1" kern="1200" smtClean="0">
                              <a:solidFill>
                                <a:prstClr val="black"/>
                              </a:solidFill>
                              <a:latin typeface="Cambria Math" panose="02040503050406030204" pitchFamily="18" charset="0"/>
                              <a:ea typeface="+mn-ea"/>
                              <a:cs typeface="+mn-cs"/>
                            </a:rPr>
                          </m:ctrlPr>
                        </m:fPr>
                        <m:num>
                          <m:r>
                            <a:rPr lang="en-IN" sz="1600" i="1" kern="1200" smtClean="0">
                              <a:solidFill>
                                <a:prstClr val="black"/>
                              </a:solidFill>
                              <a:latin typeface="Cambria Math" panose="02040503050406030204" pitchFamily="18" charset="0"/>
                              <a:ea typeface="+mn-ea"/>
                              <a:cs typeface="+mn-cs"/>
                            </a:rPr>
                            <m:t>1</m:t>
                          </m:r>
                        </m:num>
                        <m:den>
                          <m:r>
                            <a:rPr lang="en-IN" sz="1600" i="1" kern="1200" smtClean="0">
                              <a:solidFill>
                                <a:prstClr val="black"/>
                              </a:solidFill>
                              <a:latin typeface="Cambria Math" panose="02040503050406030204" pitchFamily="18" charset="0"/>
                              <a:ea typeface="+mn-ea"/>
                              <a:cs typeface="+mn-cs"/>
                            </a:rPr>
                            <m:t>2</m:t>
                          </m:r>
                        </m:den>
                      </m:f>
                      <m:sSup>
                        <m:sSupPr>
                          <m:ctrlPr>
                            <a:rPr lang="en-IN" sz="1600" b="1" i="1" kern="1200" smtClean="0">
                              <a:solidFill>
                                <a:prstClr val="black"/>
                              </a:solidFill>
                              <a:latin typeface="Cambria Math" panose="02040503050406030204" pitchFamily="18" charset="0"/>
                              <a:ea typeface="+mn-ea"/>
                              <a:cs typeface="+mn-cs"/>
                            </a:rPr>
                          </m:ctrlPr>
                        </m:sSupPr>
                        <m:e>
                          <m:r>
                            <a:rPr lang="en-IN" sz="1600" b="1" i="1" kern="1200" smtClean="0">
                              <a:solidFill>
                                <a:prstClr val="black"/>
                              </a:solidFill>
                              <a:latin typeface="Cambria Math" panose="02040503050406030204" pitchFamily="18" charset="0"/>
                              <a:ea typeface="+mn-ea"/>
                              <a:cs typeface="+mn-cs"/>
                            </a:rPr>
                            <m:t>𝒘</m:t>
                          </m:r>
                        </m:e>
                        <m:sup>
                          <m:r>
                            <a:rPr lang="en-IN" sz="1600" i="1" kern="1200" smtClean="0">
                              <a:solidFill>
                                <a:prstClr val="black"/>
                              </a:solidFill>
                              <a:latin typeface="Cambria Math" panose="02040503050406030204" pitchFamily="18" charset="0"/>
                              <a:ea typeface="+mn-ea"/>
                              <a:cs typeface="+mn-cs"/>
                            </a:rPr>
                            <m:t>𝑇</m:t>
                          </m:r>
                        </m:sup>
                      </m:sSup>
                      <m:r>
                        <a:rPr lang="en-IN" sz="1600" b="1" i="1" kern="1200" smtClean="0">
                          <a:solidFill>
                            <a:prstClr val="black"/>
                          </a:solidFill>
                          <a:latin typeface="Cambria Math" panose="02040503050406030204" pitchFamily="18" charset="0"/>
                          <a:ea typeface="+mn-ea"/>
                          <a:cs typeface="+mn-cs"/>
                        </a:rPr>
                        <m:t>𝒘</m:t>
                      </m:r>
                      <m:r>
                        <a:rPr lang="en-IN" sz="1600" b="1" i="1" kern="1200" smtClean="0">
                          <a:solidFill>
                            <a:prstClr val="black"/>
                          </a:solidFill>
                          <a:latin typeface="Cambria Math" panose="02040503050406030204" pitchFamily="18" charset="0"/>
                          <a:ea typeface="+mn-ea"/>
                          <a:cs typeface="+mn-cs"/>
                        </a:rPr>
                        <m:t>+</m:t>
                      </m:r>
                      <m:f>
                        <m:fPr>
                          <m:ctrlPr>
                            <a:rPr lang="en-IN" sz="1600" b="1" i="1" kern="1200" smtClean="0">
                              <a:solidFill>
                                <a:prstClr val="black"/>
                              </a:solidFill>
                              <a:latin typeface="Cambria Math" panose="02040503050406030204" pitchFamily="18" charset="0"/>
                              <a:ea typeface="+mn-ea"/>
                              <a:cs typeface="+mn-cs"/>
                            </a:rPr>
                          </m:ctrlPr>
                        </m:fPr>
                        <m:num>
                          <m:r>
                            <a:rPr lang="en-IN" sz="1600" b="1" i="1" kern="1200" smtClean="0">
                              <a:solidFill>
                                <a:prstClr val="black"/>
                              </a:solidFill>
                              <a:latin typeface="Cambria Math" panose="02040503050406030204" pitchFamily="18" charset="0"/>
                              <a:ea typeface="+mn-ea"/>
                              <a:cs typeface="+mn-cs"/>
                            </a:rPr>
                            <m:t>𝑪</m:t>
                          </m:r>
                        </m:num>
                        <m:den>
                          <m:r>
                            <a:rPr lang="en-IN" sz="1600" i="1" kern="1200" smtClean="0">
                              <a:solidFill>
                                <a:prstClr val="black"/>
                              </a:solidFill>
                              <a:latin typeface="Cambria Math" panose="02040503050406030204" pitchFamily="18" charset="0"/>
                              <a:ea typeface="+mn-ea"/>
                              <a:cs typeface="+mn-cs"/>
                            </a:rPr>
                            <m:t>2</m:t>
                          </m:r>
                        </m:den>
                      </m:f>
                      <m:nary>
                        <m:naryPr>
                          <m:chr m:val="∑"/>
                          <m:ctrlPr>
                            <a:rPr lang="en-IN" sz="1600" b="1" i="1" kern="1200" smtClean="0">
                              <a:solidFill>
                                <a:prstClr val="black"/>
                              </a:solidFill>
                              <a:latin typeface="Cambria Math" panose="02040503050406030204" pitchFamily="18" charset="0"/>
                              <a:ea typeface="+mn-ea"/>
                              <a:cs typeface="+mn-cs"/>
                            </a:rPr>
                          </m:ctrlPr>
                        </m:naryPr>
                        <m:sub>
                          <m:r>
                            <m:rPr>
                              <m:brk m:alnAt="23"/>
                            </m:rPr>
                            <a:rPr lang="en-IN" sz="1600" i="1" kern="1200" smtClean="0">
                              <a:solidFill>
                                <a:prstClr val="black"/>
                              </a:solidFill>
                              <a:latin typeface="Cambria Math" panose="02040503050406030204" pitchFamily="18" charset="0"/>
                              <a:ea typeface="+mn-ea"/>
                              <a:cs typeface="+mn-cs"/>
                            </a:rPr>
                            <m:t>𝑖</m:t>
                          </m:r>
                          <m:r>
                            <a:rPr lang="en-IN"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Sup>
                            <m:sSubSupPr>
                              <m:ctrlPr>
                                <a:rPr lang="en-IN" sz="1600" b="1" i="1" kern="1200" smtClean="0">
                                  <a:solidFill>
                                    <a:prstClr val="black"/>
                                  </a:solidFill>
                                  <a:latin typeface="Cambria Math" panose="02040503050406030204" pitchFamily="18" charset="0"/>
                                  <a:ea typeface="+mn-ea"/>
                                  <a:cs typeface="+mn-cs"/>
                                </a:rPr>
                              </m:ctrlPr>
                            </m:sSubSupPr>
                            <m:e>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mn-ea"/>
                                  <a:cs typeface="+mn-cs"/>
                                </a:rPr>
                                <m:t>1</m:t>
                              </m:r>
                            </m:sub>
                            <m:sup>
                              <m:r>
                                <a:rPr lang="en-IN" sz="1600" i="1" kern="1200" smtClean="0">
                                  <a:solidFill>
                                    <a:prstClr val="black"/>
                                  </a:solidFill>
                                  <a:latin typeface="Cambria Math" panose="02040503050406030204" pitchFamily="18" charset="0"/>
                                  <a:ea typeface="+mn-ea"/>
                                  <a:cs typeface="+mn-cs"/>
                                </a:rPr>
                                <m:t>2</m:t>
                              </m:r>
                            </m:sup>
                          </m:sSubSup>
                        </m:e>
                      </m:nary>
                      <m:r>
                        <a:rPr lang="en-IN" sz="1600" b="1" i="1" kern="1200" smtClean="0">
                          <a:solidFill>
                            <a:prstClr val="black"/>
                          </a:solidFill>
                          <a:latin typeface="Cambria Math" panose="02040503050406030204" pitchFamily="18" charset="0"/>
                          <a:ea typeface="+mn-ea"/>
                          <a:cs typeface="+mn-cs"/>
                        </a:rPr>
                        <m:t>−</m:t>
                      </m:r>
                      <m:d>
                        <m:dPr>
                          <m:ctrlPr>
                            <a:rPr lang="en-IN" sz="1600" b="1" i="1" kern="1200" smtClean="0">
                              <a:solidFill>
                                <a:prstClr val="black"/>
                              </a:solidFill>
                              <a:latin typeface="Cambria Math" panose="02040503050406030204" pitchFamily="18" charset="0"/>
                              <a:ea typeface="+mn-ea"/>
                              <a:cs typeface="+mn-cs"/>
                            </a:rPr>
                          </m:ctrlPr>
                        </m:dPr>
                        <m:e>
                          <m:nary>
                            <m:naryPr>
                              <m:chr m:val="∑"/>
                              <m:ctrlPr>
                                <a:rPr lang="en-IN" sz="1600" b="1" i="1" kern="1200" smtClean="0">
                                  <a:solidFill>
                                    <a:prstClr val="black"/>
                                  </a:solidFill>
                                  <a:latin typeface="Cambria Math" panose="02040503050406030204" pitchFamily="18" charset="0"/>
                                  <a:ea typeface="+mn-ea"/>
                                  <a:cs typeface="+mn-cs"/>
                                </a:rPr>
                              </m:ctrlPr>
                            </m:naryPr>
                            <m:sub>
                              <m:r>
                                <m:rPr>
                                  <m:brk m:alnAt="23"/>
                                </m:rPr>
                                <a:rPr lang="en-IN" sz="1600" i="1" kern="1200" smtClean="0">
                                  <a:solidFill>
                                    <a:prstClr val="black"/>
                                  </a:solidFill>
                                  <a:latin typeface="Cambria Math" panose="02040503050406030204" pitchFamily="18" charset="0"/>
                                  <a:ea typeface="+mn-ea"/>
                                  <a:cs typeface="+mn-cs"/>
                                </a:rPr>
                                <m:t>𝑖</m:t>
                              </m:r>
                              <m:r>
                                <a:rPr lang="en-IN"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
                                <m:sSubPr>
                                  <m:ctrlPr>
                                    <a:rPr lang="en-IN" sz="1600" b="1"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𝑢</m:t>
                                  </m:r>
                                </m:e>
                                <m:sub>
                                  <m:r>
                                    <a:rPr lang="en-IN" sz="1600" i="1" kern="1200" smtClean="0">
                                      <a:solidFill>
                                        <a:prstClr val="black"/>
                                      </a:solidFill>
                                      <a:latin typeface="Cambria Math" panose="02040503050406030204" pitchFamily="18" charset="0"/>
                                      <a:ea typeface="+mn-ea"/>
                                      <a:cs typeface="+mn-cs"/>
                                    </a:rPr>
                                    <m:t>𝑖</m:t>
                                  </m:r>
                                </m:sub>
                              </m:sSub>
                            </m:e>
                          </m:nary>
                          <m:sSub>
                            <m:sSubPr>
                              <m:ctrlPr>
                                <a:rPr lang="en-IN" sz="1600" b="1"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𝑑</m:t>
                              </m:r>
                            </m:e>
                            <m:sub>
                              <m:r>
                                <a:rPr lang="en-IN" sz="1600" i="1" kern="1200" smtClean="0">
                                  <a:solidFill>
                                    <a:prstClr val="black"/>
                                  </a:solidFill>
                                  <a:latin typeface="Cambria Math" panose="02040503050406030204" pitchFamily="18" charset="0"/>
                                  <a:ea typeface="+mn-ea"/>
                                  <a:cs typeface="+mn-cs"/>
                                </a:rPr>
                                <m:t>𝑖</m:t>
                              </m:r>
                            </m:sub>
                          </m:sSub>
                          <m:sSubSup>
                            <m:sSubSupPr>
                              <m:ctrlPr>
                                <a:rPr lang="en-IN" sz="1600" b="1" i="1" kern="1200" smtClean="0">
                                  <a:solidFill>
                                    <a:prstClr val="black"/>
                                  </a:solidFill>
                                  <a:latin typeface="Cambria Math" panose="02040503050406030204" pitchFamily="18" charset="0"/>
                                  <a:ea typeface="+mn-ea"/>
                                  <a:cs typeface="+mn-cs"/>
                                </a:rPr>
                              </m:ctrlPr>
                            </m:sSubSupPr>
                            <m:e>
                              <m:r>
                                <a:rPr lang="en-IN" sz="1600" b="1" i="1" kern="1200" smtClean="0">
                                  <a:solidFill>
                                    <a:prstClr val="black"/>
                                  </a:solidFill>
                                  <a:latin typeface="Cambria Math" panose="02040503050406030204" pitchFamily="18" charset="0"/>
                                  <a:ea typeface="+mn-ea"/>
                                  <a:cs typeface="+mn-cs"/>
                                </a:rPr>
                                <m:t>𝒙</m:t>
                              </m:r>
                            </m:e>
                            <m:sub>
                              <m:r>
                                <a:rPr lang="en-IN" sz="1600" i="1" kern="1200" smtClean="0">
                                  <a:solidFill>
                                    <a:prstClr val="black"/>
                                  </a:solidFill>
                                  <a:latin typeface="Cambria Math" panose="02040503050406030204" pitchFamily="18" charset="0"/>
                                  <a:ea typeface="+mn-ea"/>
                                  <a:cs typeface="+mn-cs"/>
                                </a:rPr>
                                <m:t>𝑖</m:t>
                              </m:r>
                            </m:sub>
                            <m:sup>
                              <m:r>
                                <a:rPr lang="en-IN" sz="1600" i="1" kern="1200" smtClean="0">
                                  <a:solidFill>
                                    <a:prstClr val="black"/>
                                  </a:solidFill>
                                  <a:latin typeface="Cambria Math" panose="02040503050406030204" pitchFamily="18" charset="0"/>
                                  <a:ea typeface="+mn-ea"/>
                                  <a:cs typeface="+mn-cs"/>
                                </a:rPr>
                                <m:t>𝑇</m:t>
                              </m:r>
                            </m:sup>
                          </m:sSubSup>
                        </m:e>
                      </m:d>
                      <m:r>
                        <a:rPr lang="en-IN" sz="1600" b="1" i="1" kern="1200" smtClean="0">
                          <a:solidFill>
                            <a:prstClr val="black"/>
                          </a:solidFill>
                          <a:latin typeface="Cambria Math" panose="02040503050406030204" pitchFamily="18" charset="0"/>
                          <a:ea typeface="+mn-ea"/>
                          <a:cs typeface="+mn-cs"/>
                        </a:rPr>
                        <m:t>𝒘</m:t>
                      </m:r>
                      <m:r>
                        <a:rPr lang="en-IN" sz="1600" b="1" i="1" kern="1200" smtClean="0">
                          <a:solidFill>
                            <a:prstClr val="black"/>
                          </a:solidFill>
                          <a:latin typeface="Cambria Math" panose="02040503050406030204" pitchFamily="18" charset="0"/>
                          <a:ea typeface="+mn-ea"/>
                          <a:cs typeface="+mn-cs"/>
                        </a:rPr>
                        <m:t>−</m:t>
                      </m:r>
                      <m:d>
                        <m:dPr>
                          <m:ctrlPr>
                            <a:rPr lang="en-IN" sz="1600" b="1" i="1" kern="1200" smtClean="0">
                              <a:solidFill>
                                <a:prstClr val="black"/>
                              </a:solidFill>
                              <a:latin typeface="Cambria Math" panose="02040503050406030204" pitchFamily="18" charset="0"/>
                              <a:ea typeface="+mn-ea"/>
                              <a:cs typeface="+mn-cs"/>
                            </a:rPr>
                          </m:ctrlPr>
                        </m:dPr>
                        <m:e>
                          <m:nary>
                            <m:naryPr>
                              <m:chr m:val="∑"/>
                              <m:ctrlPr>
                                <a:rPr lang="en-IN" sz="1600" b="1" i="1" kern="1200" smtClean="0">
                                  <a:solidFill>
                                    <a:prstClr val="black"/>
                                  </a:solidFill>
                                  <a:latin typeface="Cambria Math" panose="02040503050406030204" pitchFamily="18" charset="0"/>
                                  <a:ea typeface="+mn-ea"/>
                                  <a:cs typeface="+mn-cs"/>
                                </a:rPr>
                              </m:ctrlPr>
                            </m:naryPr>
                            <m:sub>
                              <m:r>
                                <m:rPr>
                                  <m:brk m:alnAt="23"/>
                                </m:rPr>
                                <a:rPr lang="en-IN" sz="1600" i="1" kern="1200" smtClean="0">
                                  <a:solidFill>
                                    <a:prstClr val="black"/>
                                  </a:solidFill>
                                  <a:latin typeface="Cambria Math" panose="02040503050406030204" pitchFamily="18" charset="0"/>
                                  <a:ea typeface="+mn-ea"/>
                                  <a:cs typeface="+mn-cs"/>
                                </a:rPr>
                                <m:t>𝑖</m:t>
                              </m:r>
                              <m:r>
                                <a:rPr lang="en-IN"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
                                <m:sSubPr>
                                  <m:ctrlPr>
                                    <a:rPr lang="en-IN" sz="1600" b="1"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𝑢</m:t>
                                  </m:r>
                                </m:e>
                                <m:sub>
                                  <m:r>
                                    <a:rPr lang="en-IN" sz="1600" i="1" kern="1200" smtClean="0">
                                      <a:solidFill>
                                        <a:prstClr val="black"/>
                                      </a:solidFill>
                                      <a:latin typeface="Cambria Math" panose="02040503050406030204" pitchFamily="18" charset="0"/>
                                      <a:ea typeface="+mn-ea"/>
                                      <a:cs typeface="+mn-cs"/>
                                    </a:rPr>
                                    <m:t>𝑖</m:t>
                                  </m:r>
                                </m:sub>
                              </m:sSub>
                            </m:e>
                          </m:nary>
                          <m:sSub>
                            <m:sSubPr>
                              <m:ctrlPr>
                                <a:rPr lang="en-IN" sz="1600" b="1"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𝑑</m:t>
                              </m:r>
                            </m:e>
                            <m:sub>
                              <m:r>
                                <a:rPr lang="en-IN" sz="1600" i="1" kern="1200" smtClean="0">
                                  <a:solidFill>
                                    <a:prstClr val="black"/>
                                  </a:solidFill>
                                  <a:latin typeface="Cambria Math" panose="02040503050406030204" pitchFamily="18" charset="0"/>
                                  <a:ea typeface="+mn-ea"/>
                                  <a:cs typeface="+mn-cs"/>
                                </a:rPr>
                                <m:t>𝑖</m:t>
                              </m:r>
                            </m:sub>
                          </m:sSub>
                        </m:e>
                      </m:d>
                      <m:r>
                        <a:rPr lang="en-IN" sz="1600" i="1" kern="1200" smtClean="0">
                          <a:solidFill>
                            <a:prstClr val="black"/>
                          </a:solidFill>
                          <a:latin typeface="Cambria Math" panose="02040503050406030204" pitchFamily="18" charset="0"/>
                          <a:ea typeface="Cambria Math" panose="02040503050406030204" pitchFamily="18" charset="0"/>
                          <a:cs typeface="+mn-cs"/>
                        </a:rPr>
                        <m:t>𝛾</m:t>
                      </m:r>
                      <m:r>
                        <a:rPr lang="en-IN" sz="16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IN" sz="1600" b="1" i="1" kern="1200" smtClean="0">
                              <a:solidFill>
                                <a:prstClr val="black"/>
                              </a:solidFill>
                              <a:latin typeface="Cambria Math" panose="02040503050406030204" pitchFamily="18" charset="0"/>
                              <a:ea typeface="+mn-ea"/>
                              <a:cs typeface="+mn-cs"/>
                            </a:rPr>
                          </m:ctrlPr>
                        </m:naryPr>
                        <m:sub>
                          <m:r>
                            <m:rPr>
                              <m:brk m:alnAt="23"/>
                            </m:rPr>
                            <a:rPr lang="en-IN" sz="1600" i="1" kern="1200" smtClean="0">
                              <a:solidFill>
                                <a:prstClr val="black"/>
                              </a:solidFill>
                              <a:latin typeface="Cambria Math" panose="02040503050406030204" pitchFamily="18" charset="0"/>
                              <a:ea typeface="+mn-ea"/>
                              <a:cs typeface="+mn-cs"/>
                            </a:rPr>
                            <m:t>𝑖</m:t>
                          </m:r>
                          <m:r>
                            <a:rPr lang="en-IN"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
                            <m:sSubPr>
                              <m:ctrlPr>
                                <a:rPr lang="en-IN" sz="1600" b="1"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𝑢</m:t>
                              </m:r>
                            </m:e>
                            <m:sub>
                              <m:r>
                                <a:rPr lang="en-IN" sz="1600" i="1" kern="1200" smtClean="0">
                                  <a:solidFill>
                                    <a:prstClr val="black"/>
                                  </a:solidFill>
                                  <a:latin typeface="Cambria Math" panose="02040503050406030204" pitchFamily="18" charset="0"/>
                                  <a:ea typeface="+mn-ea"/>
                                  <a:cs typeface="+mn-cs"/>
                                </a:rPr>
                                <m:t>𝑖</m:t>
                              </m:r>
                            </m:sub>
                          </m:sSub>
                        </m:e>
                      </m:nary>
                      <m:sSub>
                        <m:sSubPr>
                          <m:ctrlPr>
                            <a:rPr lang="en-IN" sz="1600" b="1"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mn-ea"/>
                              <a:cs typeface="+mn-cs"/>
                            </a:rPr>
                            <m:t>𝑖</m:t>
                          </m:r>
                        </m:sub>
                      </m:sSub>
                      <m:r>
                        <a:rPr lang="en-IN" sz="1600" b="1" i="1" kern="1200" smtClean="0">
                          <a:solidFill>
                            <a:prstClr val="black"/>
                          </a:solidFill>
                          <a:latin typeface="Cambria Math" panose="02040503050406030204" pitchFamily="18" charset="0"/>
                          <a:ea typeface="+mn-ea"/>
                          <a:cs typeface="+mn-cs"/>
                        </a:rPr>
                        <m:t>+</m:t>
                      </m:r>
                      <m:nary>
                        <m:naryPr>
                          <m:chr m:val="∑"/>
                          <m:ctrlPr>
                            <a:rPr lang="en-IN" sz="1600" b="1" i="1" kern="1200">
                              <a:solidFill>
                                <a:prstClr val="black"/>
                              </a:solidFill>
                              <a:latin typeface="Cambria Math" panose="02040503050406030204" pitchFamily="18" charset="0"/>
                            </a:rPr>
                          </m:ctrlPr>
                        </m:naryPr>
                        <m:sub>
                          <m:r>
                            <m:rPr>
                              <m:brk m:alnAt="23"/>
                            </m:rPr>
                            <a:rPr lang="en-IN" sz="1600" i="1" kern="1200">
                              <a:solidFill>
                                <a:prstClr val="black"/>
                              </a:solidFill>
                              <a:latin typeface="Cambria Math" panose="02040503050406030204" pitchFamily="18" charset="0"/>
                            </a:rPr>
                            <m:t>𝑖</m:t>
                          </m:r>
                          <m:r>
                            <a:rPr lang="en-IN" sz="1600" i="1" kern="1200">
                              <a:solidFill>
                                <a:prstClr val="black"/>
                              </a:solidFill>
                              <a:latin typeface="Cambria Math" panose="02040503050406030204" pitchFamily="18" charset="0"/>
                            </a:rPr>
                            <m:t>=1</m:t>
                          </m:r>
                        </m:sub>
                        <m:sup>
                          <m:r>
                            <a:rPr lang="en-IN" sz="1600" i="1" kern="1200">
                              <a:solidFill>
                                <a:prstClr val="black"/>
                              </a:solidFill>
                              <a:latin typeface="Cambria Math" panose="02040503050406030204" pitchFamily="18" charset="0"/>
                            </a:rPr>
                            <m:t>𝑚</m:t>
                          </m:r>
                        </m:sup>
                        <m:e>
                          <m:sSub>
                            <m:sSubPr>
                              <m:ctrlPr>
                                <a:rPr lang="en-IN" sz="1600" b="1" i="1" kern="1200">
                                  <a:solidFill>
                                    <a:prstClr val="black"/>
                                  </a:solidFill>
                                  <a:latin typeface="Cambria Math" panose="02040503050406030204" pitchFamily="18" charset="0"/>
                                </a:rPr>
                              </m:ctrlPr>
                            </m:sSubPr>
                            <m:e>
                              <m:r>
                                <a:rPr lang="en-IN" sz="1600" i="1" kern="1200">
                                  <a:solidFill>
                                    <a:prstClr val="black"/>
                                  </a:solidFill>
                                  <a:latin typeface="Cambria Math" panose="02040503050406030204" pitchFamily="18" charset="0"/>
                                </a:rPr>
                                <m:t>𝑢</m:t>
                              </m:r>
                            </m:e>
                            <m:sub>
                              <m:r>
                                <a:rPr lang="en-IN" sz="1600" i="1" kern="1200">
                                  <a:solidFill>
                                    <a:prstClr val="black"/>
                                  </a:solidFill>
                                  <a:latin typeface="Cambria Math" panose="02040503050406030204" pitchFamily="18" charset="0"/>
                                </a:rPr>
                                <m:t>𝑖</m:t>
                              </m:r>
                            </m:sub>
                          </m:sSub>
                        </m:e>
                      </m:nary>
                    </m:oMath>
                  </m:oMathPara>
                </a14:m>
                <a:endParaRPr lang="en-IN" sz="1600" kern="1200" dirty="0">
                  <a:solidFill>
                    <a:prstClr val="black"/>
                  </a:solidFill>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7384683A-6970-42B7-564E-D5D33BA7D94B}"/>
                  </a:ext>
                </a:extLst>
              </p:cNvPr>
              <p:cNvSpPr txBox="1">
                <a:spLocks noRot="1" noChangeAspect="1" noMove="1" noResize="1" noEditPoints="1" noAdjustHandles="1" noChangeArrowheads="1" noChangeShapeType="1" noTextEdit="1"/>
              </p:cNvSpPr>
              <p:nvPr/>
            </p:nvSpPr>
            <p:spPr>
              <a:xfrm>
                <a:off x="2078026" y="3701866"/>
                <a:ext cx="6389441" cy="67217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6DCB683-B88D-B35A-AB29-6E2F627E254F}"/>
                  </a:ext>
                </a:extLst>
              </p:cNvPr>
              <p:cNvSpPr txBox="1"/>
              <p:nvPr/>
            </p:nvSpPr>
            <p:spPr>
              <a:xfrm>
                <a:off x="817758" y="4645247"/>
                <a:ext cx="3592074"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a:solidFill>
                            <a:prstClr val="black"/>
                          </a:solidFill>
                          <a:latin typeface="Cambria Math" panose="02040503050406030204" pitchFamily="18" charset="0"/>
                          <a:ea typeface="+mn-ea"/>
                          <a:cs typeface="+mn-cs"/>
                        </a:rPr>
                        <m:t>𝑤h𝑒𝑟𝑒</m:t>
                      </m:r>
                      <m:r>
                        <a:rPr lang="en-US" sz="1600" i="1" kern="1200">
                          <a:solidFill>
                            <a:prstClr val="black"/>
                          </a:solidFill>
                          <a:latin typeface="Cambria Math" panose="02040503050406030204" pitchFamily="18" charset="0"/>
                          <a:ea typeface="+mn-ea"/>
                          <a:cs typeface="+mn-cs"/>
                        </a:rPr>
                        <m:t> </m:t>
                      </m:r>
                      <m:r>
                        <a:rPr lang="en-US" sz="1600" b="1" i="1" kern="1200">
                          <a:solidFill>
                            <a:prstClr val="black"/>
                          </a:solidFill>
                          <a:latin typeface="Cambria Math" panose="02040503050406030204" pitchFamily="18" charset="0"/>
                          <a:ea typeface="+mn-ea"/>
                          <a:cs typeface="+mn-cs"/>
                        </a:rPr>
                        <m:t>𝒖</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𝑎𝑟𝑒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𝑡h𝑒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𝐿𝑎𝑔𝑟𝑎𝑛𝑔𝑒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𝑚𝑢𝑙𝑡𝑖𝑝𝑙𝑖𝑒𝑟𝑠</m:t>
                      </m:r>
                      <m:r>
                        <a:rPr lang="en-US" sz="1600" i="1" kern="1200">
                          <a:solidFill>
                            <a:prstClr val="black"/>
                          </a:solidFill>
                          <a:latin typeface="Cambria Math" panose="02040503050406030204" pitchFamily="18" charset="0"/>
                          <a:ea typeface="+mn-ea"/>
                          <a:cs typeface="+mn-cs"/>
                        </a:rPr>
                        <m:t>.</m:t>
                      </m:r>
                    </m:oMath>
                  </m:oMathPara>
                </a14:m>
                <a:endParaRPr lang="en-IN" sz="1600" kern="1200" dirty="0">
                  <a:solidFill>
                    <a:prstClr val="black"/>
                  </a:solidFill>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96DCB683-B88D-B35A-AB29-6E2F627E254F}"/>
                  </a:ext>
                </a:extLst>
              </p:cNvPr>
              <p:cNvSpPr txBox="1">
                <a:spLocks noRot="1" noChangeAspect="1" noMove="1" noResize="1" noEditPoints="1" noAdjustHandles="1" noChangeArrowheads="1" noChangeShapeType="1" noTextEdit="1"/>
              </p:cNvSpPr>
              <p:nvPr/>
            </p:nvSpPr>
            <p:spPr>
              <a:xfrm>
                <a:off x="817758" y="4645247"/>
                <a:ext cx="3592074" cy="246221"/>
              </a:xfrm>
              <a:prstGeom prst="rect">
                <a:avLst/>
              </a:prstGeom>
              <a:blipFill>
                <a:blip r:embed="rId8"/>
                <a:stretch>
                  <a:fillRect l="-849" r="-170" b="-35000"/>
                </a:stretch>
              </a:blipFill>
            </p:spPr>
            <p:txBody>
              <a:bodyPr/>
              <a:lstStyle/>
              <a:p>
                <a:r>
                  <a:rPr lang="en-IN">
                    <a:noFill/>
                  </a:rPr>
                  <a:t> </a:t>
                </a:r>
              </a:p>
            </p:txBody>
          </p:sp>
        </mc:Fallback>
      </mc:AlternateContent>
    </p:spTree>
    <p:extLst>
      <p:ext uri="{BB962C8B-B14F-4D97-AF65-F5344CB8AC3E}">
        <p14:creationId xmlns:p14="http://schemas.microsoft.com/office/powerpoint/2010/main" val="261690455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1966B6B-1418-A24D-398F-F47D98A696C8}"/>
                  </a:ext>
                </a:extLst>
              </p:cNvPr>
              <p:cNvSpPr txBox="1"/>
              <p:nvPr/>
            </p:nvSpPr>
            <p:spPr>
              <a:xfrm>
                <a:off x="143640" y="675247"/>
                <a:ext cx="8489632" cy="738664"/>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𝑁𝑜𝑡𝑒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𝑡h𝑎𝑡</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𝑖𝑛</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𝐿𝑎𝑔𝑟𝑎𝑛𝑔𝑖𝑎𝑛</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𝑡h𝑒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𝐿𝑎𝑔𝑟𝑎𝑛𝑔𝑖𝑎𝑛</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𝑚𝑢𝑙𝑡𝑖𝑝𝑙𝑖𝑒𝑟𝑠</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𝑐𝑜𝑟𝑟𝑒𝑠𝑝𝑜𝑛𝑑𝑖𝑛𝑔</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𝑡𝑜</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𝑡h𝑒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𝑐𝑜𝑛𝑠𝑡𝑟𝑎𝑖𝑛𝑡</m:t>
                      </m:r>
                      <m:r>
                        <a:rPr lang="en-IN" sz="1600" i="1" kern="1200" smtClean="0">
                          <a:solidFill>
                            <a:prstClr val="black"/>
                          </a:solidFill>
                          <a:latin typeface="Cambria Math" panose="02040503050406030204" pitchFamily="18" charset="0"/>
                          <a:ea typeface="+mn-ea"/>
                          <a:cs typeface="+mn-cs"/>
                        </a:rPr>
                        <m:t> </m:t>
                      </m:r>
                    </m:oMath>
                  </m:oMathPara>
                </a14:m>
                <a:endParaRPr lang="en-IN" sz="1600" i="1" kern="1200" dirty="0">
                  <a:solidFill>
                    <a:prstClr val="black"/>
                  </a:solidFill>
                  <a:latin typeface="Cambria Math" panose="02040503050406030204" pitchFamily="18" charset="0"/>
                  <a:ea typeface="+mn-ea"/>
                  <a:cs typeface="+mn-cs"/>
                </a:endParaRPr>
              </a:p>
              <a:p>
                <a:pPr>
                  <a:buClrTx/>
                  <a:buFontTx/>
                  <a:buNone/>
                </a:pPr>
                <a:r>
                  <a:rPr lang="en-IN" sz="1600" kern="1200" dirty="0">
                    <a:solidFill>
                      <a:prstClr val="black"/>
                    </a:solidFill>
                    <a:latin typeface="Calibri" panose="020F0502020204030204"/>
                    <a:ea typeface="+mn-ea"/>
                    <a:cs typeface="+mn-cs"/>
                  </a:rPr>
                  <a:t> </a:t>
                </a:r>
                <a14:m>
                  <m:oMath xmlns:m="http://schemas.openxmlformats.org/officeDocument/2006/math">
                    <m:sSub>
                      <m:sSubPr>
                        <m:ctrlPr>
                          <a:rPr lang="en-IN" sz="1600"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mn-ea"/>
                            <a:cs typeface="+mn-cs"/>
                          </a:rPr>
                          <m:t>𝑖</m:t>
                        </m:r>
                      </m:sub>
                    </m:sSub>
                    <m:r>
                      <a:rPr lang="en-IN" sz="1600" i="1" kern="1200" smtClean="0">
                        <a:solidFill>
                          <a:prstClr val="black"/>
                        </a:solidFill>
                        <a:latin typeface="Cambria Math" panose="02040503050406030204" pitchFamily="18" charset="0"/>
                        <a:ea typeface="Cambria Math" panose="02040503050406030204" pitchFamily="18" charset="0"/>
                        <a:cs typeface="+mn-cs"/>
                      </a:rPr>
                      <m:t>≥0, 1≤</m:t>
                    </m:r>
                    <m:r>
                      <a:rPr lang="en-IN" sz="1600" i="1" kern="1200" smtClean="0">
                        <a:solidFill>
                          <a:prstClr val="black"/>
                        </a:solidFill>
                        <a:latin typeface="Cambria Math" panose="02040503050406030204" pitchFamily="18" charset="0"/>
                        <a:ea typeface="Cambria Math" panose="02040503050406030204" pitchFamily="18" charset="0"/>
                        <a:cs typeface="+mn-cs"/>
                      </a:rPr>
                      <m:t>𝑖</m:t>
                    </m:r>
                    <m:r>
                      <a:rPr lang="en-IN" sz="1600" i="1" kern="1200" smtClean="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𝑚</m:t>
                    </m:r>
                    <m:r>
                      <a:rPr lang="en-IN" sz="1600" i="1" kern="1200" smtClean="0">
                        <a:solidFill>
                          <a:prstClr val="black"/>
                        </a:solidFill>
                        <a:latin typeface="Cambria Math" panose="02040503050406030204" pitchFamily="18" charset="0"/>
                        <a:ea typeface="Cambria Math" panose="02040503050406030204" pitchFamily="18" charset="0"/>
                        <a:cs typeface="+mn-cs"/>
                      </a:rPr>
                      <m:t> </m:t>
                    </m:r>
                    <m:r>
                      <a:rPr lang="en-IN" sz="1600" i="1" kern="1200" smtClean="0">
                        <a:solidFill>
                          <a:prstClr val="black"/>
                        </a:solidFill>
                        <a:latin typeface="Cambria Math" panose="02040503050406030204" pitchFamily="18" charset="0"/>
                        <a:ea typeface="Cambria Math" panose="02040503050406030204" pitchFamily="18" charset="0"/>
                        <a:cs typeface="+mn-cs"/>
                      </a:rPr>
                      <m:t>h𝑎𝑣𝑒𝑛</m:t>
                    </m:r>
                    <m:r>
                      <a:rPr lang="en-IN" sz="1600" b="0" i="1" kern="1200" smtClean="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𝑡</m:t>
                    </m:r>
                    <m:r>
                      <a:rPr lang="en-US" sz="1600" i="1" kern="1200">
                        <a:solidFill>
                          <a:prstClr val="black"/>
                        </a:solidFill>
                        <a:latin typeface="Cambria Math" panose="02040503050406030204" pitchFamily="18" charset="0"/>
                        <a:ea typeface="Cambria Math" panose="02040503050406030204" pitchFamily="18" charset="0"/>
                        <a:cs typeface="+mn-cs"/>
                      </a:rPr>
                      <m:t> </m:t>
                    </m:r>
                    <m:r>
                      <a:rPr lang="en-US" sz="1600" i="1" kern="1200">
                        <a:solidFill>
                          <a:prstClr val="black"/>
                        </a:solidFill>
                        <a:latin typeface="Cambria Math" panose="02040503050406030204" pitchFamily="18" charset="0"/>
                        <a:ea typeface="Cambria Math" panose="02040503050406030204" pitchFamily="18" charset="0"/>
                        <a:cs typeface="+mn-cs"/>
                      </a:rPr>
                      <m:t>𝑏𝑒𝑒𝑛</m:t>
                    </m:r>
                    <m:r>
                      <a:rPr lang="en-US" sz="1600" i="1" kern="1200">
                        <a:solidFill>
                          <a:prstClr val="black"/>
                        </a:solidFill>
                        <a:latin typeface="Cambria Math" panose="02040503050406030204" pitchFamily="18" charset="0"/>
                        <a:ea typeface="Cambria Math" panose="02040503050406030204" pitchFamily="18" charset="0"/>
                        <a:cs typeface="+mn-cs"/>
                      </a:rPr>
                      <m:t> </m:t>
                    </m:r>
                    <m:r>
                      <a:rPr lang="en-US" sz="1600" i="1" kern="1200">
                        <a:solidFill>
                          <a:prstClr val="black"/>
                        </a:solidFill>
                        <a:latin typeface="Cambria Math" panose="02040503050406030204" pitchFamily="18" charset="0"/>
                        <a:ea typeface="Cambria Math" panose="02040503050406030204" pitchFamily="18" charset="0"/>
                        <a:cs typeface="+mn-cs"/>
                      </a:rPr>
                      <m:t>𝑐𝑜𝑛𝑠𝑖𝑑𝑒𝑟𝑒𝑑</m:t>
                    </m:r>
                    <m:r>
                      <a:rPr lang="en-US" sz="1600" i="1" kern="1200">
                        <a:solidFill>
                          <a:prstClr val="black"/>
                        </a:solidFill>
                        <a:latin typeface="Cambria Math" panose="02040503050406030204" pitchFamily="18" charset="0"/>
                        <a:ea typeface="Cambria Math" panose="02040503050406030204" pitchFamily="18" charset="0"/>
                        <a:cs typeface="+mn-cs"/>
                      </a:rPr>
                      <m:t>. </m:t>
                    </m:r>
                    <m:r>
                      <a:rPr lang="en-US" sz="1600" i="1" kern="1200">
                        <a:solidFill>
                          <a:prstClr val="black"/>
                        </a:solidFill>
                        <a:latin typeface="Cambria Math" panose="02040503050406030204" pitchFamily="18" charset="0"/>
                        <a:ea typeface="Cambria Math" panose="02040503050406030204" pitchFamily="18" charset="0"/>
                        <a:cs typeface="+mn-cs"/>
                      </a:rPr>
                      <m:t>𝑇h𝑖𝑠</m:t>
                    </m:r>
                    <m:r>
                      <a:rPr lang="en-US" sz="1600" i="1" kern="1200">
                        <a:solidFill>
                          <a:prstClr val="black"/>
                        </a:solidFill>
                        <a:latin typeface="Cambria Math" panose="02040503050406030204" pitchFamily="18" charset="0"/>
                        <a:ea typeface="Cambria Math" panose="02040503050406030204" pitchFamily="18" charset="0"/>
                        <a:cs typeface="+mn-cs"/>
                      </a:rPr>
                      <m:t> </m:t>
                    </m:r>
                    <m:r>
                      <a:rPr lang="en-US" sz="1600" i="1" kern="1200">
                        <a:solidFill>
                          <a:prstClr val="black"/>
                        </a:solidFill>
                        <a:latin typeface="Cambria Math" panose="02040503050406030204" pitchFamily="18" charset="0"/>
                        <a:ea typeface="Cambria Math" panose="02040503050406030204" pitchFamily="18" charset="0"/>
                        <a:cs typeface="+mn-cs"/>
                      </a:rPr>
                      <m:t>𝑖𝑠</m:t>
                    </m:r>
                    <m:r>
                      <a:rPr lang="en-US" sz="1600" i="1" kern="1200">
                        <a:solidFill>
                          <a:prstClr val="black"/>
                        </a:solidFill>
                        <a:latin typeface="Cambria Math" panose="02040503050406030204" pitchFamily="18" charset="0"/>
                        <a:ea typeface="Cambria Math" panose="02040503050406030204" pitchFamily="18" charset="0"/>
                        <a:cs typeface="+mn-cs"/>
                      </a:rPr>
                      <m:t> </m:t>
                    </m:r>
                    <m:r>
                      <a:rPr lang="en-US" sz="1600" i="1" kern="1200">
                        <a:solidFill>
                          <a:prstClr val="black"/>
                        </a:solidFill>
                        <a:latin typeface="Cambria Math" panose="02040503050406030204" pitchFamily="18" charset="0"/>
                        <a:ea typeface="Cambria Math" panose="02040503050406030204" pitchFamily="18" charset="0"/>
                        <a:cs typeface="+mn-cs"/>
                      </a:rPr>
                      <m:t>𝑏𝑒𝑐𝑎𝑢𝑠𝑒</m:t>
                    </m:r>
                    <m:r>
                      <a:rPr lang="en-IN" sz="1600" i="1" kern="1200" smtClean="0">
                        <a:solidFill>
                          <a:prstClr val="black"/>
                        </a:solidFill>
                        <a:latin typeface="Cambria Math" panose="02040503050406030204" pitchFamily="18" charset="0"/>
                        <a:ea typeface="Cambria Math" panose="02040503050406030204" pitchFamily="18" charset="0"/>
                        <a:cs typeface="+mn-cs"/>
                      </a:rPr>
                      <m:t> </m:t>
                    </m:r>
                    <m:sSub>
                      <m:sSubPr>
                        <m:ctrlPr>
                          <a:rPr lang="en-IN" sz="1600"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mn-ea"/>
                            <a:cs typeface="+mn-cs"/>
                          </a:rPr>
                          <m:t>𝑖</m:t>
                        </m:r>
                      </m:sub>
                    </m:sSub>
                    <m:r>
                      <a:rPr lang="en-IN" sz="1600" i="1" kern="1200">
                        <a:solidFill>
                          <a:prstClr val="black"/>
                        </a:solidFill>
                        <a:latin typeface="Cambria Math" panose="02040503050406030204" pitchFamily="18" charset="0"/>
                        <a:ea typeface="+mn-ea"/>
                        <a:cs typeface="+mn-cs"/>
                      </a:rPr>
                      <m:t>𝑏𝑒𝑐𝑜𝑚𝑒𝑠</m:t>
                    </m:r>
                    <m:r>
                      <a:rPr lang="en-IN" sz="1600" i="1" kern="1200">
                        <a:solidFill>
                          <a:prstClr val="black"/>
                        </a:solidFill>
                        <a:latin typeface="Cambria Math" panose="02040503050406030204" pitchFamily="18" charset="0"/>
                        <a:ea typeface="+mn-ea"/>
                        <a:cs typeface="+mn-cs"/>
                      </a:rPr>
                      <m:t> </m:t>
                    </m:r>
                    <m:r>
                      <a:rPr lang="en-IN" sz="1600" i="1" kern="1200">
                        <a:solidFill>
                          <a:prstClr val="black"/>
                        </a:solidFill>
                        <a:latin typeface="Cambria Math" panose="02040503050406030204" pitchFamily="18" charset="0"/>
                        <a:ea typeface="+mn-ea"/>
                        <a:cs typeface="+mn-cs"/>
                      </a:rPr>
                      <m:t>𝑎</m:t>
                    </m:r>
                    <m:r>
                      <a:rPr lang="en-IN" sz="1600" i="1" kern="1200">
                        <a:solidFill>
                          <a:prstClr val="black"/>
                        </a:solidFill>
                        <a:latin typeface="Cambria Math" panose="02040503050406030204" pitchFamily="18" charset="0"/>
                        <a:ea typeface="+mn-ea"/>
                        <a:cs typeface="+mn-cs"/>
                      </a:rPr>
                      <m:t> </m:t>
                    </m:r>
                    <m:r>
                      <a:rPr lang="en-IN" sz="1600" i="1" kern="1200">
                        <a:solidFill>
                          <a:prstClr val="black"/>
                        </a:solidFill>
                        <a:latin typeface="Cambria Math" panose="02040503050406030204" pitchFamily="18" charset="0"/>
                        <a:ea typeface="+mn-ea"/>
                        <a:cs typeface="+mn-cs"/>
                      </a:rPr>
                      <m:t>𝑓𝑢𝑛𝑐𝑡𝑖𝑜𝑛</m:t>
                    </m:r>
                    <m:r>
                      <a:rPr lang="en-IN" sz="1600" i="1" kern="1200">
                        <a:solidFill>
                          <a:prstClr val="black"/>
                        </a:solidFill>
                        <a:latin typeface="Cambria Math" panose="02040503050406030204" pitchFamily="18" charset="0"/>
                        <a:ea typeface="+mn-ea"/>
                        <a:cs typeface="+mn-cs"/>
                      </a:rPr>
                      <m:t> </m:t>
                    </m:r>
                    <m:r>
                      <a:rPr lang="en-IN" sz="1600" i="1" kern="1200">
                        <a:solidFill>
                          <a:prstClr val="black"/>
                        </a:solidFill>
                        <a:latin typeface="Cambria Math" panose="02040503050406030204" pitchFamily="18" charset="0"/>
                        <a:ea typeface="+mn-ea"/>
                        <a:cs typeface="+mn-cs"/>
                      </a:rPr>
                      <m:t>𝑜𝑓</m:t>
                    </m:r>
                    <m:r>
                      <a:rPr lang="en-IN" sz="1600" i="1" kern="1200" smtClean="0">
                        <a:solidFill>
                          <a:prstClr val="black"/>
                        </a:solidFill>
                        <a:latin typeface="Cambria Math" panose="02040503050406030204" pitchFamily="18" charset="0"/>
                        <a:ea typeface="+mn-ea"/>
                        <a:cs typeface="+mn-cs"/>
                      </a:rPr>
                      <m:t> </m:t>
                    </m:r>
                    <m:sSub>
                      <m:sSubPr>
                        <m:ctrlPr>
                          <a:rPr lang="en-IN" sz="1600" i="1" kern="1200" smtClean="0">
                            <a:solidFill>
                              <a:prstClr val="black"/>
                            </a:solidFill>
                            <a:latin typeface="Cambria Math" panose="02040503050406030204" pitchFamily="18" charset="0"/>
                            <a:ea typeface="+mn-ea"/>
                            <a:cs typeface="+mn-cs"/>
                          </a:rPr>
                        </m:ctrlPr>
                      </m:sSubPr>
                      <m:e>
                        <m:r>
                          <a:rPr lang="en-IN" sz="1600" i="1" kern="1200" smtClean="0">
                            <a:solidFill>
                              <a:prstClr val="black"/>
                            </a:solidFill>
                            <a:latin typeface="Cambria Math" panose="02040503050406030204" pitchFamily="18" charset="0"/>
                            <a:ea typeface="+mn-ea"/>
                            <a:cs typeface="+mn-cs"/>
                          </a:rPr>
                          <m:t>𝑢</m:t>
                        </m:r>
                      </m:e>
                      <m:sub>
                        <m:r>
                          <a:rPr lang="en-IN" sz="1600" i="1" kern="1200" smtClean="0">
                            <a:solidFill>
                              <a:prstClr val="black"/>
                            </a:solidFill>
                            <a:latin typeface="Cambria Math" panose="02040503050406030204" pitchFamily="18" charset="0"/>
                            <a:ea typeface="+mn-ea"/>
                            <a:cs typeface="+mn-cs"/>
                          </a:rPr>
                          <m:t>𝑖</m:t>
                        </m:r>
                      </m:sub>
                    </m:sSub>
                    <m:r>
                      <a:rPr lang="en-IN" sz="1600" i="1" kern="1200" smtClean="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𝑎𝑙𝑜𝑛𝑒</m:t>
                    </m:r>
                    <m:r>
                      <a:rPr lang="en-IN" sz="1600" i="1" kern="1200" smtClean="0">
                        <a:solidFill>
                          <a:prstClr val="black"/>
                        </a:solidFill>
                        <a:latin typeface="Cambria Math" panose="02040503050406030204" pitchFamily="18" charset="0"/>
                        <a:ea typeface="+mn-ea"/>
                        <a:cs typeface="+mn-cs"/>
                      </a:rPr>
                      <m:t> </m:t>
                    </m:r>
                  </m:oMath>
                </a14:m>
                <a:endParaRPr lang="en-IN" sz="1600" i="1" kern="1200" dirty="0">
                  <a:solidFill>
                    <a:prstClr val="black"/>
                  </a:solidFill>
                  <a:latin typeface="Cambria Math" panose="02040503050406030204" pitchFamily="18" charset="0"/>
                  <a:ea typeface="+mn-ea"/>
                  <a:cs typeface="+mn-cs"/>
                </a:endParaRPr>
              </a:p>
              <a:p>
                <a:pPr>
                  <a:buClrTx/>
                  <a:buFontTx/>
                  <a:buNone/>
                </a:pPr>
                <a:r>
                  <a:rPr lang="en-US" sz="1600" kern="1200" dirty="0">
                    <a:solidFill>
                      <a:prstClr val="black"/>
                    </a:solidFill>
                    <a:latin typeface="Calibri" panose="020F0502020204030204"/>
                    <a:ea typeface="+mn-ea"/>
                    <a:cs typeface="+mn-cs"/>
                  </a:rPr>
                  <a:t> </a:t>
                </a:r>
                <a14:m>
                  <m:oMath xmlns:m="http://schemas.openxmlformats.org/officeDocument/2006/math">
                    <m:r>
                      <a:rPr lang="en-US" sz="1600" i="1" kern="1200">
                        <a:solidFill>
                          <a:prstClr val="black"/>
                        </a:solidFill>
                        <a:latin typeface="Cambria Math" panose="02040503050406030204" pitchFamily="18" charset="0"/>
                        <a:ea typeface="+mn-ea"/>
                        <a:cs typeface="+mn-cs"/>
                      </a:rPr>
                      <m:t>𝑎𝑛𝑑</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𝑎𝑙𝑙</m:t>
                    </m:r>
                    <m:r>
                      <a:rPr lang="en-US" sz="1600" i="1" kern="1200">
                        <a:solidFill>
                          <a:prstClr val="black"/>
                        </a:solidFill>
                        <a:latin typeface="Cambria Math" panose="02040503050406030204" pitchFamily="18" charset="0"/>
                        <a:ea typeface="+mn-ea"/>
                        <a:cs typeface="+mn-cs"/>
                      </a:rPr>
                      <m:t> </m:t>
                    </m:r>
                    <m:sSub>
                      <m:sSubPr>
                        <m:ctrlPr>
                          <a:rPr lang="en-IN" sz="1600" i="1" kern="1200" smtClean="0">
                            <a:solidFill>
                              <a:prstClr val="black"/>
                            </a:solidFill>
                            <a:latin typeface="Cambria Math" panose="02040503050406030204" pitchFamily="18" charset="0"/>
                            <a:ea typeface="+mn-ea"/>
                            <a:cs typeface="+mn-cs"/>
                          </a:rPr>
                        </m:ctrlPr>
                      </m:sSubPr>
                      <m:e>
                        <m:r>
                          <a:rPr lang="en-US" sz="1600" i="1" kern="1200">
                            <a:solidFill>
                              <a:prstClr val="black"/>
                            </a:solidFill>
                            <a:latin typeface="Cambria Math" panose="02040503050406030204" pitchFamily="18" charset="0"/>
                            <a:ea typeface="+mn-ea"/>
                            <a:cs typeface="+mn-cs"/>
                          </a:rPr>
                          <m:t>𝑢</m:t>
                        </m:r>
                      </m:e>
                      <m:sub>
                        <m:r>
                          <a:rPr lang="en-IN" sz="1600" i="1" kern="1200" smtClean="0">
                            <a:solidFill>
                              <a:prstClr val="black"/>
                            </a:solidFill>
                            <a:latin typeface="Cambria Math" panose="02040503050406030204" pitchFamily="18" charset="0"/>
                            <a:ea typeface="+mn-ea"/>
                            <a:cs typeface="+mn-cs"/>
                          </a:rPr>
                          <m:t>𝑖</m:t>
                        </m:r>
                      </m:sub>
                    </m:sSub>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𝑠</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𝑎𝑟𝑒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𝑢𝑛𝑏𝑜𝑢𝑛𝑑𝑒𝑑</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𝑜𝑛</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𝑝𝑜𝑠𝑖𝑡𝑖𝑣𝑒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𝑠𝑖𝑑𝑒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𝑎𝑠</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𝑑𝑒𝑟𝑖𝑣𝑒𝑑</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𝑖𝑛</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𝑡h𝑒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𝑓𝑜𝑙𝑙𝑜𝑤𝑖𝑛𝑔</m:t>
                    </m:r>
                    <m:r>
                      <a:rPr lang="en-US" sz="1600" i="1" kern="1200">
                        <a:solidFill>
                          <a:prstClr val="black"/>
                        </a:solidFill>
                        <a:latin typeface="Cambria Math" panose="02040503050406030204" pitchFamily="18" charset="0"/>
                        <a:ea typeface="+mn-ea"/>
                        <a:cs typeface="+mn-cs"/>
                      </a:rPr>
                      <m:t>:</m:t>
                    </m:r>
                  </m:oMath>
                </a14:m>
                <a:endParaRPr lang="en-IN" sz="1600" kern="1200" dirty="0">
                  <a:solidFill>
                    <a:prstClr val="black"/>
                  </a:solidFill>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21966B6B-1418-A24D-398F-F47D98A696C8}"/>
                  </a:ext>
                </a:extLst>
              </p:cNvPr>
              <p:cNvSpPr txBox="1">
                <a:spLocks noRot="1" noChangeAspect="1" noMove="1" noResize="1" noEditPoints="1" noAdjustHandles="1" noChangeArrowheads="1" noChangeShapeType="1" noTextEdit="1"/>
              </p:cNvSpPr>
              <p:nvPr/>
            </p:nvSpPr>
            <p:spPr>
              <a:xfrm>
                <a:off x="143640" y="675247"/>
                <a:ext cx="8489632" cy="738664"/>
              </a:xfrm>
              <a:prstGeom prst="rect">
                <a:avLst/>
              </a:prstGeom>
              <a:blipFill>
                <a:blip r:embed="rId2"/>
                <a:stretch>
                  <a:fillRect l="-575" b="-99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CAAB07-51BB-C4FD-0329-D94A704AF30E}"/>
                  </a:ext>
                </a:extLst>
              </p:cNvPr>
              <p:cNvSpPr txBox="1"/>
              <p:nvPr/>
            </p:nvSpPr>
            <p:spPr>
              <a:xfrm>
                <a:off x="1667164" y="1634836"/>
                <a:ext cx="3133999"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a:solidFill>
                            <a:prstClr val="black"/>
                          </a:solidFill>
                          <a:latin typeface="Cambria Math" panose="02040503050406030204" pitchFamily="18" charset="0"/>
                          <a:ea typeface="+mn-ea"/>
                          <a:cs typeface="+mn-cs"/>
                        </a:rPr>
                        <m:t>𝑇h𝑒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𝑊𝑜𝑙𝑓𝑒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𝑑𝑢𝑎𝑙</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𝑜𝑓</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𝑡h𝑒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𝑝𝑟𝑜𝑏𝑙𝑒𝑚</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𝑖𝑠</m:t>
                      </m:r>
                    </m:oMath>
                  </m:oMathPara>
                </a14:m>
                <a:endParaRPr lang="en-IN" sz="1600" kern="1200" dirty="0">
                  <a:solidFill>
                    <a:prstClr val="black"/>
                  </a:solidFill>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9DCAAB07-51BB-C4FD-0329-D94A704AF30E}"/>
                  </a:ext>
                </a:extLst>
              </p:cNvPr>
              <p:cNvSpPr txBox="1">
                <a:spLocks noRot="1" noChangeAspect="1" noMove="1" noResize="1" noEditPoints="1" noAdjustHandles="1" noChangeArrowheads="1" noChangeShapeType="1" noTextEdit="1"/>
              </p:cNvSpPr>
              <p:nvPr/>
            </p:nvSpPr>
            <p:spPr>
              <a:xfrm>
                <a:off x="1667164" y="1634836"/>
                <a:ext cx="3133999" cy="246221"/>
              </a:xfrm>
              <a:prstGeom prst="rect">
                <a:avLst/>
              </a:prstGeom>
              <a:blipFill>
                <a:blip r:embed="rId3"/>
                <a:stretch>
                  <a:fillRect l="-1165" r="-583" b="-317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2F072EB-031A-A1AD-4EF9-D952930C749D}"/>
                  </a:ext>
                </a:extLst>
              </p:cNvPr>
              <p:cNvSpPr txBox="1"/>
              <p:nvPr/>
            </p:nvSpPr>
            <p:spPr>
              <a:xfrm>
                <a:off x="4859722" y="1885674"/>
                <a:ext cx="1723998" cy="460254"/>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
                        <m:fPr>
                          <m:type m:val="noBar"/>
                          <m:ctrlPr>
                            <a:rPr lang="en-IN" sz="1600" i="1" kern="1200" smtClean="0">
                              <a:solidFill>
                                <a:prstClr val="black"/>
                              </a:solidFill>
                              <a:latin typeface="Cambria Math" panose="02040503050406030204" pitchFamily="18" charset="0"/>
                              <a:ea typeface="+mn-ea"/>
                              <a:cs typeface="+mn-cs"/>
                            </a:rPr>
                          </m:ctrlPr>
                        </m:fPr>
                        <m:num>
                          <m:r>
                            <a:rPr lang="en-IN" sz="1600" i="1" kern="1200" smtClean="0">
                              <a:solidFill>
                                <a:prstClr val="black"/>
                              </a:solidFill>
                              <a:latin typeface="Cambria Math" panose="02040503050406030204" pitchFamily="18" charset="0"/>
                              <a:ea typeface="+mn-ea"/>
                              <a:cs typeface="+mn-cs"/>
                            </a:rPr>
                            <m:t>𝑚𝑎𝑥</m:t>
                          </m:r>
                        </m:num>
                        <m:den>
                          <m:r>
                            <a:rPr lang="en-IN" sz="1600" i="1" kern="1200" smtClean="0">
                              <a:solidFill>
                                <a:prstClr val="black"/>
                              </a:solidFill>
                              <a:latin typeface="Cambria Math" panose="02040503050406030204" pitchFamily="18" charset="0"/>
                              <a:ea typeface="+mn-ea"/>
                              <a:cs typeface="+mn-cs"/>
                            </a:rPr>
                            <m:t>𝑢</m:t>
                          </m:r>
                          <m: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𝜇</m:t>
                          </m:r>
                        </m:den>
                      </m:f>
                      <m:r>
                        <a:rPr lang="en-IN" sz="1600" b="1" i="1" kern="1200" smtClean="0">
                          <a:solidFill>
                            <a:prstClr val="black"/>
                          </a:solidFill>
                          <a:latin typeface="Cambria Math" panose="02040503050406030204" pitchFamily="18" charset="0"/>
                          <a:ea typeface="+mn-ea"/>
                          <a:cs typeface="+mn-cs"/>
                        </a:rPr>
                        <m:t>𝑳</m:t>
                      </m:r>
                      <m:r>
                        <a:rPr lang="en-IN" sz="1600" b="1" i="1" kern="1200" smtClean="0">
                          <a:solidFill>
                            <a:prstClr val="black"/>
                          </a:solidFill>
                          <a:latin typeface="Cambria Math" panose="02040503050406030204" pitchFamily="18" charset="0"/>
                          <a:ea typeface="+mn-ea"/>
                          <a:cs typeface="+mn-cs"/>
                        </a:rPr>
                        <m:t>(</m:t>
                      </m:r>
                      <m:r>
                        <a:rPr lang="en-IN" sz="1600" b="1" i="1" kern="1200" smtClean="0">
                          <a:solidFill>
                            <a:prstClr val="black"/>
                          </a:solidFill>
                          <a:latin typeface="Cambria Math" panose="02040503050406030204" pitchFamily="18" charset="0"/>
                          <a:ea typeface="+mn-ea"/>
                          <a:cs typeface="+mn-cs"/>
                        </a:rPr>
                        <m:t>𝒘</m:t>
                      </m:r>
                      <m:r>
                        <a:rPr lang="en-IN" sz="1600" b="1" i="1" kern="1200" smtClean="0">
                          <a:solidFill>
                            <a:prstClr val="black"/>
                          </a:solidFill>
                          <a:latin typeface="Cambria Math" panose="02040503050406030204" pitchFamily="18" charset="0"/>
                          <a:ea typeface="+mn-ea"/>
                          <a:cs typeface="+mn-cs"/>
                        </a:rPr>
                        <m:t>,</m:t>
                      </m:r>
                      <m:r>
                        <a:rPr lang="en-IN" sz="1600" b="1" i="1" kern="1200" smtClean="0">
                          <a:solidFill>
                            <a:prstClr val="black"/>
                          </a:solidFill>
                          <a:latin typeface="Cambria Math" panose="02040503050406030204" pitchFamily="18" charset="0"/>
                          <a:ea typeface="Cambria Math" panose="02040503050406030204" pitchFamily="18" charset="0"/>
                          <a:cs typeface="+mn-cs"/>
                        </a:rPr>
                        <m:t>𝜸</m:t>
                      </m:r>
                      <m:r>
                        <a:rPr lang="en-IN" sz="1600" b="1" i="1" kern="1200" smtClean="0">
                          <a:solidFill>
                            <a:prstClr val="black"/>
                          </a:solidFill>
                          <a:latin typeface="Cambria Math" panose="02040503050406030204" pitchFamily="18" charset="0"/>
                          <a:ea typeface="Cambria Math" panose="02040503050406030204" pitchFamily="18" charset="0"/>
                          <a:cs typeface="+mn-cs"/>
                        </a:rPr>
                        <m:t>,</m:t>
                      </m:r>
                      <m:r>
                        <a:rPr lang="en-IN" sz="1600" b="1" i="1" kern="1200" smtClean="0">
                          <a:solidFill>
                            <a:prstClr val="black"/>
                          </a:solidFill>
                          <a:latin typeface="Cambria Math" panose="02040503050406030204" pitchFamily="18" charset="0"/>
                          <a:ea typeface="Cambria Math" panose="02040503050406030204" pitchFamily="18" charset="0"/>
                          <a:cs typeface="+mn-cs"/>
                        </a:rPr>
                        <m:t>𝝃</m:t>
                      </m:r>
                      <m:r>
                        <a:rPr lang="en-IN" sz="1600" b="1" i="1" kern="1200" smtClean="0">
                          <a:solidFill>
                            <a:prstClr val="black"/>
                          </a:solidFill>
                          <a:latin typeface="Cambria Math" panose="02040503050406030204" pitchFamily="18" charset="0"/>
                          <a:ea typeface="Cambria Math" panose="02040503050406030204" pitchFamily="18" charset="0"/>
                          <a:cs typeface="+mn-cs"/>
                        </a:rPr>
                        <m:t>,</m:t>
                      </m:r>
                      <m:r>
                        <a:rPr lang="en-IN" sz="1600" b="1" i="1" kern="1200" smtClean="0">
                          <a:solidFill>
                            <a:prstClr val="black"/>
                          </a:solidFill>
                          <a:latin typeface="Cambria Math" panose="02040503050406030204" pitchFamily="18" charset="0"/>
                          <a:ea typeface="Cambria Math" panose="02040503050406030204" pitchFamily="18" charset="0"/>
                          <a:cs typeface="+mn-cs"/>
                        </a:rPr>
                        <m:t>𝒖</m:t>
                      </m:r>
                      <m:r>
                        <a:rPr lang="en-IN" sz="1600" b="1" i="1" kern="1200" smtClean="0">
                          <a:solidFill>
                            <a:prstClr val="black"/>
                          </a:solidFill>
                          <a:latin typeface="Cambria Math" panose="02040503050406030204" pitchFamily="18" charset="0"/>
                          <a:ea typeface="Cambria Math" panose="02040503050406030204" pitchFamily="18" charset="0"/>
                          <a:cs typeface="+mn-cs"/>
                        </a:rPr>
                        <m:t>,</m:t>
                      </m:r>
                      <m:r>
                        <a:rPr lang="en-IN" sz="1600" b="1" i="1" kern="1200" smtClean="0">
                          <a:solidFill>
                            <a:prstClr val="black"/>
                          </a:solidFill>
                          <a:latin typeface="Cambria Math" panose="02040503050406030204" pitchFamily="18" charset="0"/>
                          <a:ea typeface="Cambria Math" panose="02040503050406030204" pitchFamily="18" charset="0"/>
                          <a:cs typeface="+mn-cs"/>
                        </a:rPr>
                        <m:t>𝝁</m:t>
                      </m:r>
                      <m:r>
                        <a:rPr lang="en-IN" sz="1600" b="1" i="1" kern="1200" smtClean="0">
                          <a:solidFill>
                            <a:prstClr val="black"/>
                          </a:solidFill>
                          <a:latin typeface="Cambria Math" panose="02040503050406030204" pitchFamily="18" charset="0"/>
                          <a:ea typeface="+mn-ea"/>
                          <a:cs typeface="+mn-cs"/>
                        </a:rPr>
                        <m:t>)</m:t>
                      </m:r>
                    </m:oMath>
                  </m:oMathPara>
                </a14:m>
                <a:endParaRPr lang="en-IN" sz="1600" b="1" kern="1200" dirty="0">
                  <a:solidFill>
                    <a:prstClr val="black"/>
                  </a:solidFill>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52F072EB-031A-A1AD-4EF9-D952930C749D}"/>
                  </a:ext>
                </a:extLst>
              </p:cNvPr>
              <p:cNvSpPr txBox="1">
                <a:spLocks noRot="1" noChangeAspect="1" noMove="1" noResize="1" noEditPoints="1" noAdjustHandles="1" noChangeArrowheads="1" noChangeShapeType="1" noTextEdit="1"/>
              </p:cNvSpPr>
              <p:nvPr/>
            </p:nvSpPr>
            <p:spPr>
              <a:xfrm>
                <a:off x="4859722" y="1885674"/>
                <a:ext cx="1723998" cy="460254"/>
              </a:xfrm>
              <a:prstGeom prst="rect">
                <a:avLst/>
              </a:prstGeom>
              <a:blipFill>
                <a:blip r:embed="rId4"/>
                <a:stretch>
                  <a:fillRect l="-1060" r="-3887" b="-131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11C3549-6B4B-17BB-C101-C57A4A696311}"/>
                  </a:ext>
                </a:extLst>
              </p:cNvPr>
              <p:cNvSpPr txBox="1"/>
              <p:nvPr/>
            </p:nvSpPr>
            <p:spPr>
              <a:xfrm>
                <a:off x="2750922" y="2635851"/>
                <a:ext cx="966482"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i="1" kern="1200" smtClean="0">
                          <a:solidFill>
                            <a:prstClr val="black"/>
                          </a:solidFill>
                          <a:latin typeface="Cambria Math" panose="02040503050406030204" pitchFamily="18" charset="0"/>
                          <a:ea typeface="+mn-ea"/>
                          <a:cs typeface="+mn-cs"/>
                        </a:rPr>
                        <m:t>𝑠𝑢𝑏𝑗𝑒𝑐𝑡</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𝑡𝑜</m:t>
                      </m:r>
                    </m:oMath>
                  </m:oMathPara>
                </a14:m>
                <a:endParaRPr lang="en-IN" sz="1600" kern="1200" dirty="0">
                  <a:solidFill>
                    <a:prstClr val="black"/>
                  </a:solidFill>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B11C3549-6B4B-17BB-C101-C57A4A696311}"/>
                  </a:ext>
                </a:extLst>
              </p:cNvPr>
              <p:cNvSpPr txBox="1">
                <a:spLocks noRot="1" noChangeAspect="1" noMove="1" noResize="1" noEditPoints="1" noAdjustHandles="1" noChangeArrowheads="1" noChangeShapeType="1" noTextEdit="1"/>
              </p:cNvSpPr>
              <p:nvPr/>
            </p:nvSpPr>
            <p:spPr>
              <a:xfrm>
                <a:off x="2750922" y="2635851"/>
                <a:ext cx="966482" cy="246221"/>
              </a:xfrm>
              <a:prstGeom prst="rect">
                <a:avLst/>
              </a:prstGeom>
              <a:blipFill>
                <a:blip r:embed="rId5"/>
                <a:stretch>
                  <a:fillRect l="-6918" r="-3145" b="-317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7F610B-5252-7102-E167-127C092EECC7}"/>
                  </a:ext>
                </a:extLst>
              </p:cNvPr>
              <p:cNvSpPr txBox="1"/>
              <p:nvPr/>
            </p:nvSpPr>
            <p:spPr>
              <a:xfrm>
                <a:off x="4859722" y="2528545"/>
                <a:ext cx="703911" cy="468205"/>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
                        <m:fPr>
                          <m:ctrlPr>
                            <a:rPr lang="en-IN" sz="1600" i="1" kern="1200" smtClean="0">
                              <a:solidFill>
                                <a:prstClr val="black"/>
                              </a:solidFill>
                              <a:latin typeface="Cambria Math" panose="02040503050406030204" pitchFamily="18" charset="0"/>
                              <a:ea typeface="+mn-ea"/>
                              <a:cs typeface="+mn-cs"/>
                            </a:rPr>
                          </m:ctrlPr>
                        </m:fPr>
                        <m:num>
                          <m: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mn-ea"/>
                              <a:cs typeface="+mn-cs"/>
                            </a:rPr>
                            <m:t>𝐿</m:t>
                          </m:r>
                        </m:num>
                        <m:den>
                          <m:r>
                            <a:rPr lang="en-IN" sz="1600" i="1" kern="1200" smtClean="0">
                              <a:solidFill>
                                <a:prstClr val="black"/>
                              </a:solidFill>
                              <a:latin typeface="Cambria Math" panose="02040503050406030204" pitchFamily="18" charset="0"/>
                              <a:ea typeface="+mn-ea"/>
                              <a:cs typeface="+mn-cs"/>
                            </a:rPr>
                            <m:t>𝜕</m:t>
                          </m:r>
                          <m:r>
                            <a:rPr lang="en-IN" sz="1600" b="1" i="1" kern="1200" smtClean="0">
                              <a:solidFill>
                                <a:prstClr val="black"/>
                              </a:solidFill>
                              <a:latin typeface="Cambria Math" panose="02040503050406030204" pitchFamily="18" charset="0"/>
                              <a:ea typeface="+mn-ea"/>
                              <a:cs typeface="+mn-cs"/>
                            </a:rPr>
                            <m:t>𝒘</m:t>
                          </m:r>
                        </m:den>
                      </m:f>
                      <m:r>
                        <a:rPr lang="en-IN" sz="1600" i="1" kern="1200" smtClean="0">
                          <a:solidFill>
                            <a:prstClr val="black"/>
                          </a:solidFill>
                          <a:latin typeface="Cambria Math" panose="02040503050406030204" pitchFamily="18" charset="0"/>
                          <a:ea typeface="+mn-ea"/>
                          <a:cs typeface="+mn-cs"/>
                        </a:rPr>
                        <m:t>=0</m:t>
                      </m:r>
                    </m:oMath>
                  </m:oMathPara>
                </a14:m>
                <a:endParaRPr lang="en-IN" sz="1600" kern="1200" dirty="0">
                  <a:solidFill>
                    <a:prstClr val="black"/>
                  </a:solidFill>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FC7F610B-5252-7102-E167-127C092EECC7}"/>
                  </a:ext>
                </a:extLst>
              </p:cNvPr>
              <p:cNvSpPr txBox="1">
                <a:spLocks noRot="1" noChangeAspect="1" noMove="1" noResize="1" noEditPoints="1" noAdjustHandles="1" noChangeArrowheads="1" noChangeShapeType="1" noTextEdit="1"/>
              </p:cNvSpPr>
              <p:nvPr/>
            </p:nvSpPr>
            <p:spPr>
              <a:xfrm>
                <a:off x="4859722" y="2528545"/>
                <a:ext cx="703911" cy="468205"/>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4CB13E-9E96-F911-2958-AF0F7117B6D6}"/>
                  </a:ext>
                </a:extLst>
              </p:cNvPr>
              <p:cNvSpPr txBox="1"/>
              <p:nvPr/>
            </p:nvSpPr>
            <p:spPr>
              <a:xfrm>
                <a:off x="4859722" y="3219832"/>
                <a:ext cx="655243" cy="50674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
                        <m:fPr>
                          <m:ctrlPr>
                            <a:rPr lang="en-IN" sz="1600" i="1" kern="1200" smtClean="0">
                              <a:solidFill>
                                <a:prstClr val="black"/>
                              </a:solidFill>
                              <a:latin typeface="Cambria Math" panose="02040503050406030204" pitchFamily="18" charset="0"/>
                              <a:ea typeface="+mn-ea"/>
                              <a:cs typeface="+mn-cs"/>
                            </a:rPr>
                          </m:ctrlPr>
                        </m:fPr>
                        <m:num>
                          <m: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mn-ea"/>
                              <a:cs typeface="+mn-cs"/>
                            </a:rPr>
                            <m:t>𝐿</m:t>
                          </m:r>
                        </m:num>
                        <m:den>
                          <m: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𝛾</m:t>
                          </m:r>
                        </m:den>
                      </m:f>
                      <m:r>
                        <a:rPr lang="en-IN" sz="1600" i="1" kern="1200" smtClean="0">
                          <a:solidFill>
                            <a:prstClr val="black"/>
                          </a:solidFill>
                          <a:latin typeface="Cambria Math" panose="02040503050406030204" pitchFamily="18" charset="0"/>
                          <a:ea typeface="+mn-ea"/>
                          <a:cs typeface="+mn-cs"/>
                        </a:rPr>
                        <m:t>=0</m:t>
                      </m:r>
                    </m:oMath>
                  </m:oMathPara>
                </a14:m>
                <a:endParaRPr lang="en-IN" sz="1600" kern="1200" dirty="0">
                  <a:solidFill>
                    <a:prstClr val="black"/>
                  </a:solidFill>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8A4CB13E-9E96-F911-2958-AF0F7117B6D6}"/>
                  </a:ext>
                </a:extLst>
              </p:cNvPr>
              <p:cNvSpPr txBox="1">
                <a:spLocks noRot="1" noChangeAspect="1" noMove="1" noResize="1" noEditPoints="1" noAdjustHandles="1" noChangeArrowheads="1" noChangeShapeType="1" noTextEdit="1"/>
              </p:cNvSpPr>
              <p:nvPr/>
            </p:nvSpPr>
            <p:spPr>
              <a:xfrm>
                <a:off x="4859722" y="3219832"/>
                <a:ext cx="655243" cy="50674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EE4B63D-5ECA-8261-9C6B-65C728CC4D6C}"/>
                  </a:ext>
                </a:extLst>
              </p:cNvPr>
              <p:cNvSpPr txBox="1"/>
              <p:nvPr/>
            </p:nvSpPr>
            <p:spPr>
              <a:xfrm>
                <a:off x="4859722" y="3949656"/>
                <a:ext cx="1962332" cy="509755"/>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
                        <m:fPr>
                          <m:ctrlPr>
                            <a:rPr lang="en-IN" sz="1600" i="1" kern="1200" smtClean="0">
                              <a:solidFill>
                                <a:prstClr val="black"/>
                              </a:solidFill>
                              <a:latin typeface="Cambria Math" panose="02040503050406030204" pitchFamily="18" charset="0"/>
                              <a:ea typeface="+mn-ea"/>
                              <a:cs typeface="+mn-cs"/>
                            </a:rPr>
                          </m:ctrlPr>
                        </m:fPr>
                        <m:num>
                          <m: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mn-ea"/>
                              <a:cs typeface="+mn-cs"/>
                            </a:rPr>
                            <m:t>𝐿</m:t>
                          </m:r>
                        </m:num>
                        <m:den>
                          <m:r>
                            <a:rPr lang="en-IN" sz="1600" i="1" kern="1200" smtClean="0">
                              <a:solidFill>
                                <a:prstClr val="black"/>
                              </a:solidFill>
                              <a:latin typeface="Cambria Math" panose="02040503050406030204" pitchFamily="18" charset="0"/>
                              <a:ea typeface="+mn-ea"/>
                              <a:cs typeface="+mn-cs"/>
                            </a:rPr>
                            <m:t>𝜕</m:t>
                          </m:r>
                          <m:sSub>
                            <m:sSubPr>
                              <m:ctrlPr>
                                <a:rPr lang="en-IN" sz="1600" i="1" kern="1200" smtClean="0">
                                  <a:solidFill>
                                    <a:prstClr val="black"/>
                                  </a:solidFill>
                                  <a:latin typeface="Cambria Math" panose="02040503050406030204" pitchFamily="18" charset="0"/>
                                  <a:ea typeface="Cambria Math" panose="02040503050406030204" pitchFamily="18" charset="0"/>
                                  <a:cs typeface="+mn-cs"/>
                                </a:rPr>
                              </m:ctrlPr>
                            </m:sSubPr>
                            <m:e>
                              <m:r>
                                <a:rPr lang="en-IN" sz="16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600" i="1" kern="1200" smtClean="0">
                                  <a:solidFill>
                                    <a:prstClr val="black"/>
                                  </a:solidFill>
                                  <a:latin typeface="Cambria Math" panose="02040503050406030204" pitchFamily="18" charset="0"/>
                                  <a:ea typeface="Cambria Math" panose="02040503050406030204" pitchFamily="18" charset="0"/>
                                  <a:cs typeface="+mn-cs"/>
                                </a:rPr>
                                <m:t>𝑖</m:t>
                              </m:r>
                            </m:sub>
                          </m:sSub>
                        </m:den>
                      </m:f>
                      <m:r>
                        <a:rPr lang="en-IN" sz="1600" i="1" kern="1200" smtClean="0">
                          <a:solidFill>
                            <a:prstClr val="black"/>
                          </a:solidFill>
                          <a:latin typeface="Cambria Math" panose="02040503050406030204" pitchFamily="18" charset="0"/>
                          <a:ea typeface="+mn-ea"/>
                          <a:cs typeface="+mn-cs"/>
                        </a:rPr>
                        <m:t>=0        1</m:t>
                      </m:r>
                      <m:r>
                        <a:rPr lang="en-IN" sz="1600" i="1" kern="1200" smtClean="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𝑖</m:t>
                      </m:r>
                      <m:r>
                        <a:rPr lang="en-IN" sz="1600" i="1" kern="1200" smtClean="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𝑚</m:t>
                      </m:r>
                    </m:oMath>
                  </m:oMathPara>
                </a14:m>
                <a:endParaRPr lang="en-IN" sz="1600" kern="1200" dirty="0">
                  <a:solidFill>
                    <a:prstClr val="black"/>
                  </a:solidFill>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6EE4B63D-5ECA-8261-9C6B-65C728CC4D6C}"/>
                  </a:ext>
                </a:extLst>
              </p:cNvPr>
              <p:cNvSpPr txBox="1">
                <a:spLocks noRot="1" noChangeAspect="1" noMove="1" noResize="1" noEditPoints="1" noAdjustHandles="1" noChangeArrowheads="1" noChangeShapeType="1" noTextEdit="1"/>
              </p:cNvSpPr>
              <p:nvPr/>
            </p:nvSpPr>
            <p:spPr>
              <a:xfrm>
                <a:off x="4859722" y="3949656"/>
                <a:ext cx="1962332" cy="509755"/>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D8C1B3-3D4A-6A9B-646F-09B05A882555}"/>
                  </a:ext>
                </a:extLst>
              </p:cNvPr>
              <p:cNvSpPr txBox="1"/>
              <p:nvPr/>
            </p:nvSpPr>
            <p:spPr>
              <a:xfrm>
                <a:off x="4852141" y="4679480"/>
                <a:ext cx="570862"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b="1" i="1" kern="1200" smtClean="0">
                          <a:solidFill>
                            <a:prstClr val="black"/>
                          </a:solidFill>
                          <a:latin typeface="Cambria Math" panose="02040503050406030204" pitchFamily="18" charset="0"/>
                          <a:ea typeface="+mn-ea"/>
                          <a:cs typeface="+mn-cs"/>
                        </a:rPr>
                        <m:t>𝒖</m:t>
                      </m:r>
                      <m:r>
                        <a:rPr lang="en-IN" sz="1600" b="1" i="1" kern="1200" smtClean="0">
                          <a:solidFill>
                            <a:prstClr val="black"/>
                          </a:solidFill>
                          <a:latin typeface="Cambria Math" panose="02040503050406030204" pitchFamily="18" charset="0"/>
                          <a:ea typeface="Cambria Math" panose="02040503050406030204" pitchFamily="18" charset="0"/>
                          <a:cs typeface="+mn-cs"/>
                        </a:rPr>
                        <m:t>≥</m:t>
                      </m:r>
                      <m:r>
                        <a:rPr lang="en-IN" sz="1600" b="1" i="1" kern="1200" smtClean="0">
                          <a:solidFill>
                            <a:prstClr val="black"/>
                          </a:solidFill>
                          <a:latin typeface="Cambria Math" panose="02040503050406030204" pitchFamily="18" charset="0"/>
                          <a:ea typeface="Cambria Math" panose="02040503050406030204" pitchFamily="18" charset="0"/>
                          <a:cs typeface="+mn-cs"/>
                        </a:rPr>
                        <m:t>𝟎</m:t>
                      </m:r>
                    </m:oMath>
                  </m:oMathPara>
                </a14:m>
                <a:endParaRPr lang="en-IN" sz="1600" b="1" kern="1200" dirty="0">
                  <a:solidFill>
                    <a:prstClr val="black"/>
                  </a:solidFill>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CCD8C1B3-3D4A-6A9B-646F-09B05A882555}"/>
                  </a:ext>
                </a:extLst>
              </p:cNvPr>
              <p:cNvSpPr txBox="1">
                <a:spLocks noRot="1" noChangeAspect="1" noMove="1" noResize="1" noEditPoints="1" noAdjustHandles="1" noChangeArrowheads="1" noChangeShapeType="1" noTextEdit="1"/>
              </p:cNvSpPr>
              <p:nvPr/>
            </p:nvSpPr>
            <p:spPr>
              <a:xfrm>
                <a:off x="4852141" y="4679480"/>
                <a:ext cx="570862" cy="246221"/>
              </a:xfrm>
              <a:prstGeom prst="rect">
                <a:avLst/>
              </a:prstGeom>
              <a:blipFill>
                <a:blip r:embed="rId9"/>
                <a:stretch>
                  <a:fillRect l="-5319" r="-6383" b="-7500"/>
                </a:stretch>
              </a:blipFill>
            </p:spPr>
            <p:txBody>
              <a:bodyPr/>
              <a:lstStyle/>
              <a:p>
                <a:r>
                  <a:rPr lang="en-IN">
                    <a:noFill/>
                  </a:rPr>
                  <a:t> </a:t>
                </a:r>
              </a:p>
            </p:txBody>
          </p:sp>
        </mc:Fallback>
      </mc:AlternateContent>
    </p:spTree>
    <p:extLst>
      <p:ext uri="{BB962C8B-B14F-4D97-AF65-F5344CB8AC3E}">
        <p14:creationId xmlns:p14="http://schemas.microsoft.com/office/powerpoint/2010/main" val="257864531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FCB92B4-2E4D-C111-41A8-E52FD7B44E33}"/>
                  </a:ext>
                </a:extLst>
              </p:cNvPr>
              <p:cNvSpPr txBox="1"/>
              <p:nvPr/>
            </p:nvSpPr>
            <p:spPr>
              <a:xfrm>
                <a:off x="1559859" y="199756"/>
                <a:ext cx="3300006" cy="52668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𝑇h𝑒</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𝑐𝑜𝑛𝑠𝑡𝑟𝑎𝑖𝑛𝑡</m:t>
                      </m:r>
                      <m:r>
                        <a:rPr lang="en-IN" sz="1800" i="1" kern="1200" smtClean="0">
                          <a:solidFill>
                            <a:prstClr val="black"/>
                          </a:solidFill>
                          <a:latin typeface="Cambria Math" panose="02040503050406030204" pitchFamily="18" charset="0"/>
                          <a:ea typeface="+mn-ea"/>
                          <a:cs typeface="+mn-cs"/>
                        </a:rPr>
                        <m:t> </m:t>
                      </m:r>
                      <m:f>
                        <m:fPr>
                          <m:ctrlPr>
                            <a:rPr lang="en-IN" sz="1800" i="1" kern="1200" smtClean="0">
                              <a:solidFill>
                                <a:prstClr val="black"/>
                              </a:solidFill>
                              <a:latin typeface="Cambria Math" panose="02040503050406030204" pitchFamily="18" charset="0"/>
                              <a:ea typeface="+mn-ea"/>
                              <a:cs typeface="+mn-cs"/>
                            </a:rPr>
                          </m:ctrlPr>
                        </m:fPr>
                        <m:num>
                          <m:r>
                            <a:rPr lang="en-IN" sz="1800" i="1" kern="1200" smtClean="0">
                              <a:solidFill>
                                <a:prstClr val="black"/>
                              </a:solidFill>
                              <a:latin typeface="Cambria Math" panose="02040503050406030204" pitchFamily="18" charset="0"/>
                              <a:ea typeface="+mn-ea"/>
                              <a:cs typeface="+mn-cs"/>
                            </a:rPr>
                            <m:t>𝜕</m:t>
                          </m:r>
                          <m:r>
                            <a:rPr lang="en-IN" sz="1800" b="1" i="1" kern="1200" smtClean="0">
                              <a:solidFill>
                                <a:prstClr val="black"/>
                              </a:solidFill>
                              <a:latin typeface="Cambria Math" panose="02040503050406030204" pitchFamily="18" charset="0"/>
                              <a:ea typeface="+mn-ea"/>
                              <a:cs typeface="+mn-cs"/>
                            </a:rPr>
                            <m:t>𝑳</m:t>
                          </m:r>
                        </m:num>
                        <m:den>
                          <m:r>
                            <a:rPr lang="en-IN" sz="1800" i="1" kern="1200" smtClean="0">
                              <a:solidFill>
                                <a:prstClr val="black"/>
                              </a:solidFill>
                              <a:latin typeface="Cambria Math" panose="02040503050406030204" pitchFamily="18" charset="0"/>
                              <a:ea typeface="+mn-ea"/>
                              <a:cs typeface="+mn-cs"/>
                            </a:rPr>
                            <m:t>𝜕</m:t>
                          </m:r>
                          <m:r>
                            <a:rPr lang="en-IN" sz="1800" b="1" i="1" kern="1200" smtClean="0">
                              <a:solidFill>
                                <a:prstClr val="black"/>
                              </a:solidFill>
                              <a:latin typeface="Cambria Math" panose="02040503050406030204" pitchFamily="18" charset="0"/>
                              <a:ea typeface="+mn-ea"/>
                              <a:cs typeface="+mn-cs"/>
                            </a:rPr>
                            <m:t>𝒘</m:t>
                          </m:r>
                        </m:den>
                      </m:f>
                      <m:r>
                        <a:rPr lang="en-IN" sz="1800" i="1" kern="1200" smtClean="0">
                          <a:solidFill>
                            <a:prstClr val="black"/>
                          </a:solidFill>
                          <a:latin typeface="Cambria Math" panose="02040503050406030204" pitchFamily="18" charset="0"/>
                          <a:ea typeface="+mn-ea"/>
                          <a:cs typeface="+mn-cs"/>
                        </a:rPr>
                        <m:t>=0 </m:t>
                      </m:r>
                      <m:r>
                        <a:rPr lang="en-IN" sz="1800" i="1" kern="1200" smtClean="0">
                          <a:solidFill>
                            <a:prstClr val="black"/>
                          </a:solidFill>
                          <a:latin typeface="Cambria Math" panose="02040503050406030204" pitchFamily="18" charset="0"/>
                          <a:ea typeface="+mn-ea"/>
                          <a:cs typeface="+mn-cs"/>
                        </a:rPr>
                        <m:t>𝑖𝑚𝑝𝑙𝑖𝑒𝑠</m:t>
                      </m:r>
                      <m:r>
                        <a:rPr lang="en-IN" sz="1800" i="1" kern="1200" smtClean="0">
                          <a:solidFill>
                            <a:prstClr val="black"/>
                          </a:solidFill>
                          <a:latin typeface="Cambria Math" panose="02040503050406030204" pitchFamily="18" charset="0"/>
                          <a:ea typeface="+mn-ea"/>
                          <a:cs typeface="+mn-cs"/>
                        </a:rPr>
                        <m:t>:</m:t>
                      </m:r>
                    </m:oMath>
                  </m:oMathPara>
                </a14:m>
                <a:endParaRPr lang="en-IN" sz="1800" kern="1200" dirty="0">
                  <a:solidFill>
                    <a:prstClr val="black"/>
                  </a:solidFill>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AFCB92B4-2E4D-C111-41A8-E52FD7B44E33}"/>
                  </a:ext>
                </a:extLst>
              </p:cNvPr>
              <p:cNvSpPr txBox="1">
                <a:spLocks noRot="1" noChangeAspect="1" noMove="1" noResize="1" noEditPoints="1" noAdjustHandles="1" noChangeArrowheads="1" noChangeShapeType="1" noTextEdit="1"/>
              </p:cNvSpPr>
              <p:nvPr/>
            </p:nvSpPr>
            <p:spPr>
              <a:xfrm>
                <a:off x="1559859" y="199756"/>
                <a:ext cx="3300006" cy="526683"/>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321ECF0-7E4A-8016-00FA-35C83DFE1703}"/>
                  </a:ext>
                </a:extLst>
              </p:cNvPr>
              <p:cNvSpPr txBox="1"/>
              <p:nvPr/>
            </p:nvSpPr>
            <p:spPr>
              <a:xfrm>
                <a:off x="4810058" y="726439"/>
                <a:ext cx="2069862" cy="75623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sSup>
                        <m:sSupPr>
                          <m:ctrlPr>
                            <a:rPr lang="en-IN" sz="1800" i="1" kern="1200" smtClean="0">
                              <a:solidFill>
                                <a:prstClr val="black"/>
                              </a:solidFill>
                              <a:latin typeface="Cambria Math" panose="02040503050406030204" pitchFamily="18" charset="0"/>
                              <a:ea typeface="+mn-ea"/>
                              <a:cs typeface="+mn-cs"/>
                            </a:rPr>
                          </m:ctrlPr>
                        </m:sSupPr>
                        <m:e>
                          <m:r>
                            <a:rPr lang="en-IN" sz="1800" b="1" i="1" kern="1200" smtClean="0">
                              <a:solidFill>
                                <a:prstClr val="black"/>
                              </a:solidFill>
                              <a:latin typeface="Cambria Math" panose="02040503050406030204" pitchFamily="18" charset="0"/>
                              <a:ea typeface="+mn-ea"/>
                              <a:cs typeface="+mn-cs"/>
                            </a:rPr>
                            <m:t>𝒘</m:t>
                          </m:r>
                        </m:e>
                        <m:sup>
                          <m:r>
                            <a:rPr lang="en-IN" sz="1800" i="1" kern="1200" smtClean="0">
                              <a:solidFill>
                                <a:prstClr val="black"/>
                              </a:solidFill>
                              <a:latin typeface="Cambria Math" panose="02040503050406030204" pitchFamily="18" charset="0"/>
                              <a:ea typeface="+mn-ea"/>
                              <a:cs typeface="+mn-cs"/>
                            </a:rPr>
                            <m:t>𝑇</m:t>
                          </m:r>
                        </m:sup>
                      </m:sSup>
                      <m:r>
                        <a:rPr lang="en-IN" sz="1800" i="1" kern="1200" smtClean="0">
                          <a:solidFill>
                            <a:prstClr val="black"/>
                          </a:solidFill>
                          <a:latin typeface="Cambria Math" panose="02040503050406030204" pitchFamily="18" charset="0"/>
                          <a:ea typeface="+mn-ea"/>
                          <a:cs typeface="+mn-cs"/>
                        </a:rPr>
                        <m:t>−</m:t>
                      </m:r>
                      <m:nary>
                        <m:naryPr>
                          <m:chr m:val="∑"/>
                          <m:ctrlPr>
                            <a:rPr lang="en-IN" sz="1800" i="1" kern="1200" smtClean="0">
                              <a:solidFill>
                                <a:prstClr val="black"/>
                              </a:solidFill>
                              <a:latin typeface="Cambria Math" panose="02040503050406030204" pitchFamily="18" charset="0"/>
                              <a:ea typeface="+mn-ea"/>
                              <a:cs typeface="+mn-cs"/>
                            </a:rPr>
                          </m:ctrlPr>
                        </m:naryPr>
                        <m:sub>
                          <m:r>
                            <m:rPr>
                              <m:brk m:alnAt="23"/>
                            </m:rPr>
                            <a:rPr lang="en-IN" sz="1800" i="1" kern="1200" smtClean="0">
                              <a:solidFill>
                                <a:prstClr val="black"/>
                              </a:solidFill>
                              <a:latin typeface="Cambria Math" panose="02040503050406030204" pitchFamily="18" charset="0"/>
                              <a:ea typeface="+mn-ea"/>
                              <a:cs typeface="+mn-cs"/>
                            </a:rPr>
                            <m:t>𝑖</m:t>
                          </m:r>
                          <m:r>
                            <a:rPr lang="en-IN" sz="1800" i="1" kern="1200" smtClean="0">
                              <a:solidFill>
                                <a:prstClr val="black"/>
                              </a:solidFill>
                              <a:latin typeface="Cambria Math" panose="02040503050406030204" pitchFamily="18" charset="0"/>
                              <a:ea typeface="+mn-ea"/>
                              <a:cs typeface="+mn-cs"/>
                            </a:rPr>
                            <m:t>=1</m:t>
                          </m:r>
                        </m:sub>
                        <m:sup>
                          <m:r>
                            <a:rPr lang="en-IN" sz="1800" i="1" kern="1200" smtClean="0">
                              <a:solidFill>
                                <a:prstClr val="black"/>
                              </a:solidFill>
                              <a:latin typeface="Cambria Math" panose="02040503050406030204" pitchFamily="18" charset="0"/>
                              <a:ea typeface="+mn-ea"/>
                              <a:cs typeface="+mn-cs"/>
                            </a:rPr>
                            <m:t>𝑚</m:t>
                          </m:r>
                        </m:sup>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𝑢</m:t>
                              </m:r>
                            </m:e>
                            <m:sub>
                              <m:r>
                                <a:rPr lang="en-IN" sz="1800" i="1" kern="1200" smtClean="0">
                                  <a:solidFill>
                                    <a:prstClr val="black"/>
                                  </a:solidFill>
                                  <a:latin typeface="Cambria Math" panose="02040503050406030204" pitchFamily="18" charset="0"/>
                                  <a:ea typeface="+mn-ea"/>
                                  <a:cs typeface="+mn-cs"/>
                                </a:rPr>
                                <m:t>𝑖</m:t>
                              </m:r>
                            </m:sub>
                          </m:sSub>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sSubSup>
                            <m:sSubSupPr>
                              <m:ctrlPr>
                                <a:rPr lang="en-IN" sz="1800" i="1" kern="1200" smtClean="0">
                                  <a:solidFill>
                                    <a:prstClr val="black"/>
                                  </a:solidFill>
                                  <a:latin typeface="Cambria Math" panose="02040503050406030204" pitchFamily="18" charset="0"/>
                                  <a:ea typeface="+mn-ea"/>
                                  <a:cs typeface="+mn-cs"/>
                                </a:rPr>
                              </m:ctrlPr>
                            </m:sSubSupPr>
                            <m:e>
                              <m:r>
                                <a:rPr lang="en-IN" sz="1800" b="1" i="1" kern="1200" smtClean="0">
                                  <a:solidFill>
                                    <a:prstClr val="black"/>
                                  </a:solidFill>
                                  <a:latin typeface="Cambria Math" panose="02040503050406030204" pitchFamily="18" charset="0"/>
                                  <a:ea typeface="+mn-ea"/>
                                  <a:cs typeface="+mn-cs"/>
                                </a:rPr>
                                <m:t>𝒙</m:t>
                              </m:r>
                            </m:e>
                            <m:sub>
                              <m:r>
                                <a:rPr lang="en-IN" sz="1800" i="1" kern="1200" smtClean="0">
                                  <a:solidFill>
                                    <a:prstClr val="black"/>
                                  </a:solidFill>
                                  <a:latin typeface="Cambria Math" panose="02040503050406030204" pitchFamily="18" charset="0"/>
                                  <a:ea typeface="+mn-ea"/>
                                  <a:cs typeface="+mn-cs"/>
                                </a:rPr>
                                <m:t>𝑖</m:t>
                              </m:r>
                            </m:sub>
                            <m:sup>
                              <m:r>
                                <a:rPr lang="en-IN" sz="1800" i="1" kern="1200" smtClean="0">
                                  <a:solidFill>
                                    <a:prstClr val="black"/>
                                  </a:solidFill>
                                  <a:latin typeface="Cambria Math" panose="02040503050406030204" pitchFamily="18" charset="0"/>
                                  <a:ea typeface="+mn-ea"/>
                                  <a:cs typeface="+mn-cs"/>
                                </a:rPr>
                                <m:t>𝑇</m:t>
                              </m:r>
                            </m:sup>
                          </m:sSubSup>
                        </m:e>
                      </m:nary>
                      <m:r>
                        <a:rPr lang="en-IN" sz="1800" i="1" kern="1200" smtClean="0">
                          <a:solidFill>
                            <a:prstClr val="black"/>
                          </a:solidFill>
                          <a:latin typeface="Cambria Math" panose="02040503050406030204" pitchFamily="18" charset="0"/>
                          <a:ea typeface="+mn-ea"/>
                          <a:cs typeface="+mn-cs"/>
                        </a:rPr>
                        <m:t>=0</m:t>
                      </m:r>
                    </m:oMath>
                  </m:oMathPara>
                </a14:m>
                <a:endParaRPr lang="en-IN" sz="1800" kern="1200" dirty="0">
                  <a:solidFill>
                    <a:prstClr val="black"/>
                  </a:solidFill>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D321ECF0-7E4A-8016-00FA-35C83DFE1703}"/>
                  </a:ext>
                </a:extLst>
              </p:cNvPr>
              <p:cNvSpPr txBox="1">
                <a:spLocks noRot="1" noChangeAspect="1" noMove="1" noResize="1" noEditPoints="1" noAdjustHandles="1" noChangeArrowheads="1" noChangeShapeType="1" noTextEdit="1"/>
              </p:cNvSpPr>
              <p:nvPr/>
            </p:nvSpPr>
            <p:spPr>
              <a:xfrm>
                <a:off x="4810058" y="726439"/>
                <a:ext cx="2069862" cy="75623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7217F4-9ABB-72F8-B28A-4BAAA6B067B1}"/>
                  </a:ext>
                </a:extLst>
              </p:cNvPr>
              <p:cNvSpPr txBox="1"/>
              <p:nvPr/>
            </p:nvSpPr>
            <p:spPr>
              <a:xfrm>
                <a:off x="1504843" y="1385122"/>
                <a:ext cx="1705019"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a:solidFill>
                            <a:prstClr val="black"/>
                          </a:solidFill>
                          <a:latin typeface="Cambria Math" panose="02040503050406030204" pitchFamily="18" charset="0"/>
                          <a:ea typeface="+mn-ea"/>
                          <a:cs typeface="+mn-cs"/>
                        </a:rPr>
                        <m:t>𝑜𝑟</m:t>
                      </m:r>
                      <m:r>
                        <a:rPr lang="en-IN" sz="1800" i="1" kern="1200">
                          <a:solidFill>
                            <a:prstClr val="black"/>
                          </a:solidFill>
                          <a:latin typeface="Cambria Math" panose="02040503050406030204" pitchFamily="18" charset="0"/>
                          <a:ea typeface="+mn-ea"/>
                          <a:cs typeface="+mn-cs"/>
                        </a:rPr>
                        <m:t> </m:t>
                      </m:r>
                      <m:r>
                        <a:rPr lang="en-IN" sz="1800" i="1" kern="1200">
                          <a:solidFill>
                            <a:prstClr val="black"/>
                          </a:solidFill>
                          <a:latin typeface="Cambria Math" panose="02040503050406030204" pitchFamily="18" charset="0"/>
                          <a:ea typeface="+mn-ea"/>
                          <a:cs typeface="+mn-cs"/>
                        </a:rPr>
                        <m:t>𝑒𝑞𝑢𝑖𝑣𝑎𝑙𝑒𝑛𝑡𝑙𝑦</m:t>
                      </m:r>
                      <m:r>
                        <a:rPr lang="en-IN" sz="1800" i="1" kern="1200">
                          <a:solidFill>
                            <a:prstClr val="black"/>
                          </a:solidFill>
                          <a:latin typeface="Cambria Math" panose="02040503050406030204" pitchFamily="18" charset="0"/>
                          <a:ea typeface="+mn-ea"/>
                          <a:cs typeface="+mn-cs"/>
                        </a:rPr>
                        <m:t>,</m:t>
                      </m:r>
                    </m:oMath>
                  </m:oMathPara>
                </a14:m>
                <a:endParaRPr lang="en-IN" sz="1800" kern="1200" dirty="0">
                  <a:solidFill>
                    <a:prstClr val="black"/>
                  </a:solidFill>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AC7217F4-9ABB-72F8-B28A-4BAAA6B067B1}"/>
                  </a:ext>
                </a:extLst>
              </p:cNvPr>
              <p:cNvSpPr txBox="1">
                <a:spLocks noRot="1" noChangeAspect="1" noMove="1" noResize="1" noEditPoints="1" noAdjustHandles="1" noChangeArrowheads="1" noChangeShapeType="1" noTextEdit="1"/>
              </p:cNvSpPr>
              <p:nvPr/>
            </p:nvSpPr>
            <p:spPr>
              <a:xfrm>
                <a:off x="1504843" y="1385122"/>
                <a:ext cx="1705019" cy="276999"/>
              </a:xfrm>
              <a:prstGeom prst="rect">
                <a:avLst/>
              </a:prstGeom>
              <a:blipFill>
                <a:blip r:embed="rId4"/>
                <a:stretch>
                  <a:fillRect l="-1429" t="-2174" r="-1429" b="-326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10E59C-FECE-B59F-2121-43BD6B55370A}"/>
                  </a:ext>
                </a:extLst>
              </p:cNvPr>
              <p:cNvSpPr txBox="1"/>
              <p:nvPr/>
            </p:nvSpPr>
            <p:spPr>
              <a:xfrm>
                <a:off x="4810058" y="1662121"/>
                <a:ext cx="1502912" cy="75623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b="1" i="1" kern="1200" smtClean="0">
                          <a:solidFill>
                            <a:prstClr val="black"/>
                          </a:solidFill>
                          <a:latin typeface="Cambria Math" panose="02040503050406030204" pitchFamily="18" charset="0"/>
                          <a:ea typeface="+mn-ea"/>
                          <a:cs typeface="+mn-cs"/>
                        </a:rPr>
                        <m:t>𝒘</m:t>
                      </m:r>
                      <m:r>
                        <a:rPr lang="en-IN" sz="1800" i="1" kern="1200" smtClean="0">
                          <a:solidFill>
                            <a:prstClr val="black"/>
                          </a:solidFill>
                          <a:latin typeface="Cambria Math" panose="02040503050406030204" pitchFamily="18" charset="0"/>
                          <a:ea typeface="+mn-ea"/>
                          <a:cs typeface="+mn-cs"/>
                        </a:rPr>
                        <m:t>=</m:t>
                      </m:r>
                      <m:nary>
                        <m:naryPr>
                          <m:chr m:val="∑"/>
                          <m:ctrlPr>
                            <a:rPr lang="en-IN" sz="1800" i="1" kern="1200" smtClean="0">
                              <a:solidFill>
                                <a:prstClr val="black"/>
                              </a:solidFill>
                              <a:latin typeface="Cambria Math" panose="02040503050406030204" pitchFamily="18" charset="0"/>
                              <a:ea typeface="+mn-ea"/>
                              <a:cs typeface="+mn-cs"/>
                            </a:rPr>
                          </m:ctrlPr>
                        </m:naryPr>
                        <m:sub>
                          <m:r>
                            <m:rPr>
                              <m:brk m:alnAt="23"/>
                            </m:rPr>
                            <a:rPr lang="en-IN" sz="1800" i="1" kern="1200" smtClean="0">
                              <a:solidFill>
                                <a:prstClr val="black"/>
                              </a:solidFill>
                              <a:latin typeface="Cambria Math" panose="02040503050406030204" pitchFamily="18" charset="0"/>
                              <a:ea typeface="+mn-ea"/>
                              <a:cs typeface="+mn-cs"/>
                            </a:rPr>
                            <m:t>𝑖</m:t>
                          </m:r>
                          <m:r>
                            <a:rPr lang="en-IN" sz="1800" i="1" kern="1200" smtClean="0">
                              <a:solidFill>
                                <a:prstClr val="black"/>
                              </a:solidFill>
                              <a:latin typeface="Cambria Math" panose="02040503050406030204" pitchFamily="18" charset="0"/>
                              <a:ea typeface="+mn-ea"/>
                              <a:cs typeface="+mn-cs"/>
                            </a:rPr>
                            <m:t>=1</m:t>
                          </m:r>
                        </m:sub>
                        <m:sup>
                          <m:r>
                            <a:rPr lang="en-IN" sz="1800" i="1" kern="1200" smtClean="0">
                              <a:solidFill>
                                <a:prstClr val="black"/>
                              </a:solidFill>
                              <a:latin typeface="Cambria Math" panose="02040503050406030204" pitchFamily="18" charset="0"/>
                              <a:ea typeface="+mn-ea"/>
                              <a:cs typeface="+mn-cs"/>
                            </a:rPr>
                            <m:t>𝑚</m:t>
                          </m:r>
                        </m:sup>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𝑢</m:t>
                              </m:r>
                            </m:e>
                            <m:sub>
                              <m:r>
                                <a:rPr lang="en-IN" sz="1800" i="1" kern="1200" smtClean="0">
                                  <a:solidFill>
                                    <a:prstClr val="black"/>
                                  </a:solidFill>
                                  <a:latin typeface="Cambria Math" panose="02040503050406030204" pitchFamily="18" charset="0"/>
                                  <a:ea typeface="+mn-ea"/>
                                  <a:cs typeface="+mn-cs"/>
                                </a:rPr>
                                <m:t>𝑖</m:t>
                              </m:r>
                            </m:sub>
                          </m:sSub>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sSub>
                            <m:sSubPr>
                              <m:ctrlPr>
                                <a:rPr lang="en-IN" sz="1800" i="1" kern="1200" smtClean="0">
                                  <a:solidFill>
                                    <a:prstClr val="black"/>
                                  </a:solidFill>
                                  <a:latin typeface="Cambria Math" panose="02040503050406030204" pitchFamily="18" charset="0"/>
                                  <a:ea typeface="+mn-ea"/>
                                  <a:cs typeface="+mn-cs"/>
                                </a:rPr>
                              </m:ctrlPr>
                            </m:sSubPr>
                            <m:e>
                              <m:r>
                                <a:rPr lang="en-IN" sz="1800" b="1" i="1" kern="1200" smtClean="0">
                                  <a:solidFill>
                                    <a:prstClr val="black"/>
                                  </a:solidFill>
                                  <a:latin typeface="Cambria Math" panose="02040503050406030204" pitchFamily="18" charset="0"/>
                                  <a:ea typeface="+mn-ea"/>
                                  <a:cs typeface="+mn-cs"/>
                                </a:rPr>
                                <m:t>𝒙</m:t>
                              </m:r>
                            </m:e>
                            <m:sub>
                              <m:r>
                                <a:rPr lang="en-IN" sz="1800" i="1" kern="1200" smtClean="0">
                                  <a:solidFill>
                                    <a:prstClr val="black"/>
                                  </a:solidFill>
                                  <a:latin typeface="Cambria Math" panose="02040503050406030204" pitchFamily="18" charset="0"/>
                                  <a:ea typeface="+mn-ea"/>
                                  <a:cs typeface="+mn-cs"/>
                                </a:rPr>
                                <m:t>𝑖</m:t>
                              </m:r>
                            </m:sub>
                          </m:sSub>
                        </m:e>
                      </m:nary>
                    </m:oMath>
                  </m:oMathPara>
                </a14:m>
                <a:endParaRPr lang="en-IN" sz="1800" kern="1200" dirty="0">
                  <a:solidFill>
                    <a:prstClr val="black"/>
                  </a:solidFill>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D810E59C-FECE-B59F-2121-43BD6B55370A}"/>
                  </a:ext>
                </a:extLst>
              </p:cNvPr>
              <p:cNvSpPr txBox="1">
                <a:spLocks noRot="1" noChangeAspect="1" noMove="1" noResize="1" noEditPoints="1" noAdjustHandles="1" noChangeArrowheads="1" noChangeShapeType="1" noTextEdit="1"/>
              </p:cNvSpPr>
              <p:nvPr/>
            </p:nvSpPr>
            <p:spPr>
              <a:xfrm>
                <a:off x="4810058" y="1662121"/>
                <a:ext cx="1502912" cy="75623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20F77F7-100F-1D82-4A76-617D45ED01BB}"/>
                  </a:ext>
                </a:extLst>
              </p:cNvPr>
              <p:cNvSpPr txBox="1"/>
              <p:nvPr/>
            </p:nvSpPr>
            <p:spPr>
              <a:xfrm>
                <a:off x="1565068" y="2390098"/>
                <a:ext cx="3248710" cy="570028"/>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𝑇h𝑒</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𝑐𝑜𝑛𝑠𝑡𝑟𝑎𝑖𝑛𝑡</m:t>
                      </m:r>
                      <m:r>
                        <a:rPr lang="en-IN" sz="1800" i="1" kern="1200" smtClean="0">
                          <a:solidFill>
                            <a:prstClr val="black"/>
                          </a:solidFill>
                          <a:latin typeface="Cambria Math" panose="02040503050406030204" pitchFamily="18" charset="0"/>
                          <a:ea typeface="+mn-ea"/>
                          <a:cs typeface="+mn-cs"/>
                        </a:rPr>
                        <m:t> </m:t>
                      </m:r>
                      <m:f>
                        <m:fPr>
                          <m:ctrlPr>
                            <a:rPr lang="en-IN" sz="1800" i="1" kern="1200" smtClean="0">
                              <a:solidFill>
                                <a:prstClr val="black"/>
                              </a:solidFill>
                              <a:latin typeface="Cambria Math" panose="02040503050406030204" pitchFamily="18" charset="0"/>
                              <a:ea typeface="+mn-ea"/>
                              <a:cs typeface="+mn-cs"/>
                            </a:rPr>
                          </m:ctrlPr>
                        </m:fPr>
                        <m:num>
                          <m:r>
                            <a:rPr lang="en-IN" sz="1800" i="1" kern="1200" smtClean="0">
                              <a:solidFill>
                                <a:prstClr val="black"/>
                              </a:solidFill>
                              <a:latin typeface="Cambria Math" panose="02040503050406030204" pitchFamily="18" charset="0"/>
                              <a:ea typeface="+mn-ea"/>
                              <a:cs typeface="+mn-cs"/>
                            </a:rPr>
                            <m:t>𝜕</m:t>
                          </m:r>
                          <m:r>
                            <a:rPr lang="en-IN" sz="1800" b="1" i="1" kern="1200" smtClean="0">
                              <a:solidFill>
                                <a:prstClr val="black"/>
                              </a:solidFill>
                              <a:latin typeface="Cambria Math" panose="02040503050406030204" pitchFamily="18" charset="0"/>
                              <a:ea typeface="+mn-ea"/>
                              <a:cs typeface="+mn-cs"/>
                            </a:rPr>
                            <m:t>𝑳</m:t>
                          </m:r>
                        </m:num>
                        <m:den>
                          <m:r>
                            <a:rPr lang="en-IN" sz="1800"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Cambria Math" panose="02040503050406030204" pitchFamily="18" charset="0"/>
                              <a:cs typeface="+mn-cs"/>
                            </a:rPr>
                            <m:t>𝛾</m:t>
                          </m:r>
                        </m:den>
                      </m:f>
                      <m:r>
                        <a:rPr lang="en-IN" sz="1800" i="1" kern="1200" smtClean="0">
                          <a:solidFill>
                            <a:prstClr val="black"/>
                          </a:solidFill>
                          <a:latin typeface="Cambria Math" panose="02040503050406030204" pitchFamily="18" charset="0"/>
                          <a:ea typeface="+mn-ea"/>
                          <a:cs typeface="+mn-cs"/>
                        </a:rPr>
                        <m:t>=0 </m:t>
                      </m:r>
                      <m:r>
                        <a:rPr lang="en-IN" sz="1800" i="1" kern="1200" smtClean="0">
                          <a:solidFill>
                            <a:prstClr val="black"/>
                          </a:solidFill>
                          <a:latin typeface="Cambria Math" panose="02040503050406030204" pitchFamily="18" charset="0"/>
                          <a:ea typeface="+mn-ea"/>
                          <a:cs typeface="+mn-cs"/>
                        </a:rPr>
                        <m:t>𝑖𝑚𝑝𝑙𝑖𝑒𝑠</m:t>
                      </m:r>
                      <m:r>
                        <a:rPr lang="en-IN" sz="1800" i="1" kern="1200" smtClean="0">
                          <a:solidFill>
                            <a:prstClr val="black"/>
                          </a:solidFill>
                          <a:latin typeface="Cambria Math" panose="02040503050406030204" pitchFamily="18" charset="0"/>
                          <a:ea typeface="+mn-ea"/>
                          <a:cs typeface="+mn-cs"/>
                        </a:rPr>
                        <m:t>:</m:t>
                      </m:r>
                    </m:oMath>
                  </m:oMathPara>
                </a14:m>
                <a:endParaRPr lang="en-IN" sz="1800" kern="1200" dirty="0">
                  <a:solidFill>
                    <a:prstClr val="black"/>
                  </a:solidFill>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820F77F7-100F-1D82-4A76-617D45ED01BB}"/>
                  </a:ext>
                </a:extLst>
              </p:cNvPr>
              <p:cNvSpPr txBox="1">
                <a:spLocks noRot="1" noChangeAspect="1" noMove="1" noResize="1" noEditPoints="1" noAdjustHandles="1" noChangeArrowheads="1" noChangeShapeType="1" noTextEdit="1"/>
              </p:cNvSpPr>
              <p:nvPr/>
            </p:nvSpPr>
            <p:spPr>
              <a:xfrm>
                <a:off x="1565068" y="2390098"/>
                <a:ext cx="3248710" cy="57002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ECC57F-44EC-D922-438B-948E870D9D13}"/>
                  </a:ext>
                </a:extLst>
              </p:cNvPr>
              <p:cNvSpPr txBox="1"/>
              <p:nvPr/>
            </p:nvSpPr>
            <p:spPr>
              <a:xfrm>
                <a:off x="4914881" y="2960126"/>
                <a:ext cx="1242328" cy="75623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nary>
                        <m:naryPr>
                          <m:chr m:val="∑"/>
                          <m:ctrlPr>
                            <a:rPr lang="en-IN" sz="1800" i="1" kern="1200" smtClean="0">
                              <a:solidFill>
                                <a:prstClr val="black"/>
                              </a:solidFill>
                              <a:latin typeface="Cambria Math" panose="02040503050406030204" pitchFamily="18" charset="0"/>
                              <a:ea typeface="+mn-ea"/>
                              <a:cs typeface="+mn-cs"/>
                            </a:rPr>
                          </m:ctrlPr>
                        </m:naryPr>
                        <m:sub>
                          <m:r>
                            <m:rPr>
                              <m:brk m:alnAt="23"/>
                            </m:rPr>
                            <a:rPr lang="en-IN" sz="1800" i="1" kern="1200" smtClean="0">
                              <a:solidFill>
                                <a:prstClr val="black"/>
                              </a:solidFill>
                              <a:latin typeface="Cambria Math" panose="02040503050406030204" pitchFamily="18" charset="0"/>
                              <a:ea typeface="+mn-ea"/>
                              <a:cs typeface="+mn-cs"/>
                            </a:rPr>
                            <m:t>𝑖</m:t>
                          </m:r>
                          <m:r>
                            <a:rPr lang="en-IN" sz="1800" i="1" kern="1200" smtClean="0">
                              <a:solidFill>
                                <a:prstClr val="black"/>
                              </a:solidFill>
                              <a:latin typeface="Cambria Math" panose="02040503050406030204" pitchFamily="18" charset="0"/>
                              <a:ea typeface="+mn-ea"/>
                              <a:cs typeface="+mn-cs"/>
                            </a:rPr>
                            <m:t>=1</m:t>
                          </m:r>
                        </m:sub>
                        <m:sup>
                          <m:r>
                            <a:rPr lang="en-IN" sz="1800" i="1" kern="1200" smtClean="0">
                              <a:solidFill>
                                <a:prstClr val="black"/>
                              </a:solidFill>
                              <a:latin typeface="Cambria Math" panose="02040503050406030204" pitchFamily="18" charset="0"/>
                              <a:ea typeface="+mn-ea"/>
                              <a:cs typeface="+mn-cs"/>
                            </a:rPr>
                            <m:t>𝑚</m:t>
                          </m:r>
                        </m:sup>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𝑢</m:t>
                              </m:r>
                            </m:e>
                            <m:sub>
                              <m:r>
                                <a:rPr lang="en-IN" sz="1800" i="1" kern="1200" smtClean="0">
                                  <a:solidFill>
                                    <a:prstClr val="black"/>
                                  </a:solidFill>
                                  <a:latin typeface="Cambria Math" panose="02040503050406030204" pitchFamily="18" charset="0"/>
                                  <a:ea typeface="+mn-ea"/>
                                  <a:cs typeface="+mn-cs"/>
                                </a:rPr>
                                <m:t>𝑖</m:t>
                              </m:r>
                            </m:sub>
                          </m:sSub>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e>
                      </m:nary>
                      <m:r>
                        <a:rPr lang="en-IN" sz="1800" i="1" kern="1200" smtClean="0">
                          <a:solidFill>
                            <a:prstClr val="black"/>
                          </a:solidFill>
                          <a:latin typeface="Cambria Math" panose="02040503050406030204" pitchFamily="18" charset="0"/>
                          <a:ea typeface="+mn-ea"/>
                          <a:cs typeface="+mn-cs"/>
                        </a:rPr>
                        <m:t>=0</m:t>
                      </m:r>
                    </m:oMath>
                  </m:oMathPara>
                </a14:m>
                <a:endParaRPr lang="en-IN" sz="1800" kern="1200" dirty="0">
                  <a:solidFill>
                    <a:prstClr val="black"/>
                  </a:solidFill>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4AECC57F-44EC-D922-438B-948E870D9D13}"/>
                  </a:ext>
                </a:extLst>
              </p:cNvPr>
              <p:cNvSpPr txBox="1">
                <a:spLocks noRot="1" noChangeAspect="1" noMove="1" noResize="1" noEditPoints="1" noAdjustHandles="1" noChangeArrowheads="1" noChangeShapeType="1" noTextEdit="1"/>
              </p:cNvSpPr>
              <p:nvPr/>
            </p:nvSpPr>
            <p:spPr>
              <a:xfrm>
                <a:off x="4914881" y="2960126"/>
                <a:ext cx="1242328" cy="756233"/>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F6514A-4121-A4D1-3689-0B2D03D9C337}"/>
                  </a:ext>
                </a:extLst>
              </p:cNvPr>
              <p:cNvSpPr txBox="1"/>
              <p:nvPr/>
            </p:nvSpPr>
            <p:spPr>
              <a:xfrm>
                <a:off x="1559859" y="2390098"/>
                <a:ext cx="3248710" cy="570028"/>
              </a:xfrm>
              <a:prstGeom prst="rect">
                <a:avLst/>
              </a:prstGeom>
              <a:noFill/>
            </p:spPr>
            <p:txBody>
              <a:bodyPr wrap="squar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𝑇h𝑒</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𝑐𝑜𝑛𝑠𝑡𝑟𝑎𝑖𝑛𝑡</m:t>
                      </m:r>
                      <m:r>
                        <a:rPr lang="en-IN" sz="1800" i="1" kern="1200" smtClean="0">
                          <a:solidFill>
                            <a:prstClr val="black"/>
                          </a:solidFill>
                          <a:latin typeface="Cambria Math" panose="02040503050406030204" pitchFamily="18" charset="0"/>
                          <a:ea typeface="+mn-ea"/>
                          <a:cs typeface="+mn-cs"/>
                        </a:rPr>
                        <m:t> </m:t>
                      </m:r>
                      <m:f>
                        <m:fPr>
                          <m:ctrlPr>
                            <a:rPr lang="en-IN" sz="1800" i="1" kern="1200" smtClean="0">
                              <a:solidFill>
                                <a:prstClr val="black"/>
                              </a:solidFill>
                              <a:latin typeface="Cambria Math" panose="02040503050406030204" pitchFamily="18" charset="0"/>
                              <a:ea typeface="+mn-ea"/>
                              <a:cs typeface="+mn-cs"/>
                            </a:rPr>
                          </m:ctrlPr>
                        </m:fPr>
                        <m:num>
                          <m:r>
                            <a:rPr lang="en-IN" sz="1800" i="1" kern="1200" smtClean="0">
                              <a:solidFill>
                                <a:prstClr val="black"/>
                              </a:solidFill>
                              <a:latin typeface="Cambria Math" panose="02040503050406030204" pitchFamily="18" charset="0"/>
                              <a:ea typeface="+mn-ea"/>
                              <a:cs typeface="+mn-cs"/>
                            </a:rPr>
                            <m:t>𝜕</m:t>
                          </m:r>
                          <m:r>
                            <a:rPr lang="en-IN" sz="1800" b="1" i="1" kern="1200" smtClean="0">
                              <a:solidFill>
                                <a:prstClr val="black"/>
                              </a:solidFill>
                              <a:latin typeface="Cambria Math" panose="02040503050406030204" pitchFamily="18" charset="0"/>
                              <a:ea typeface="+mn-ea"/>
                              <a:cs typeface="+mn-cs"/>
                            </a:rPr>
                            <m:t>𝑳</m:t>
                          </m:r>
                        </m:num>
                        <m:den>
                          <m:r>
                            <a:rPr lang="en-IN" sz="1800"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Cambria Math" panose="02040503050406030204" pitchFamily="18" charset="0"/>
                              <a:cs typeface="+mn-cs"/>
                            </a:rPr>
                            <m:t>𝛾</m:t>
                          </m:r>
                        </m:den>
                      </m:f>
                      <m:r>
                        <a:rPr lang="en-IN" sz="1800" i="1" kern="1200" smtClean="0">
                          <a:solidFill>
                            <a:prstClr val="black"/>
                          </a:solidFill>
                          <a:latin typeface="Cambria Math" panose="02040503050406030204" pitchFamily="18" charset="0"/>
                          <a:ea typeface="+mn-ea"/>
                          <a:cs typeface="+mn-cs"/>
                        </a:rPr>
                        <m:t>=0 </m:t>
                      </m:r>
                      <m:r>
                        <a:rPr lang="en-IN" sz="1800" b="0" i="1" kern="1200" smtClean="0">
                          <a:solidFill>
                            <a:prstClr val="black"/>
                          </a:solidFill>
                          <a:latin typeface="Cambria Math" panose="02040503050406030204" pitchFamily="18" charset="0"/>
                          <a:ea typeface="+mn-ea"/>
                          <a:cs typeface="+mn-cs"/>
                        </a:rPr>
                        <m:t>𝑖𝑚𝑝𝑙𝑖𝑒𝑠</m:t>
                      </m:r>
                      <m:r>
                        <a:rPr lang="en-IN" sz="1800" i="1" kern="1200" smtClean="0">
                          <a:solidFill>
                            <a:prstClr val="black"/>
                          </a:solidFill>
                          <a:latin typeface="Cambria Math" panose="02040503050406030204" pitchFamily="18" charset="0"/>
                          <a:ea typeface="+mn-ea"/>
                          <a:cs typeface="+mn-cs"/>
                        </a:rPr>
                        <m:t>:</m:t>
                      </m:r>
                    </m:oMath>
                  </m:oMathPara>
                </a14:m>
                <a:endParaRPr lang="en-IN" sz="1800" kern="1200" dirty="0">
                  <a:solidFill>
                    <a:prstClr val="black"/>
                  </a:solidFill>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9EF6514A-4121-A4D1-3689-0B2D03D9C337}"/>
                  </a:ext>
                </a:extLst>
              </p:cNvPr>
              <p:cNvSpPr txBox="1">
                <a:spLocks noRot="1" noChangeAspect="1" noMove="1" noResize="1" noEditPoints="1" noAdjustHandles="1" noChangeArrowheads="1" noChangeShapeType="1" noTextEdit="1"/>
              </p:cNvSpPr>
              <p:nvPr/>
            </p:nvSpPr>
            <p:spPr>
              <a:xfrm>
                <a:off x="1559859" y="2390098"/>
                <a:ext cx="3248710" cy="570028"/>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C80F960-DCD6-8EF8-146D-20B9014DEA6F}"/>
                  </a:ext>
                </a:extLst>
              </p:cNvPr>
              <p:cNvSpPr txBox="1"/>
              <p:nvPr/>
            </p:nvSpPr>
            <p:spPr>
              <a:xfrm>
                <a:off x="1504843" y="3710963"/>
                <a:ext cx="3149517" cy="573298"/>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𝑇h𝑒</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𝑐𝑜𝑛𝑠𝑡𝑟𝑎𝑖𝑛𝑡</m:t>
                      </m:r>
                      <m:r>
                        <a:rPr lang="en-IN" sz="1800" i="1" kern="1200" smtClean="0">
                          <a:solidFill>
                            <a:prstClr val="black"/>
                          </a:solidFill>
                          <a:latin typeface="Cambria Math" panose="02040503050406030204" pitchFamily="18" charset="0"/>
                          <a:ea typeface="+mn-ea"/>
                          <a:cs typeface="+mn-cs"/>
                        </a:rPr>
                        <m:t> </m:t>
                      </m:r>
                      <m:f>
                        <m:fPr>
                          <m:ctrlPr>
                            <a:rPr lang="en-IN" sz="1800" i="1" kern="1200" smtClean="0">
                              <a:solidFill>
                                <a:prstClr val="black"/>
                              </a:solidFill>
                              <a:latin typeface="Cambria Math" panose="02040503050406030204" pitchFamily="18" charset="0"/>
                              <a:ea typeface="+mn-ea"/>
                              <a:cs typeface="+mn-cs"/>
                            </a:rPr>
                          </m:ctrlPr>
                        </m:fPr>
                        <m:num>
                          <m:r>
                            <a:rPr lang="en-IN" sz="1800" i="1" kern="1200" smtClean="0">
                              <a:solidFill>
                                <a:prstClr val="black"/>
                              </a:solidFill>
                              <a:latin typeface="Cambria Math" panose="02040503050406030204" pitchFamily="18" charset="0"/>
                              <a:ea typeface="+mn-ea"/>
                              <a:cs typeface="+mn-cs"/>
                            </a:rPr>
                            <m:t>𝜕</m:t>
                          </m:r>
                          <m:r>
                            <a:rPr lang="en-IN" sz="1800" b="1" i="1" kern="1200" smtClean="0">
                              <a:solidFill>
                                <a:prstClr val="black"/>
                              </a:solidFill>
                              <a:latin typeface="Cambria Math" panose="02040503050406030204" pitchFamily="18" charset="0"/>
                              <a:ea typeface="+mn-ea"/>
                              <a:cs typeface="+mn-cs"/>
                            </a:rPr>
                            <m:t>𝑳</m:t>
                          </m:r>
                        </m:num>
                        <m:den>
                          <m:r>
                            <a:rPr lang="en-IN" sz="1800" i="1" kern="1200" smtClean="0">
                              <a:solidFill>
                                <a:prstClr val="black"/>
                              </a:solidFill>
                              <a:latin typeface="Cambria Math" panose="02040503050406030204" pitchFamily="18" charset="0"/>
                              <a:ea typeface="+mn-ea"/>
                              <a:cs typeface="+mn-cs"/>
                            </a:rPr>
                            <m:t>𝜕</m:t>
                          </m:r>
                          <m:sSub>
                            <m:sSub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b="1" i="1" kern="1200" smtClean="0">
                                  <a:solidFill>
                                    <a:prstClr val="black"/>
                                  </a:solidFill>
                                  <a:latin typeface="Cambria Math" panose="02040503050406030204" pitchFamily="18" charset="0"/>
                                  <a:ea typeface="Cambria Math" panose="02040503050406030204" pitchFamily="18" charset="0"/>
                                  <a:cs typeface="+mn-cs"/>
                                </a:rPr>
                                <m:t>𝝃</m:t>
                              </m:r>
                            </m:e>
                            <m:sub>
                              <m:r>
                                <a:rPr lang="en-IN" sz="1800" b="1" i="1" kern="1200" smtClean="0">
                                  <a:solidFill>
                                    <a:prstClr val="black"/>
                                  </a:solidFill>
                                  <a:latin typeface="Cambria Math" panose="02040503050406030204" pitchFamily="18" charset="0"/>
                                  <a:ea typeface="Cambria Math" panose="02040503050406030204" pitchFamily="18" charset="0"/>
                                  <a:cs typeface="+mn-cs"/>
                                </a:rPr>
                                <m:t>𝒊</m:t>
                              </m:r>
                            </m:sub>
                          </m:sSub>
                        </m:den>
                      </m:f>
                      <m:r>
                        <a:rPr lang="en-IN" sz="1800" i="1" kern="1200" smtClean="0">
                          <a:solidFill>
                            <a:prstClr val="black"/>
                          </a:solidFill>
                          <a:latin typeface="Cambria Math" panose="02040503050406030204" pitchFamily="18" charset="0"/>
                          <a:ea typeface="+mn-ea"/>
                          <a:cs typeface="+mn-cs"/>
                        </a:rPr>
                        <m:t>=0 </m:t>
                      </m:r>
                      <m:r>
                        <a:rPr lang="en-IN" sz="1800" i="1" kern="1200" smtClean="0">
                          <a:solidFill>
                            <a:prstClr val="black"/>
                          </a:solidFill>
                          <a:latin typeface="Cambria Math" panose="02040503050406030204" pitchFamily="18" charset="0"/>
                          <a:ea typeface="+mn-ea"/>
                          <a:cs typeface="+mn-cs"/>
                        </a:rPr>
                        <m:t>𝑖𝑚𝑝𝑙𝑦</m:t>
                      </m:r>
                      <m:r>
                        <a:rPr lang="en-IN" sz="1800" i="1" kern="1200" smtClean="0">
                          <a:solidFill>
                            <a:prstClr val="black"/>
                          </a:solidFill>
                          <a:latin typeface="Cambria Math" panose="02040503050406030204" pitchFamily="18" charset="0"/>
                          <a:ea typeface="+mn-ea"/>
                          <a:cs typeface="+mn-cs"/>
                        </a:rPr>
                        <m:t>:</m:t>
                      </m:r>
                    </m:oMath>
                  </m:oMathPara>
                </a14:m>
                <a:endParaRPr lang="en-IN" sz="1800" kern="1200" dirty="0">
                  <a:solidFill>
                    <a:prstClr val="black"/>
                  </a:solidFill>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7C80F960-DCD6-8EF8-146D-20B9014DEA6F}"/>
                  </a:ext>
                </a:extLst>
              </p:cNvPr>
              <p:cNvSpPr txBox="1">
                <a:spLocks noRot="1" noChangeAspect="1" noMove="1" noResize="1" noEditPoints="1" noAdjustHandles="1" noChangeArrowheads="1" noChangeShapeType="1" noTextEdit="1"/>
              </p:cNvSpPr>
              <p:nvPr/>
            </p:nvSpPr>
            <p:spPr>
              <a:xfrm>
                <a:off x="1504843" y="3710963"/>
                <a:ext cx="3149517" cy="573298"/>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63565A4-2874-42EB-97B5-561EB2EE28D5}"/>
                  </a:ext>
                </a:extLst>
              </p:cNvPr>
              <p:cNvSpPr txBox="1"/>
              <p:nvPr/>
            </p:nvSpPr>
            <p:spPr>
              <a:xfrm>
                <a:off x="4810058" y="4280991"/>
                <a:ext cx="3265894"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b="1" i="1" kern="1200" smtClean="0">
                          <a:solidFill>
                            <a:prstClr val="black"/>
                          </a:solidFill>
                          <a:latin typeface="Cambria Math" panose="02040503050406030204" pitchFamily="18" charset="0"/>
                          <a:ea typeface="+mn-ea"/>
                          <a:cs typeface="+mn-cs"/>
                        </a:rPr>
                        <m:t>𝑪</m:t>
                      </m:r>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i="1" kern="1200" smtClean="0">
                              <a:solidFill>
                                <a:prstClr val="black"/>
                              </a:solidFill>
                              <a:latin typeface="Cambria Math" panose="02040503050406030204" pitchFamily="18" charset="0"/>
                              <a:ea typeface="Cambria Math" panose="02040503050406030204" pitchFamily="18" charset="0"/>
                              <a:cs typeface="+mn-cs"/>
                            </a:rPr>
                            <m:t>𝜉</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r>
                        <a:rPr lang="en-IN" sz="1800" i="1" kern="1200" smtClean="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r>
                        <a:rPr lang="en-IN" sz="1800" i="1" kern="1200" smtClean="0">
                          <a:solidFill>
                            <a:prstClr val="black"/>
                          </a:solidFill>
                          <a:latin typeface="Cambria Math" panose="02040503050406030204" pitchFamily="18" charset="0"/>
                          <a:ea typeface="Cambria Math" panose="02040503050406030204" pitchFamily="18" charset="0"/>
                          <a:cs typeface="+mn-cs"/>
                        </a:rPr>
                        <m:t>=0</m:t>
                      </m:r>
                      <m:r>
                        <a:rPr lang="en-IN" sz="1800"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1≤</m:t>
                      </m:r>
                      <m:r>
                        <a:rPr lang="en-IN" sz="1800" i="1" kern="1200" smtClean="0">
                          <a:solidFill>
                            <a:prstClr val="black"/>
                          </a:solidFill>
                          <a:latin typeface="Cambria Math" panose="02040503050406030204" pitchFamily="18" charset="0"/>
                          <a:ea typeface="Cambria Math" panose="02040503050406030204" pitchFamily="18" charset="0"/>
                          <a:cs typeface="+mn-cs"/>
                        </a:rPr>
                        <m:t>𝑖</m:t>
                      </m:r>
                      <m:r>
                        <a:rPr lang="en-IN" sz="1800" i="1" kern="1200" smtClean="0">
                          <a:solidFill>
                            <a:prstClr val="black"/>
                          </a:solidFill>
                          <a:latin typeface="Cambria Math" panose="02040503050406030204" pitchFamily="18" charset="0"/>
                          <a:ea typeface="Cambria Math" panose="02040503050406030204" pitchFamily="18" charset="0"/>
                          <a:cs typeface="+mn-cs"/>
                        </a:rPr>
                        <m:t>≤</m:t>
                      </m:r>
                      <m:r>
                        <a:rPr lang="en-IN" sz="1800" i="1" kern="1200" smtClean="0">
                          <a:solidFill>
                            <a:prstClr val="black"/>
                          </a:solidFill>
                          <a:latin typeface="Cambria Math" panose="02040503050406030204" pitchFamily="18" charset="0"/>
                          <a:ea typeface="Cambria Math" panose="02040503050406030204" pitchFamily="18" charset="0"/>
                          <a:cs typeface="+mn-cs"/>
                        </a:rPr>
                        <m:t>𝑚</m:t>
                      </m:r>
                      <m:r>
                        <a:rPr lang="en-IN" sz="1800" i="1" kern="1200" smtClean="0">
                          <a:solidFill>
                            <a:prstClr val="black"/>
                          </a:solidFill>
                          <a:latin typeface="Cambria Math" panose="02040503050406030204" pitchFamily="18" charset="0"/>
                          <a:ea typeface="Cambria Math" panose="02040503050406030204" pitchFamily="18" charset="0"/>
                          <a:cs typeface="+mn-cs"/>
                        </a:rPr>
                        <m:t>.</m:t>
                      </m:r>
                    </m:oMath>
                  </m:oMathPara>
                </a14:m>
                <a:endParaRPr lang="en-IN" sz="1800" kern="1200" dirty="0">
                  <a:solidFill>
                    <a:prstClr val="black"/>
                  </a:solidFill>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863565A4-2874-42EB-97B5-561EB2EE28D5}"/>
                  </a:ext>
                </a:extLst>
              </p:cNvPr>
              <p:cNvSpPr txBox="1">
                <a:spLocks noRot="1" noChangeAspect="1" noMove="1" noResize="1" noEditPoints="1" noAdjustHandles="1" noChangeArrowheads="1" noChangeShapeType="1" noTextEdit="1"/>
              </p:cNvSpPr>
              <p:nvPr/>
            </p:nvSpPr>
            <p:spPr>
              <a:xfrm>
                <a:off x="4810058" y="4280991"/>
                <a:ext cx="3265894" cy="276999"/>
              </a:xfrm>
              <a:prstGeom prst="rect">
                <a:avLst/>
              </a:prstGeom>
              <a:blipFill>
                <a:blip r:embed="rId10"/>
                <a:stretch>
                  <a:fillRect l="-1119" t="-2174" b="-326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0DA7B6F-D023-62B7-0A22-8065D6E1C8AB}"/>
                  </a:ext>
                </a:extLst>
              </p:cNvPr>
              <p:cNvSpPr txBox="1"/>
              <p:nvPr/>
            </p:nvSpPr>
            <p:spPr>
              <a:xfrm>
                <a:off x="1559859" y="4618632"/>
                <a:ext cx="3070649"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𝑁𝑜𝑡𝑒</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𝑡h𝑎𝑡</m:t>
                      </m:r>
                      <m:r>
                        <a:rPr lang="en-IN" sz="1800" i="1" kern="1200" smtClean="0">
                          <a:solidFill>
                            <a:prstClr val="black"/>
                          </a:solidFill>
                          <a:latin typeface="Cambria Math" panose="02040503050406030204" pitchFamily="18" charset="0"/>
                          <a:ea typeface="+mn-ea"/>
                          <a:cs typeface="+mn-cs"/>
                        </a:rPr>
                        <m:t> </m:t>
                      </m:r>
                      <m:r>
                        <a:rPr lang="en-IN" sz="1800" b="1" i="1" kern="1200" smtClean="0">
                          <a:solidFill>
                            <a:prstClr val="black"/>
                          </a:solidFill>
                          <a:latin typeface="Cambria Math" panose="02040503050406030204" pitchFamily="18" charset="0"/>
                          <a:ea typeface="+mn-ea"/>
                          <a:cs typeface="+mn-cs"/>
                        </a:rPr>
                        <m:t>𝒖</m:t>
                      </m:r>
                      <m:r>
                        <a:rPr lang="en-IN" sz="1800" b="1" i="1" kern="1200" smtClean="0">
                          <a:solidFill>
                            <a:prstClr val="black"/>
                          </a:solidFill>
                          <a:latin typeface="Cambria Math" panose="02040503050406030204" pitchFamily="18" charset="0"/>
                          <a:ea typeface="Cambria Math" panose="02040503050406030204" pitchFamily="18" charset="0"/>
                          <a:cs typeface="+mn-cs"/>
                        </a:rPr>
                        <m:t>≥</m:t>
                      </m:r>
                      <m:r>
                        <a:rPr lang="en-IN" sz="1800" b="1" i="1" kern="1200" smtClean="0">
                          <a:solidFill>
                            <a:prstClr val="black"/>
                          </a:solidFill>
                          <a:latin typeface="Cambria Math" panose="02040503050406030204" pitchFamily="18" charset="0"/>
                          <a:ea typeface="Cambria Math" panose="02040503050406030204" pitchFamily="18" charset="0"/>
                          <a:cs typeface="+mn-cs"/>
                        </a:rPr>
                        <m:t>𝟎</m:t>
                      </m:r>
                      <m:r>
                        <a:rPr lang="en-IN" sz="1800" i="1"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𝑎𝑛𝑑</m:t>
                      </m:r>
                      <m:r>
                        <a:rPr lang="en-IN" sz="1800" i="1"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𝑤𝑒</m:t>
                      </m:r>
                      <m:r>
                        <a:rPr lang="en-IN" sz="1800" i="1"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h𝑎𝑣𝑒</m:t>
                      </m:r>
                    </m:oMath>
                  </m:oMathPara>
                </a14:m>
                <a:endParaRPr lang="en-IN" sz="1800" kern="1200" dirty="0">
                  <a:solidFill>
                    <a:prstClr val="black"/>
                  </a:solidFill>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A0DA7B6F-D023-62B7-0A22-8065D6E1C8AB}"/>
                  </a:ext>
                </a:extLst>
              </p:cNvPr>
              <p:cNvSpPr txBox="1">
                <a:spLocks noRot="1" noChangeAspect="1" noMove="1" noResize="1" noEditPoints="1" noAdjustHandles="1" noChangeArrowheads="1" noChangeShapeType="1" noTextEdit="1"/>
              </p:cNvSpPr>
              <p:nvPr/>
            </p:nvSpPr>
            <p:spPr>
              <a:xfrm>
                <a:off x="1559859" y="4618632"/>
                <a:ext cx="3070649" cy="276999"/>
              </a:xfrm>
              <a:prstGeom prst="rect">
                <a:avLst/>
              </a:prstGeom>
              <a:blipFill>
                <a:blip r:embed="rId11"/>
                <a:stretch>
                  <a:fillRect l="-1389" r="-1389" b="-11111"/>
                </a:stretch>
              </a:blipFill>
            </p:spPr>
            <p:txBody>
              <a:bodyPr/>
              <a:lstStyle/>
              <a:p>
                <a:r>
                  <a:rPr lang="en-IN">
                    <a:noFill/>
                  </a:rPr>
                  <a:t> </a:t>
                </a:r>
              </a:p>
            </p:txBody>
          </p:sp>
        </mc:Fallback>
      </mc:AlternateContent>
    </p:spTree>
    <p:extLst>
      <p:ext uri="{BB962C8B-B14F-4D97-AF65-F5344CB8AC3E}">
        <p14:creationId xmlns:p14="http://schemas.microsoft.com/office/powerpoint/2010/main" val="192223961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4F50B2-1E85-4B45-CB4C-6A200744B936}"/>
                  </a:ext>
                </a:extLst>
              </p:cNvPr>
              <p:cNvSpPr txBox="1"/>
              <p:nvPr/>
            </p:nvSpPr>
            <p:spPr>
              <a:xfrm>
                <a:off x="283286" y="296968"/>
                <a:ext cx="3756478"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500" i="1" kern="1200" smtClean="0">
                          <a:solidFill>
                            <a:prstClr val="black"/>
                          </a:solidFill>
                          <a:latin typeface="Cambria Math" panose="02040503050406030204" pitchFamily="18" charset="0"/>
                          <a:ea typeface="+mn-ea"/>
                          <a:cs typeface="+mn-cs"/>
                        </a:rPr>
                        <m:t>𝑆𝑢𝑏𝑠𝑡𝑖𝑡𝑢𝑡𝑖𝑛𝑔</m:t>
                      </m:r>
                      <m:r>
                        <a:rPr lang="en-IN" sz="1500" i="1" kern="1200" smtClean="0">
                          <a:solidFill>
                            <a:prstClr val="black"/>
                          </a:solidFill>
                          <a:latin typeface="Cambria Math" panose="02040503050406030204" pitchFamily="18" charset="0"/>
                          <a:ea typeface="+mn-ea"/>
                          <a:cs typeface="+mn-cs"/>
                        </a:rPr>
                        <m:t> </m:t>
                      </m:r>
                      <m:r>
                        <a:rPr lang="en-IN" sz="1500" i="1" kern="1200" smtClean="0">
                          <a:solidFill>
                            <a:prstClr val="black"/>
                          </a:solidFill>
                          <a:latin typeface="Cambria Math" panose="02040503050406030204" pitchFamily="18" charset="0"/>
                          <a:ea typeface="+mn-ea"/>
                          <a:cs typeface="+mn-cs"/>
                        </a:rPr>
                        <m:t>𝑡h𝑒𝑠𝑒</m:t>
                      </m:r>
                      <m:r>
                        <a:rPr lang="en-IN" sz="1500" i="1" kern="1200" smtClean="0">
                          <a:solidFill>
                            <a:prstClr val="black"/>
                          </a:solidFill>
                          <a:latin typeface="Cambria Math" panose="02040503050406030204" pitchFamily="18" charset="0"/>
                          <a:ea typeface="+mn-ea"/>
                          <a:cs typeface="+mn-cs"/>
                        </a:rPr>
                        <m:t> </m:t>
                      </m:r>
                      <m:r>
                        <a:rPr lang="en-IN" sz="1500" i="1" kern="1200" smtClean="0">
                          <a:solidFill>
                            <a:prstClr val="black"/>
                          </a:solidFill>
                          <a:latin typeface="Cambria Math" panose="02040503050406030204" pitchFamily="18" charset="0"/>
                          <a:ea typeface="+mn-ea"/>
                          <a:cs typeface="+mn-cs"/>
                        </a:rPr>
                        <m:t>𝑟𝑒𝑠𝑢𝑙𝑡𝑠</m:t>
                      </m:r>
                      <m:r>
                        <a:rPr lang="en-IN" sz="1500" i="1" kern="1200" smtClean="0">
                          <a:solidFill>
                            <a:prstClr val="black"/>
                          </a:solidFill>
                          <a:latin typeface="Cambria Math" panose="02040503050406030204" pitchFamily="18" charset="0"/>
                          <a:ea typeface="+mn-ea"/>
                          <a:cs typeface="+mn-cs"/>
                        </a:rPr>
                        <m:t> </m:t>
                      </m:r>
                      <m:r>
                        <a:rPr lang="en-IN" sz="1500" i="1" kern="1200" smtClean="0">
                          <a:solidFill>
                            <a:prstClr val="black"/>
                          </a:solidFill>
                          <a:latin typeface="Cambria Math" panose="02040503050406030204" pitchFamily="18" charset="0"/>
                          <a:ea typeface="+mn-ea"/>
                          <a:cs typeface="+mn-cs"/>
                        </a:rPr>
                        <m:t>𝑖𝑛𝑡𝑜</m:t>
                      </m:r>
                      <m:r>
                        <a:rPr lang="en-IN" sz="1500" i="1" kern="1200" smtClean="0">
                          <a:solidFill>
                            <a:prstClr val="black"/>
                          </a:solidFill>
                          <a:latin typeface="Cambria Math" panose="02040503050406030204" pitchFamily="18" charset="0"/>
                          <a:ea typeface="+mn-ea"/>
                          <a:cs typeface="+mn-cs"/>
                        </a:rPr>
                        <m:t> </m:t>
                      </m:r>
                      <m:r>
                        <a:rPr lang="en-IN" sz="1500" b="1" i="1" kern="1200" smtClean="0">
                          <a:solidFill>
                            <a:prstClr val="black"/>
                          </a:solidFill>
                          <a:latin typeface="Cambria Math" panose="02040503050406030204" pitchFamily="18" charset="0"/>
                          <a:ea typeface="+mn-ea"/>
                          <a:cs typeface="+mn-cs"/>
                        </a:rPr>
                        <m:t>𝑳</m:t>
                      </m:r>
                      <m:d>
                        <m:dPr>
                          <m:ctrlPr>
                            <a:rPr lang="en-IN" sz="1500" b="1" i="1" kern="1200" smtClean="0">
                              <a:solidFill>
                                <a:prstClr val="black"/>
                              </a:solidFill>
                              <a:latin typeface="Cambria Math" panose="02040503050406030204" pitchFamily="18" charset="0"/>
                              <a:ea typeface="+mn-ea"/>
                              <a:cs typeface="+mn-cs"/>
                            </a:rPr>
                          </m:ctrlPr>
                        </m:dPr>
                        <m:e>
                          <m:r>
                            <a:rPr lang="en-IN" sz="1500" b="1" i="1" kern="1200" smtClean="0">
                              <a:solidFill>
                                <a:prstClr val="black"/>
                              </a:solidFill>
                              <a:latin typeface="Cambria Math" panose="02040503050406030204" pitchFamily="18" charset="0"/>
                              <a:ea typeface="+mn-ea"/>
                              <a:cs typeface="+mn-cs"/>
                            </a:rPr>
                            <m:t>𝒘</m:t>
                          </m:r>
                          <m:r>
                            <a:rPr lang="en-IN" sz="1500" b="1" i="1" kern="1200" smtClean="0">
                              <a:solidFill>
                                <a:prstClr val="black"/>
                              </a:solidFill>
                              <a:latin typeface="Cambria Math" panose="02040503050406030204" pitchFamily="18" charset="0"/>
                              <a:ea typeface="+mn-ea"/>
                              <a:cs typeface="+mn-cs"/>
                            </a:rPr>
                            <m:t>,</m:t>
                          </m:r>
                          <m:r>
                            <a:rPr lang="en-IN" sz="1500" b="1" i="1" kern="1200" smtClean="0">
                              <a:solidFill>
                                <a:prstClr val="black"/>
                              </a:solidFill>
                              <a:latin typeface="Cambria Math" panose="02040503050406030204" pitchFamily="18" charset="0"/>
                              <a:ea typeface="Cambria Math" panose="02040503050406030204" pitchFamily="18" charset="0"/>
                              <a:cs typeface="+mn-cs"/>
                            </a:rPr>
                            <m:t>𝜸</m:t>
                          </m:r>
                          <m:r>
                            <a:rPr lang="en-IN" sz="1500" b="1" i="1" kern="1200" smtClean="0">
                              <a:solidFill>
                                <a:prstClr val="black"/>
                              </a:solidFill>
                              <a:latin typeface="Cambria Math" panose="02040503050406030204" pitchFamily="18" charset="0"/>
                              <a:ea typeface="Cambria Math" panose="02040503050406030204" pitchFamily="18" charset="0"/>
                              <a:cs typeface="+mn-cs"/>
                            </a:rPr>
                            <m:t>,</m:t>
                          </m:r>
                          <m:r>
                            <a:rPr lang="en-IN" sz="1500" b="1" i="1" kern="1200" smtClean="0">
                              <a:solidFill>
                                <a:prstClr val="black"/>
                              </a:solidFill>
                              <a:latin typeface="Cambria Math" panose="02040503050406030204" pitchFamily="18" charset="0"/>
                              <a:ea typeface="Cambria Math" panose="02040503050406030204" pitchFamily="18" charset="0"/>
                              <a:cs typeface="+mn-cs"/>
                            </a:rPr>
                            <m:t>𝝃</m:t>
                          </m:r>
                          <m:r>
                            <a:rPr lang="en-IN" sz="1500" b="1" i="1" kern="1200" smtClean="0">
                              <a:solidFill>
                                <a:prstClr val="black"/>
                              </a:solidFill>
                              <a:latin typeface="Cambria Math" panose="02040503050406030204" pitchFamily="18" charset="0"/>
                              <a:ea typeface="Cambria Math" panose="02040503050406030204" pitchFamily="18" charset="0"/>
                              <a:cs typeface="+mn-cs"/>
                            </a:rPr>
                            <m:t>,</m:t>
                          </m:r>
                          <m:r>
                            <a:rPr lang="en-IN" sz="1500" b="1" i="1" kern="1200" smtClean="0">
                              <a:solidFill>
                                <a:prstClr val="black"/>
                              </a:solidFill>
                              <a:latin typeface="Cambria Math" panose="02040503050406030204" pitchFamily="18" charset="0"/>
                              <a:ea typeface="Cambria Math" panose="02040503050406030204" pitchFamily="18" charset="0"/>
                              <a:cs typeface="+mn-cs"/>
                            </a:rPr>
                            <m:t>𝒖</m:t>
                          </m:r>
                        </m:e>
                      </m:d>
                      <m:r>
                        <a:rPr lang="en-IN" sz="1500" b="1" i="1" kern="1200" smtClean="0">
                          <a:solidFill>
                            <a:prstClr val="black"/>
                          </a:solidFill>
                          <a:latin typeface="Cambria Math" panose="02040503050406030204" pitchFamily="18" charset="0"/>
                          <a:ea typeface="Cambria Math" panose="02040503050406030204" pitchFamily="18" charset="0"/>
                          <a:cs typeface="+mn-cs"/>
                        </a:rPr>
                        <m:t>,</m:t>
                      </m:r>
                    </m:oMath>
                  </m:oMathPara>
                </a14:m>
                <a:endParaRPr lang="en-IN" sz="1500" b="1" kern="1200" dirty="0">
                  <a:solidFill>
                    <a:prstClr val="black"/>
                  </a:solidFill>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084F50B2-1E85-4B45-CB4C-6A200744B936}"/>
                  </a:ext>
                </a:extLst>
              </p:cNvPr>
              <p:cNvSpPr txBox="1">
                <a:spLocks noRot="1" noChangeAspect="1" noMove="1" noResize="1" noEditPoints="1" noAdjustHandles="1" noChangeArrowheads="1" noChangeShapeType="1" noTextEdit="1"/>
              </p:cNvSpPr>
              <p:nvPr/>
            </p:nvSpPr>
            <p:spPr>
              <a:xfrm>
                <a:off x="283286" y="296968"/>
                <a:ext cx="3756478" cy="230832"/>
              </a:xfrm>
              <a:prstGeom prst="rect">
                <a:avLst/>
              </a:prstGeom>
              <a:blipFill>
                <a:blip r:embed="rId2"/>
                <a:stretch>
                  <a:fillRect l="-1459" t="-2632"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8C8E791-EFD5-A859-6F9C-BEA2C3115986}"/>
                  </a:ext>
                </a:extLst>
              </p:cNvPr>
              <p:cNvSpPr txBox="1"/>
              <p:nvPr/>
            </p:nvSpPr>
            <p:spPr>
              <a:xfrm>
                <a:off x="1943399" y="790026"/>
                <a:ext cx="5626219" cy="63010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500" b="1" i="1" kern="1200" smtClean="0">
                          <a:solidFill>
                            <a:prstClr val="black"/>
                          </a:solidFill>
                          <a:latin typeface="Cambria Math" panose="02040503050406030204" pitchFamily="18" charset="0"/>
                          <a:ea typeface="+mn-ea"/>
                          <a:cs typeface="+mn-cs"/>
                        </a:rPr>
                        <m:t>𝑳</m:t>
                      </m:r>
                      <m:d>
                        <m:dPr>
                          <m:ctrlPr>
                            <a:rPr lang="en-IN" sz="1500" b="1" i="1" kern="1200" smtClean="0">
                              <a:solidFill>
                                <a:prstClr val="black"/>
                              </a:solidFill>
                              <a:latin typeface="Cambria Math" panose="02040503050406030204" pitchFamily="18" charset="0"/>
                              <a:ea typeface="+mn-ea"/>
                              <a:cs typeface="+mn-cs"/>
                            </a:rPr>
                          </m:ctrlPr>
                        </m:dPr>
                        <m:e>
                          <m:r>
                            <a:rPr lang="en-IN" sz="1500" b="1" i="1" kern="1200" smtClean="0">
                              <a:solidFill>
                                <a:prstClr val="black"/>
                              </a:solidFill>
                              <a:latin typeface="Cambria Math" panose="02040503050406030204" pitchFamily="18" charset="0"/>
                              <a:ea typeface="+mn-ea"/>
                              <a:cs typeface="+mn-cs"/>
                            </a:rPr>
                            <m:t>𝒘</m:t>
                          </m:r>
                          <m:r>
                            <a:rPr lang="en-IN" sz="1500" b="1" i="1" kern="1200" smtClean="0">
                              <a:solidFill>
                                <a:prstClr val="black"/>
                              </a:solidFill>
                              <a:latin typeface="Cambria Math" panose="02040503050406030204" pitchFamily="18" charset="0"/>
                              <a:ea typeface="+mn-ea"/>
                              <a:cs typeface="+mn-cs"/>
                            </a:rPr>
                            <m:t>,</m:t>
                          </m:r>
                          <m:r>
                            <a:rPr lang="en-IN" sz="1500" b="1" i="1" kern="1200" smtClean="0">
                              <a:solidFill>
                                <a:prstClr val="black"/>
                              </a:solidFill>
                              <a:latin typeface="Cambria Math" panose="02040503050406030204" pitchFamily="18" charset="0"/>
                              <a:ea typeface="Cambria Math" panose="02040503050406030204" pitchFamily="18" charset="0"/>
                              <a:cs typeface="+mn-cs"/>
                            </a:rPr>
                            <m:t>𝜸</m:t>
                          </m:r>
                          <m:r>
                            <a:rPr lang="en-IN" sz="1500" b="1" i="1" kern="1200" smtClean="0">
                              <a:solidFill>
                                <a:prstClr val="black"/>
                              </a:solidFill>
                              <a:latin typeface="Cambria Math" panose="02040503050406030204" pitchFamily="18" charset="0"/>
                              <a:ea typeface="Cambria Math" panose="02040503050406030204" pitchFamily="18" charset="0"/>
                              <a:cs typeface="+mn-cs"/>
                            </a:rPr>
                            <m:t>,</m:t>
                          </m:r>
                          <m:r>
                            <a:rPr lang="en-IN" sz="1500" b="1" i="1" kern="1200" smtClean="0">
                              <a:solidFill>
                                <a:prstClr val="black"/>
                              </a:solidFill>
                              <a:latin typeface="Cambria Math" panose="02040503050406030204" pitchFamily="18" charset="0"/>
                              <a:ea typeface="Cambria Math" panose="02040503050406030204" pitchFamily="18" charset="0"/>
                              <a:cs typeface="+mn-cs"/>
                            </a:rPr>
                            <m:t>𝝃</m:t>
                          </m:r>
                          <m:r>
                            <a:rPr lang="en-IN" sz="1500" b="1" i="1" kern="1200" smtClean="0">
                              <a:solidFill>
                                <a:prstClr val="black"/>
                              </a:solidFill>
                              <a:latin typeface="Cambria Math" panose="02040503050406030204" pitchFamily="18" charset="0"/>
                              <a:ea typeface="Cambria Math" panose="02040503050406030204" pitchFamily="18" charset="0"/>
                              <a:cs typeface="+mn-cs"/>
                            </a:rPr>
                            <m:t>,</m:t>
                          </m:r>
                          <m:r>
                            <a:rPr lang="en-IN" sz="1500" b="1" i="1" kern="1200" smtClean="0">
                              <a:solidFill>
                                <a:prstClr val="black"/>
                              </a:solidFill>
                              <a:latin typeface="Cambria Math" panose="02040503050406030204" pitchFamily="18" charset="0"/>
                              <a:ea typeface="Cambria Math" panose="02040503050406030204" pitchFamily="18" charset="0"/>
                              <a:cs typeface="+mn-cs"/>
                            </a:rPr>
                            <m:t>𝒖</m:t>
                          </m:r>
                        </m:e>
                      </m:d>
                      <m:r>
                        <a:rPr lang="en-IN" sz="1500" b="1" i="1" kern="1200" smtClean="0">
                          <a:solidFill>
                            <a:prstClr val="black"/>
                          </a:solidFill>
                          <a:latin typeface="Cambria Math" panose="02040503050406030204" pitchFamily="18" charset="0"/>
                          <a:ea typeface="Cambria Math" panose="02040503050406030204" pitchFamily="18" charset="0"/>
                          <a:cs typeface="+mn-cs"/>
                        </a:rPr>
                        <m:t>=</m:t>
                      </m:r>
                      <m:f>
                        <m:fPr>
                          <m:ctrlPr>
                            <a:rPr lang="en-IN" sz="1500" b="1" i="1" kern="1200" smtClean="0">
                              <a:solidFill>
                                <a:prstClr val="black"/>
                              </a:solidFill>
                              <a:latin typeface="Cambria Math" panose="02040503050406030204" pitchFamily="18" charset="0"/>
                              <a:ea typeface="Cambria Math" panose="02040503050406030204" pitchFamily="18" charset="0"/>
                              <a:cs typeface="+mn-cs"/>
                            </a:rPr>
                          </m:ctrlPr>
                        </m:fPr>
                        <m:num>
                          <m:r>
                            <a:rPr lang="en-IN" sz="1500" i="1" kern="1200" smtClean="0">
                              <a:solidFill>
                                <a:prstClr val="black"/>
                              </a:solidFill>
                              <a:latin typeface="Cambria Math" panose="02040503050406030204" pitchFamily="18" charset="0"/>
                              <a:ea typeface="Cambria Math" panose="02040503050406030204" pitchFamily="18" charset="0"/>
                              <a:cs typeface="+mn-cs"/>
                            </a:rPr>
                            <m:t>1</m:t>
                          </m:r>
                        </m:num>
                        <m:den>
                          <m:r>
                            <a:rPr lang="en-IN" sz="1500" i="1" kern="1200" smtClean="0">
                              <a:solidFill>
                                <a:prstClr val="black"/>
                              </a:solidFill>
                              <a:latin typeface="Cambria Math" panose="02040503050406030204" pitchFamily="18" charset="0"/>
                              <a:ea typeface="Cambria Math" panose="02040503050406030204" pitchFamily="18" charset="0"/>
                              <a:cs typeface="+mn-cs"/>
                            </a:rPr>
                            <m:t>2</m:t>
                          </m:r>
                        </m:den>
                      </m:f>
                      <m:sSup>
                        <m:sSup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pPr>
                        <m:e>
                          <m:r>
                            <a:rPr lang="en-IN" sz="1500" b="1" i="1" kern="1200" smtClean="0">
                              <a:solidFill>
                                <a:prstClr val="black"/>
                              </a:solidFill>
                              <a:latin typeface="Cambria Math" panose="02040503050406030204" pitchFamily="18" charset="0"/>
                              <a:ea typeface="Cambria Math" panose="02040503050406030204" pitchFamily="18" charset="0"/>
                              <a:cs typeface="+mn-cs"/>
                            </a:rPr>
                            <m:t>𝒘</m:t>
                          </m:r>
                        </m:e>
                        <m:sup>
                          <m:r>
                            <a:rPr lang="en-IN" sz="1500" i="1" kern="1200" smtClean="0">
                              <a:solidFill>
                                <a:prstClr val="black"/>
                              </a:solidFill>
                              <a:latin typeface="Cambria Math" panose="02040503050406030204" pitchFamily="18" charset="0"/>
                              <a:ea typeface="Cambria Math" panose="02040503050406030204" pitchFamily="18" charset="0"/>
                              <a:cs typeface="+mn-cs"/>
                            </a:rPr>
                            <m:t>𝑇</m:t>
                          </m:r>
                        </m:sup>
                      </m:sSup>
                      <m:r>
                        <a:rPr lang="en-IN" sz="1500" b="1" i="1" kern="1200" smtClean="0">
                          <a:solidFill>
                            <a:prstClr val="black"/>
                          </a:solidFill>
                          <a:latin typeface="Cambria Math" panose="02040503050406030204" pitchFamily="18" charset="0"/>
                          <a:ea typeface="Cambria Math" panose="02040503050406030204" pitchFamily="18" charset="0"/>
                          <a:cs typeface="+mn-cs"/>
                        </a:rPr>
                        <m:t>𝒘</m:t>
                      </m:r>
                      <m:r>
                        <a:rPr lang="en-IN" sz="1500" b="1" i="1" kern="1200" smtClean="0">
                          <a:solidFill>
                            <a:prstClr val="black"/>
                          </a:solidFill>
                          <a:latin typeface="Cambria Math" panose="02040503050406030204" pitchFamily="18" charset="0"/>
                          <a:ea typeface="Cambria Math" panose="02040503050406030204" pitchFamily="18" charset="0"/>
                          <a:cs typeface="+mn-cs"/>
                        </a:rPr>
                        <m:t>+</m:t>
                      </m:r>
                      <m:f>
                        <m:fPr>
                          <m:ctrlPr>
                            <a:rPr lang="en-IN" sz="1500" i="1" kern="1200" smtClean="0">
                              <a:solidFill>
                                <a:prstClr val="black"/>
                              </a:solidFill>
                              <a:latin typeface="Cambria Math" panose="02040503050406030204" pitchFamily="18" charset="0"/>
                              <a:ea typeface="Cambria Math" panose="02040503050406030204" pitchFamily="18" charset="0"/>
                              <a:cs typeface="+mn-cs"/>
                            </a:rPr>
                          </m:ctrlPr>
                        </m:fPr>
                        <m:num>
                          <m:r>
                            <a:rPr lang="en-IN" sz="1500" i="1" kern="1200" smtClean="0">
                              <a:solidFill>
                                <a:prstClr val="black"/>
                              </a:solidFill>
                              <a:latin typeface="Cambria Math" panose="02040503050406030204" pitchFamily="18" charset="0"/>
                              <a:ea typeface="Cambria Math" panose="02040503050406030204" pitchFamily="18" charset="0"/>
                              <a:cs typeface="+mn-cs"/>
                            </a:rPr>
                            <m:t>1</m:t>
                          </m:r>
                        </m:num>
                        <m:den>
                          <m:r>
                            <a:rPr lang="en-IN" sz="1500" i="1" kern="1200" smtClean="0">
                              <a:solidFill>
                                <a:prstClr val="black"/>
                              </a:solidFill>
                              <a:latin typeface="Cambria Math" panose="02040503050406030204" pitchFamily="18" charset="0"/>
                              <a:ea typeface="Cambria Math" panose="02040503050406030204" pitchFamily="18" charset="0"/>
                              <a:cs typeface="+mn-cs"/>
                            </a:rPr>
                            <m:t>2</m:t>
                          </m:r>
                          <m:r>
                            <a:rPr lang="en-IN" sz="1500" i="1" kern="1200" smtClean="0">
                              <a:solidFill>
                                <a:prstClr val="black"/>
                              </a:solidFill>
                              <a:latin typeface="Cambria Math" panose="02040503050406030204" pitchFamily="18" charset="0"/>
                              <a:ea typeface="Cambria Math" panose="02040503050406030204" pitchFamily="18" charset="0"/>
                              <a:cs typeface="+mn-cs"/>
                            </a:rPr>
                            <m:t>𝐶</m:t>
                          </m:r>
                        </m:den>
                      </m:f>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Sup>
                            <m:sSubSup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Sup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up>
                              <m:r>
                                <a:rPr lang="en-IN" sz="1500" i="1" kern="1200" smtClean="0">
                                  <a:solidFill>
                                    <a:prstClr val="black"/>
                                  </a:solidFill>
                                  <a:latin typeface="Cambria Math" panose="02040503050406030204" pitchFamily="18" charset="0"/>
                                  <a:ea typeface="Cambria Math" panose="02040503050406030204" pitchFamily="18" charset="0"/>
                                  <a:cs typeface="+mn-cs"/>
                                </a:rPr>
                                <m:t>2</m:t>
                              </m:r>
                            </m:sup>
                          </m:sSubSup>
                        </m:e>
                      </m:nary>
                      <m:r>
                        <a:rPr lang="en-IN" sz="1500" i="1" kern="1200" smtClean="0">
                          <a:solidFill>
                            <a:prstClr val="black"/>
                          </a:solidFill>
                          <a:latin typeface="Cambria Math" panose="02040503050406030204" pitchFamily="18" charset="0"/>
                          <a:ea typeface="Cambria Math" panose="02040503050406030204" pitchFamily="18" charset="0"/>
                          <a:cs typeface="+mn-cs"/>
                        </a:rPr>
                        <m:t>−</m:t>
                      </m:r>
                      <m:sSup>
                        <m:sSup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pPr>
                        <m:e>
                          <m:r>
                            <a:rPr lang="en-IN" sz="1500" b="1" i="1" kern="1200" smtClean="0">
                              <a:solidFill>
                                <a:prstClr val="black"/>
                              </a:solidFill>
                              <a:latin typeface="Cambria Math" panose="02040503050406030204" pitchFamily="18" charset="0"/>
                              <a:ea typeface="Cambria Math" panose="02040503050406030204" pitchFamily="18" charset="0"/>
                              <a:cs typeface="+mn-cs"/>
                            </a:rPr>
                            <m:t>𝒘</m:t>
                          </m:r>
                        </m:e>
                        <m:sup>
                          <m:r>
                            <a:rPr lang="en-IN" sz="1500" i="1" kern="1200" smtClean="0">
                              <a:solidFill>
                                <a:prstClr val="black"/>
                              </a:solidFill>
                              <a:latin typeface="Cambria Math" panose="02040503050406030204" pitchFamily="18" charset="0"/>
                              <a:ea typeface="Cambria Math" panose="02040503050406030204" pitchFamily="18" charset="0"/>
                              <a:cs typeface="+mn-cs"/>
                            </a:rPr>
                            <m:t>𝑇</m:t>
                          </m:r>
                        </m:sup>
                      </m:sSup>
                      <m:r>
                        <a:rPr lang="en-IN" sz="1500" b="1" i="1" kern="1200" smtClean="0">
                          <a:solidFill>
                            <a:prstClr val="black"/>
                          </a:solidFill>
                          <a:latin typeface="Cambria Math" panose="02040503050406030204" pitchFamily="18" charset="0"/>
                          <a:ea typeface="Cambria Math" panose="02040503050406030204" pitchFamily="18" charset="0"/>
                          <a:cs typeface="+mn-cs"/>
                        </a:rPr>
                        <m:t>𝒘</m:t>
                      </m:r>
                      <m:r>
                        <a:rPr lang="en-IN" sz="1500" b="1" i="1" kern="1200" smtClean="0">
                          <a:solidFill>
                            <a:prstClr val="black"/>
                          </a:solidFill>
                          <a:latin typeface="Cambria Math" panose="02040503050406030204" pitchFamily="18" charset="0"/>
                          <a:ea typeface="Cambria Math" panose="02040503050406030204" pitchFamily="18" charset="0"/>
                          <a:cs typeface="+mn-cs"/>
                        </a:rPr>
                        <m:t>−</m:t>
                      </m:r>
                      <m:r>
                        <a:rPr lang="en-IN" sz="1500" b="1" i="1" kern="1200" smtClean="0">
                          <a:solidFill>
                            <a:prstClr val="black"/>
                          </a:solidFill>
                          <a:latin typeface="Cambria Math" panose="02040503050406030204" pitchFamily="18" charset="0"/>
                          <a:ea typeface="Cambria Math" panose="02040503050406030204" pitchFamily="18" charset="0"/>
                          <a:cs typeface="+mn-cs"/>
                        </a:rPr>
                        <m:t>𝟎</m:t>
                      </m:r>
                      <m:r>
                        <a:rPr lang="en-IN" sz="1500" kern="1200" smtClean="0">
                          <a:solidFill>
                            <a:prstClr val="black"/>
                          </a:solidFill>
                          <a:latin typeface="Cambria Math" panose="02040503050406030204" pitchFamily="18" charset="0"/>
                          <a:ea typeface="Cambria Math" panose="02040503050406030204" pitchFamily="18" charset="0"/>
                          <a:cs typeface="+mn-cs"/>
                        </a:rPr>
                        <m:t>∗</m:t>
                      </m:r>
                      <m:r>
                        <a:rPr lang="el-GR" sz="1500" i="1" kern="1200" smtClean="0">
                          <a:solidFill>
                            <a:prstClr val="black"/>
                          </a:solidFill>
                          <a:latin typeface="Cambria Math" panose="02040503050406030204" pitchFamily="18" charset="0"/>
                          <a:ea typeface="Cambria Math" panose="02040503050406030204" pitchFamily="18" charset="0"/>
                          <a:cs typeface="+mn-cs"/>
                        </a:rPr>
                        <m:t>𝛾</m:t>
                      </m:r>
                      <m:r>
                        <a:rPr lang="en-IN" sz="15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500" i="1" kern="1200" smtClean="0">
                              <a:solidFill>
                                <a:prstClr val="black"/>
                              </a:solidFill>
                              <a:latin typeface="Cambria Math" panose="02040503050406030204" pitchFamily="18" charset="0"/>
                              <a:ea typeface="Cambria Math" panose="02040503050406030204" pitchFamily="18" charset="0"/>
                              <a:cs typeface="+mn-cs"/>
                            </a:rPr>
                          </m:ctrlPr>
                        </m:fPr>
                        <m:num>
                          <m:r>
                            <a:rPr lang="en-IN" sz="1500" i="1" kern="1200" smtClean="0">
                              <a:solidFill>
                                <a:prstClr val="black"/>
                              </a:solidFill>
                              <a:latin typeface="Cambria Math" panose="02040503050406030204" pitchFamily="18" charset="0"/>
                              <a:ea typeface="Cambria Math" panose="02040503050406030204" pitchFamily="18" charset="0"/>
                              <a:cs typeface="+mn-cs"/>
                            </a:rPr>
                            <m:t>1</m:t>
                          </m:r>
                        </m:num>
                        <m:den>
                          <m:r>
                            <a:rPr lang="en-IN" sz="1500" i="1" kern="1200" smtClean="0">
                              <a:solidFill>
                                <a:prstClr val="black"/>
                              </a:solidFill>
                              <a:latin typeface="Cambria Math" panose="02040503050406030204" pitchFamily="18" charset="0"/>
                              <a:ea typeface="Cambria Math" panose="02040503050406030204" pitchFamily="18" charset="0"/>
                              <a:cs typeface="+mn-cs"/>
                            </a:rPr>
                            <m:t>𝐶</m:t>
                          </m:r>
                        </m:den>
                      </m:f>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Sup>
                            <m:sSubSup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Sup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up>
                              <m:r>
                                <a:rPr lang="en-IN" sz="1500" i="1" kern="1200" smtClean="0">
                                  <a:solidFill>
                                    <a:prstClr val="black"/>
                                  </a:solidFill>
                                  <a:latin typeface="Cambria Math" panose="02040503050406030204" pitchFamily="18" charset="0"/>
                                  <a:ea typeface="Cambria Math" panose="02040503050406030204" pitchFamily="18" charset="0"/>
                                  <a:cs typeface="+mn-cs"/>
                                </a:rPr>
                                <m:t>2</m:t>
                              </m:r>
                            </m:sup>
                          </m:sSubSup>
                        </m:e>
                      </m:nary>
                      <m:r>
                        <a:rPr lang="en-IN" sz="15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Sub>
                        </m:e>
                      </m:nary>
                    </m:oMath>
                  </m:oMathPara>
                </a14:m>
                <a:endParaRPr lang="en-IN" sz="1500" kern="1200" dirty="0">
                  <a:solidFill>
                    <a:prstClr val="black"/>
                  </a:solidFill>
                  <a:latin typeface="Calibri" panose="020F0502020204030204"/>
                  <a:ea typeface="Cambria Math" panose="02040503050406030204" pitchFamily="18" charset="0"/>
                  <a:cs typeface="+mn-cs"/>
                </a:endParaRPr>
              </a:p>
            </p:txBody>
          </p:sp>
        </mc:Choice>
        <mc:Fallback xmlns="">
          <p:sp>
            <p:nvSpPr>
              <p:cNvPr id="9" name="TextBox 8">
                <a:extLst>
                  <a:ext uri="{FF2B5EF4-FFF2-40B4-BE49-F238E27FC236}">
                    <a16:creationId xmlns:a16="http://schemas.microsoft.com/office/drawing/2014/main" id="{B8C8E791-EFD5-A859-6F9C-BEA2C3115986}"/>
                  </a:ext>
                </a:extLst>
              </p:cNvPr>
              <p:cNvSpPr txBox="1">
                <a:spLocks noRot="1" noChangeAspect="1" noMove="1" noResize="1" noEditPoints="1" noAdjustHandles="1" noChangeArrowheads="1" noChangeShapeType="1" noTextEdit="1"/>
              </p:cNvSpPr>
              <p:nvPr/>
            </p:nvSpPr>
            <p:spPr>
              <a:xfrm>
                <a:off x="1943399" y="790026"/>
                <a:ext cx="5626219" cy="6301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CAD90-CB42-35E7-3978-B92D8858D4E0}"/>
                  </a:ext>
                </a:extLst>
              </p:cNvPr>
              <p:cNvSpPr txBox="1"/>
              <p:nvPr/>
            </p:nvSpPr>
            <p:spPr>
              <a:xfrm>
                <a:off x="3146622" y="1540629"/>
                <a:ext cx="3315164" cy="72244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500" b="1" i="1" kern="1200" smtClean="0">
                          <a:solidFill>
                            <a:prstClr val="black"/>
                          </a:solidFill>
                          <a:latin typeface="Cambria Math" panose="02040503050406030204" pitchFamily="18" charset="0"/>
                          <a:ea typeface="Cambria Math" panose="02040503050406030204" pitchFamily="18" charset="0"/>
                          <a:cs typeface="+mn-cs"/>
                        </a:rPr>
                        <m:t>=−</m:t>
                      </m:r>
                      <m:f>
                        <m:fPr>
                          <m:ctrlPr>
                            <a:rPr lang="en-IN" sz="1500" b="1" i="1" kern="1200" smtClean="0">
                              <a:solidFill>
                                <a:prstClr val="black"/>
                              </a:solidFill>
                              <a:latin typeface="Cambria Math" panose="02040503050406030204" pitchFamily="18" charset="0"/>
                              <a:ea typeface="Cambria Math" panose="02040503050406030204" pitchFamily="18" charset="0"/>
                              <a:cs typeface="+mn-cs"/>
                            </a:rPr>
                          </m:ctrlPr>
                        </m:fPr>
                        <m:num>
                          <m:r>
                            <a:rPr lang="en-IN" sz="1500" i="1" kern="1200" smtClean="0">
                              <a:solidFill>
                                <a:prstClr val="black"/>
                              </a:solidFill>
                              <a:latin typeface="Cambria Math" panose="02040503050406030204" pitchFamily="18" charset="0"/>
                              <a:ea typeface="Cambria Math" panose="02040503050406030204" pitchFamily="18" charset="0"/>
                              <a:cs typeface="+mn-cs"/>
                            </a:rPr>
                            <m:t>1</m:t>
                          </m:r>
                        </m:num>
                        <m:den>
                          <m:r>
                            <a:rPr lang="en-IN" sz="1500" i="1" kern="1200" smtClean="0">
                              <a:solidFill>
                                <a:prstClr val="black"/>
                              </a:solidFill>
                              <a:latin typeface="Cambria Math" panose="02040503050406030204" pitchFamily="18" charset="0"/>
                              <a:ea typeface="Cambria Math" panose="02040503050406030204" pitchFamily="18" charset="0"/>
                              <a:cs typeface="+mn-cs"/>
                            </a:rPr>
                            <m:t>2</m:t>
                          </m:r>
                        </m:den>
                      </m:f>
                      <m:sSup>
                        <m:sSup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pPr>
                        <m:e>
                          <m:r>
                            <a:rPr lang="en-IN" sz="1500" b="1" i="1" kern="1200" smtClean="0">
                              <a:solidFill>
                                <a:prstClr val="black"/>
                              </a:solidFill>
                              <a:latin typeface="Cambria Math" panose="02040503050406030204" pitchFamily="18" charset="0"/>
                              <a:ea typeface="Cambria Math" panose="02040503050406030204" pitchFamily="18" charset="0"/>
                              <a:cs typeface="+mn-cs"/>
                            </a:rPr>
                            <m:t>𝒘</m:t>
                          </m:r>
                        </m:e>
                        <m:sup>
                          <m:r>
                            <a:rPr lang="en-IN" sz="1500" i="1" kern="1200" smtClean="0">
                              <a:solidFill>
                                <a:prstClr val="black"/>
                              </a:solidFill>
                              <a:latin typeface="Cambria Math" panose="02040503050406030204" pitchFamily="18" charset="0"/>
                              <a:ea typeface="Cambria Math" panose="02040503050406030204" pitchFamily="18" charset="0"/>
                              <a:cs typeface="+mn-cs"/>
                            </a:rPr>
                            <m:t>𝑇</m:t>
                          </m:r>
                        </m:sup>
                      </m:sSup>
                      <m:r>
                        <a:rPr lang="en-IN" sz="1500" b="1" i="1" kern="1200" smtClean="0">
                          <a:solidFill>
                            <a:prstClr val="black"/>
                          </a:solidFill>
                          <a:latin typeface="Cambria Math" panose="02040503050406030204" pitchFamily="18" charset="0"/>
                          <a:ea typeface="Cambria Math" panose="02040503050406030204" pitchFamily="18" charset="0"/>
                          <a:cs typeface="+mn-cs"/>
                        </a:rPr>
                        <m:t>𝒘</m:t>
                      </m:r>
                      <m:r>
                        <a:rPr lang="en-IN" sz="15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Sub>
                        </m:e>
                      </m:nary>
                      <m:r>
                        <a:rPr lang="en-IN" sz="15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500" i="1" kern="1200" smtClean="0">
                              <a:solidFill>
                                <a:prstClr val="black"/>
                              </a:solidFill>
                              <a:latin typeface="Cambria Math" panose="02040503050406030204" pitchFamily="18" charset="0"/>
                              <a:ea typeface="Cambria Math" panose="02040503050406030204" pitchFamily="18" charset="0"/>
                              <a:cs typeface="+mn-cs"/>
                            </a:rPr>
                          </m:ctrlPr>
                        </m:fPr>
                        <m:num>
                          <m:r>
                            <a:rPr lang="en-IN" sz="1500" i="1" kern="1200" smtClean="0">
                              <a:solidFill>
                                <a:prstClr val="black"/>
                              </a:solidFill>
                              <a:latin typeface="Cambria Math" panose="02040503050406030204" pitchFamily="18" charset="0"/>
                              <a:ea typeface="Cambria Math" panose="02040503050406030204" pitchFamily="18" charset="0"/>
                              <a:cs typeface="+mn-cs"/>
                            </a:rPr>
                            <m:t>1</m:t>
                          </m:r>
                        </m:num>
                        <m:den>
                          <m:r>
                            <a:rPr lang="en-IN" sz="1500" i="1" kern="1200" smtClean="0">
                              <a:solidFill>
                                <a:prstClr val="black"/>
                              </a:solidFill>
                              <a:latin typeface="Cambria Math" panose="02040503050406030204" pitchFamily="18" charset="0"/>
                              <a:ea typeface="Cambria Math" panose="02040503050406030204" pitchFamily="18" charset="0"/>
                              <a:cs typeface="+mn-cs"/>
                            </a:rPr>
                            <m:t>2</m:t>
                          </m:r>
                          <m:r>
                            <a:rPr lang="en-IN" sz="1500" i="1" kern="1200" smtClean="0">
                              <a:solidFill>
                                <a:prstClr val="black"/>
                              </a:solidFill>
                              <a:latin typeface="Cambria Math" panose="02040503050406030204" pitchFamily="18" charset="0"/>
                              <a:ea typeface="Cambria Math" panose="02040503050406030204" pitchFamily="18" charset="0"/>
                              <a:cs typeface="+mn-cs"/>
                            </a:rPr>
                            <m:t>𝐶</m:t>
                          </m:r>
                        </m:den>
                      </m:f>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Sup>
                            <m:sSubSup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Sup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up>
                              <m:r>
                                <a:rPr lang="en-IN" sz="1500" i="1" kern="1200" smtClean="0">
                                  <a:solidFill>
                                    <a:prstClr val="black"/>
                                  </a:solidFill>
                                  <a:latin typeface="Cambria Math" panose="02040503050406030204" pitchFamily="18" charset="0"/>
                                  <a:ea typeface="Cambria Math" panose="02040503050406030204" pitchFamily="18" charset="0"/>
                                  <a:cs typeface="+mn-cs"/>
                                </a:rPr>
                                <m:t>2</m:t>
                              </m:r>
                            </m:sup>
                          </m:sSubSup>
                        </m:e>
                      </m:nary>
                    </m:oMath>
                  </m:oMathPara>
                </a14:m>
                <a:endParaRPr lang="en-IN" sz="1500" kern="1200" dirty="0">
                  <a:solidFill>
                    <a:prstClr val="black"/>
                  </a:solidFill>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2E6CAD90-CB42-35E7-3978-B92D8858D4E0}"/>
                  </a:ext>
                </a:extLst>
              </p:cNvPr>
              <p:cNvSpPr txBox="1">
                <a:spLocks noRot="1" noChangeAspect="1" noMove="1" noResize="1" noEditPoints="1" noAdjustHandles="1" noChangeArrowheads="1" noChangeShapeType="1" noTextEdit="1"/>
              </p:cNvSpPr>
              <p:nvPr/>
            </p:nvSpPr>
            <p:spPr>
              <a:xfrm>
                <a:off x="3146622" y="1540629"/>
                <a:ext cx="3315164" cy="7224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F14D2CA-A693-FBE2-4A98-8FB90B26A54B}"/>
                  </a:ext>
                </a:extLst>
              </p:cNvPr>
              <p:cNvSpPr txBox="1"/>
              <p:nvPr/>
            </p:nvSpPr>
            <p:spPr>
              <a:xfrm>
                <a:off x="3146622" y="2383565"/>
                <a:ext cx="4543330" cy="72244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5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Sub>
                        </m:e>
                      </m:nary>
                      <m:r>
                        <a:rPr lang="en-IN" sz="15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500" i="1" kern="1200" smtClean="0">
                              <a:solidFill>
                                <a:prstClr val="black"/>
                              </a:solidFill>
                              <a:latin typeface="Cambria Math" panose="02040503050406030204" pitchFamily="18" charset="0"/>
                              <a:ea typeface="Cambria Math" panose="02040503050406030204" pitchFamily="18" charset="0"/>
                              <a:cs typeface="+mn-cs"/>
                            </a:rPr>
                          </m:ctrlPr>
                        </m:fPr>
                        <m:num>
                          <m:r>
                            <a:rPr lang="en-IN" sz="1500" i="1" kern="1200" smtClean="0">
                              <a:solidFill>
                                <a:prstClr val="black"/>
                              </a:solidFill>
                              <a:latin typeface="Cambria Math" panose="02040503050406030204" pitchFamily="18" charset="0"/>
                              <a:ea typeface="Cambria Math" panose="02040503050406030204" pitchFamily="18" charset="0"/>
                              <a:cs typeface="+mn-cs"/>
                            </a:rPr>
                            <m:t>1</m:t>
                          </m:r>
                        </m:num>
                        <m:den>
                          <m:r>
                            <a:rPr lang="en-IN" sz="1500" i="1" kern="1200" smtClean="0">
                              <a:solidFill>
                                <a:prstClr val="black"/>
                              </a:solidFill>
                              <a:latin typeface="Cambria Math" panose="02040503050406030204" pitchFamily="18" charset="0"/>
                              <a:ea typeface="Cambria Math" panose="02040503050406030204" pitchFamily="18" charset="0"/>
                              <a:cs typeface="+mn-cs"/>
                            </a:rPr>
                            <m:t>2</m:t>
                          </m:r>
                        </m:den>
                      </m:f>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𝑑</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𝑑</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𝑗</m:t>
                                  </m:r>
                                </m:sub>
                              </m:sSub>
                              <m:sSubSup>
                                <m:sSubSup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SupPr>
                                <m:e>
                                  <m:r>
                                    <a:rPr lang="en-IN" sz="1500" b="1" i="1" kern="1200" smtClean="0">
                                      <a:solidFill>
                                        <a:prstClr val="black"/>
                                      </a:solidFill>
                                      <a:latin typeface="Cambria Math" panose="02040503050406030204" pitchFamily="18" charset="0"/>
                                      <a:ea typeface="Cambria Math" panose="02040503050406030204" pitchFamily="18" charset="0"/>
                                      <a:cs typeface="+mn-cs"/>
                                    </a:rPr>
                                    <m:t>𝒙</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up>
                                  <m:r>
                                    <a:rPr lang="en-IN" sz="1500" i="1" kern="1200" smtClean="0">
                                      <a:solidFill>
                                        <a:prstClr val="black"/>
                                      </a:solidFill>
                                      <a:latin typeface="Cambria Math" panose="02040503050406030204" pitchFamily="18" charset="0"/>
                                      <a:ea typeface="Cambria Math" panose="02040503050406030204" pitchFamily="18" charset="0"/>
                                      <a:cs typeface="+mn-cs"/>
                                    </a:rPr>
                                    <m:t>𝑇</m:t>
                                  </m:r>
                                </m:sup>
                              </m:sSubSup>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b="1" i="1" kern="1200" smtClean="0">
                                      <a:solidFill>
                                        <a:prstClr val="black"/>
                                      </a:solidFill>
                                      <a:latin typeface="Cambria Math" panose="02040503050406030204" pitchFamily="18" charset="0"/>
                                      <a:ea typeface="Cambria Math" panose="02040503050406030204" pitchFamily="18" charset="0"/>
                                      <a:cs typeface="+mn-cs"/>
                                    </a:rPr>
                                    <m:t>𝒙</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𝑗</m:t>
                                  </m:r>
                                </m:sub>
                              </m:sSub>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𝑗</m:t>
                                  </m:r>
                                </m:sub>
                              </m:sSub>
                            </m:e>
                          </m:nary>
                        </m:e>
                      </m:nary>
                      <m:r>
                        <a:rPr lang="en-IN" sz="15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500" i="1" kern="1200" smtClean="0">
                              <a:solidFill>
                                <a:prstClr val="black"/>
                              </a:solidFill>
                              <a:latin typeface="Cambria Math" panose="02040503050406030204" pitchFamily="18" charset="0"/>
                              <a:ea typeface="Cambria Math" panose="02040503050406030204" pitchFamily="18" charset="0"/>
                              <a:cs typeface="+mn-cs"/>
                            </a:rPr>
                          </m:ctrlPr>
                        </m:fPr>
                        <m:num>
                          <m:r>
                            <a:rPr lang="en-IN" sz="1500" i="1" kern="1200" smtClean="0">
                              <a:solidFill>
                                <a:prstClr val="black"/>
                              </a:solidFill>
                              <a:latin typeface="Cambria Math" panose="02040503050406030204" pitchFamily="18" charset="0"/>
                              <a:ea typeface="Cambria Math" panose="02040503050406030204" pitchFamily="18" charset="0"/>
                              <a:cs typeface="+mn-cs"/>
                            </a:rPr>
                            <m:t>1</m:t>
                          </m:r>
                        </m:num>
                        <m:den>
                          <m:r>
                            <a:rPr lang="en-IN" sz="1500" i="1" kern="1200" smtClean="0">
                              <a:solidFill>
                                <a:prstClr val="black"/>
                              </a:solidFill>
                              <a:latin typeface="Cambria Math" panose="02040503050406030204" pitchFamily="18" charset="0"/>
                              <a:ea typeface="Cambria Math" panose="02040503050406030204" pitchFamily="18" charset="0"/>
                              <a:cs typeface="+mn-cs"/>
                            </a:rPr>
                            <m:t>2</m:t>
                          </m:r>
                          <m:r>
                            <a:rPr lang="en-IN" sz="1500" i="1" kern="1200" smtClean="0">
                              <a:solidFill>
                                <a:prstClr val="black"/>
                              </a:solidFill>
                              <a:latin typeface="Cambria Math" panose="02040503050406030204" pitchFamily="18" charset="0"/>
                              <a:ea typeface="Cambria Math" panose="02040503050406030204" pitchFamily="18" charset="0"/>
                              <a:cs typeface="+mn-cs"/>
                            </a:rPr>
                            <m:t>𝐶</m:t>
                          </m:r>
                        </m:den>
                      </m:f>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Sup>
                            <m:sSubSup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Sup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up>
                              <m:r>
                                <a:rPr lang="en-IN" sz="1500" i="1" kern="1200" smtClean="0">
                                  <a:solidFill>
                                    <a:prstClr val="black"/>
                                  </a:solidFill>
                                  <a:latin typeface="Cambria Math" panose="02040503050406030204" pitchFamily="18" charset="0"/>
                                  <a:ea typeface="Cambria Math" panose="02040503050406030204" pitchFamily="18" charset="0"/>
                                  <a:cs typeface="+mn-cs"/>
                                </a:rPr>
                                <m:t>2</m:t>
                              </m:r>
                            </m:sup>
                          </m:sSubSup>
                        </m:e>
                      </m:nary>
                    </m:oMath>
                  </m:oMathPara>
                </a14:m>
                <a:endParaRPr lang="en-IN" sz="1500" kern="1200" dirty="0">
                  <a:solidFill>
                    <a:prstClr val="black"/>
                  </a:solidFill>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0F14D2CA-A693-FBE2-4A98-8FB90B26A54B}"/>
                  </a:ext>
                </a:extLst>
              </p:cNvPr>
              <p:cNvSpPr txBox="1">
                <a:spLocks noRot="1" noChangeAspect="1" noMove="1" noResize="1" noEditPoints="1" noAdjustHandles="1" noChangeArrowheads="1" noChangeShapeType="1" noTextEdit="1"/>
              </p:cNvSpPr>
              <p:nvPr/>
            </p:nvSpPr>
            <p:spPr>
              <a:xfrm>
                <a:off x="3146622" y="2383565"/>
                <a:ext cx="4543330" cy="72244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7B2AED-835B-B553-78A7-1A318354485B}"/>
                  </a:ext>
                </a:extLst>
              </p:cNvPr>
              <p:cNvSpPr txBox="1"/>
              <p:nvPr/>
            </p:nvSpPr>
            <p:spPr>
              <a:xfrm>
                <a:off x="3146622" y="3631032"/>
                <a:ext cx="4686300" cy="72244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5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Sub>
                        </m:e>
                      </m:nary>
                      <m:r>
                        <a:rPr lang="en-IN" sz="15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500" i="1" kern="1200" smtClean="0">
                              <a:solidFill>
                                <a:prstClr val="black"/>
                              </a:solidFill>
                              <a:latin typeface="Cambria Math" panose="02040503050406030204" pitchFamily="18" charset="0"/>
                              <a:ea typeface="Cambria Math" panose="02040503050406030204" pitchFamily="18" charset="0"/>
                              <a:cs typeface="+mn-cs"/>
                            </a:rPr>
                          </m:ctrlPr>
                        </m:fPr>
                        <m:num>
                          <m:r>
                            <a:rPr lang="en-IN" sz="1500" i="1" kern="1200" smtClean="0">
                              <a:solidFill>
                                <a:prstClr val="black"/>
                              </a:solidFill>
                              <a:latin typeface="Cambria Math" panose="02040503050406030204" pitchFamily="18" charset="0"/>
                              <a:ea typeface="Cambria Math" panose="02040503050406030204" pitchFamily="18" charset="0"/>
                              <a:cs typeface="+mn-cs"/>
                            </a:rPr>
                            <m:t>1</m:t>
                          </m:r>
                        </m:num>
                        <m:den>
                          <m:r>
                            <a:rPr lang="en-IN" sz="1500" i="1" kern="1200" smtClean="0">
                              <a:solidFill>
                                <a:prstClr val="black"/>
                              </a:solidFill>
                              <a:latin typeface="Cambria Math" panose="02040503050406030204" pitchFamily="18" charset="0"/>
                              <a:ea typeface="Cambria Math" panose="02040503050406030204" pitchFamily="18" charset="0"/>
                              <a:cs typeface="+mn-cs"/>
                            </a:rPr>
                            <m:t>2</m:t>
                          </m:r>
                        </m:den>
                      </m:f>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nary>
                            <m:naryPr>
                              <m:chr m:val="∑"/>
                              <m:ctrlPr>
                                <a:rPr lang="en-IN"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500" i="1" kern="1200" smtClean="0">
                                  <a:solidFill>
                                    <a:prstClr val="black"/>
                                  </a:solidFill>
                                  <a:latin typeface="Cambria Math" panose="02040503050406030204" pitchFamily="18" charset="0"/>
                                  <a:ea typeface="Cambria Math" panose="02040503050406030204" pitchFamily="18" charset="0"/>
                                  <a:cs typeface="+mn-cs"/>
                                </a:rPr>
                                <m:t>𝑖</m:t>
                              </m:r>
                              <m:r>
                                <a:rPr lang="en-IN"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𝑑</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𝑑</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𝑗</m:t>
                                  </m:r>
                                </m:sub>
                              </m:sSub>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𝑗</m:t>
                                  </m:r>
                                </m:sub>
                              </m:sSub>
                            </m:e>
                          </m:nary>
                        </m:e>
                      </m:nary>
                      <m:r>
                        <a:rPr lang="en-IN" sz="1500" i="1" kern="1200" smtClean="0">
                          <a:solidFill>
                            <a:prstClr val="black"/>
                          </a:solidFill>
                          <a:latin typeface="Cambria Math" panose="02040503050406030204" pitchFamily="18" charset="0"/>
                          <a:ea typeface="Cambria Math" panose="02040503050406030204" pitchFamily="18" charset="0"/>
                          <a:cs typeface="+mn-cs"/>
                        </a:rPr>
                        <m:t>(</m:t>
                      </m:r>
                      <m:sSubSup>
                        <m:sSubSup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SupPr>
                        <m:e>
                          <m:r>
                            <a:rPr lang="en-IN" sz="1500" b="1" i="1" kern="1200" smtClean="0">
                              <a:solidFill>
                                <a:prstClr val="black"/>
                              </a:solidFill>
                              <a:latin typeface="Cambria Math" panose="02040503050406030204" pitchFamily="18" charset="0"/>
                              <a:ea typeface="Cambria Math" panose="02040503050406030204" pitchFamily="18" charset="0"/>
                              <a:cs typeface="+mn-cs"/>
                            </a:rPr>
                            <m:t>𝒙</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m:t>
                          </m:r>
                        </m:sub>
                        <m:sup>
                          <m:r>
                            <a:rPr lang="en-IN" sz="1500" i="1" kern="1200" smtClean="0">
                              <a:solidFill>
                                <a:prstClr val="black"/>
                              </a:solidFill>
                              <a:latin typeface="Cambria Math" panose="02040503050406030204" pitchFamily="18" charset="0"/>
                              <a:ea typeface="Cambria Math" panose="02040503050406030204" pitchFamily="18" charset="0"/>
                              <a:cs typeface="+mn-cs"/>
                            </a:rPr>
                            <m:t>𝑇</m:t>
                          </m:r>
                        </m:sup>
                      </m:sSubSup>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b="1" i="1" kern="1200" smtClean="0">
                              <a:solidFill>
                                <a:prstClr val="black"/>
                              </a:solidFill>
                              <a:latin typeface="Cambria Math" panose="02040503050406030204" pitchFamily="18" charset="0"/>
                              <a:ea typeface="Cambria Math" panose="02040503050406030204" pitchFamily="18" charset="0"/>
                              <a:cs typeface="+mn-cs"/>
                            </a:rPr>
                            <m:t>𝒙</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𝑗</m:t>
                          </m:r>
                        </m:sub>
                      </m:sSub>
                      <m:r>
                        <a:rPr lang="en-IN" sz="15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500" i="1" kern="1200" smtClean="0">
                              <a:solidFill>
                                <a:prstClr val="black"/>
                              </a:solidFill>
                              <a:latin typeface="Cambria Math" panose="02040503050406030204" pitchFamily="18" charset="0"/>
                              <a:ea typeface="Cambria Math" panose="02040503050406030204" pitchFamily="18" charset="0"/>
                              <a:cs typeface="+mn-cs"/>
                            </a:rPr>
                          </m:ctrlPr>
                        </m:fPr>
                        <m:num>
                          <m:sSub>
                            <m:sSubPr>
                              <m:ctrlPr>
                                <a:rPr lang="en-IN" sz="1500" i="1" kern="1200" smtClean="0">
                                  <a:solidFill>
                                    <a:prstClr val="black"/>
                                  </a:solidFill>
                                  <a:latin typeface="Cambria Math" panose="02040503050406030204" pitchFamily="18" charset="0"/>
                                  <a:ea typeface="Cambria Math" panose="02040503050406030204" pitchFamily="18" charset="0"/>
                                  <a:cs typeface="+mn-cs"/>
                                </a:rPr>
                              </m:ctrlPr>
                            </m:sSubPr>
                            <m:e>
                              <m:r>
                                <a:rPr lang="en-IN" sz="1500" i="1" kern="1200" smtClean="0">
                                  <a:solidFill>
                                    <a:prstClr val="black"/>
                                  </a:solidFill>
                                  <a:latin typeface="Cambria Math" panose="02040503050406030204" pitchFamily="18" charset="0"/>
                                  <a:ea typeface="Cambria Math" panose="02040503050406030204" pitchFamily="18" charset="0"/>
                                  <a:cs typeface="+mn-cs"/>
                                </a:rPr>
                                <m:t>𝛿</m:t>
                              </m:r>
                            </m:e>
                            <m:sub>
                              <m:r>
                                <a:rPr lang="en-IN" sz="1500" i="1" kern="1200" smtClean="0">
                                  <a:solidFill>
                                    <a:prstClr val="black"/>
                                  </a:solidFill>
                                  <a:latin typeface="Cambria Math" panose="02040503050406030204" pitchFamily="18" charset="0"/>
                                  <a:ea typeface="Cambria Math" panose="02040503050406030204" pitchFamily="18" charset="0"/>
                                  <a:cs typeface="+mn-cs"/>
                                </a:rPr>
                                <m:t>𝑖𝑗</m:t>
                              </m:r>
                            </m:sub>
                          </m:sSub>
                        </m:num>
                        <m:den>
                          <m:r>
                            <a:rPr lang="en-IN" sz="1500" b="1" i="1" kern="1200" smtClean="0">
                              <a:solidFill>
                                <a:prstClr val="black"/>
                              </a:solidFill>
                              <a:latin typeface="Cambria Math" panose="02040503050406030204" pitchFamily="18" charset="0"/>
                              <a:ea typeface="Cambria Math" panose="02040503050406030204" pitchFamily="18" charset="0"/>
                              <a:cs typeface="+mn-cs"/>
                            </a:rPr>
                            <m:t>𝑪</m:t>
                          </m:r>
                        </m:den>
                      </m:f>
                      <m:r>
                        <a:rPr lang="en-IN" sz="1500" i="1" kern="1200" smtClean="0">
                          <a:solidFill>
                            <a:prstClr val="black"/>
                          </a:solidFill>
                          <a:latin typeface="Cambria Math" panose="02040503050406030204" pitchFamily="18" charset="0"/>
                          <a:ea typeface="Cambria Math" panose="02040503050406030204" pitchFamily="18" charset="0"/>
                          <a:cs typeface="+mn-cs"/>
                        </a:rPr>
                        <m:t>)</m:t>
                      </m:r>
                    </m:oMath>
                  </m:oMathPara>
                </a14:m>
                <a:endParaRPr lang="en-IN" sz="1500" kern="1200" dirty="0">
                  <a:solidFill>
                    <a:prstClr val="black"/>
                  </a:solidFill>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997B2AED-835B-B553-78A7-1A318354485B}"/>
                  </a:ext>
                </a:extLst>
              </p:cNvPr>
              <p:cNvSpPr txBox="1">
                <a:spLocks noRot="1" noChangeAspect="1" noMove="1" noResize="1" noEditPoints="1" noAdjustHandles="1" noChangeArrowheads="1" noChangeShapeType="1" noTextEdit="1"/>
              </p:cNvSpPr>
              <p:nvPr/>
            </p:nvSpPr>
            <p:spPr>
              <a:xfrm>
                <a:off x="3146622" y="3631032"/>
                <a:ext cx="4686300" cy="7224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914C51-8D83-462F-9373-E87CAAC36E25}"/>
                  </a:ext>
                </a:extLst>
              </p:cNvPr>
              <p:cNvSpPr txBox="1"/>
              <p:nvPr/>
            </p:nvSpPr>
            <p:spPr>
              <a:xfrm>
                <a:off x="3180335" y="3266031"/>
                <a:ext cx="4805483" cy="2493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𝑚𝑢𝑙𝑡𝑖𝑝𝑙𝑦𝑖𝑛𝑔</m:t>
                      </m:r>
                      <m:r>
                        <a:rPr lang="en-US" sz="1500" i="1" smtClean="0">
                          <a:latin typeface="Cambria Math" panose="02040503050406030204" pitchFamily="18" charset="0"/>
                        </a:rPr>
                        <m:t> </m:t>
                      </m:r>
                      <m:r>
                        <a:rPr lang="en-US" sz="1500" i="1" smtClean="0">
                          <a:latin typeface="Cambria Math" panose="02040503050406030204" pitchFamily="18" charset="0"/>
                        </a:rPr>
                        <m:t>𝑛𝑢𝑚𝑒𝑟𝑎𝑡𝑜𝑟</m:t>
                      </m:r>
                      <m:r>
                        <a:rPr lang="en-US" sz="1500" i="1" smtClean="0">
                          <a:latin typeface="Cambria Math" panose="02040503050406030204" pitchFamily="18" charset="0"/>
                        </a:rPr>
                        <m:t> </m:t>
                      </m:r>
                      <m:r>
                        <a:rPr lang="en-US" sz="1500" i="1" smtClean="0">
                          <a:latin typeface="Cambria Math" panose="02040503050406030204" pitchFamily="18" charset="0"/>
                        </a:rPr>
                        <m:t>𝑎𝑛𝑑</m:t>
                      </m:r>
                      <m:r>
                        <a:rPr lang="en-US" sz="1500" i="1" smtClean="0">
                          <a:latin typeface="Cambria Math" panose="02040503050406030204" pitchFamily="18" charset="0"/>
                        </a:rPr>
                        <m:t> </m:t>
                      </m:r>
                      <m:r>
                        <a:rPr lang="en-US" sz="1500" i="1" smtClean="0">
                          <a:latin typeface="Cambria Math" panose="02040503050406030204" pitchFamily="18" charset="0"/>
                        </a:rPr>
                        <m:t>𝑑𝑒𝑛𝑜𝑚𝑖𝑛𝑎𝑡𝑜𝑟</m:t>
                      </m:r>
                      <m:r>
                        <a:rPr lang="en-US" sz="1500" i="1" smtClean="0">
                          <a:latin typeface="Cambria Math" panose="02040503050406030204" pitchFamily="18" charset="0"/>
                        </a:rPr>
                        <m:t> </m:t>
                      </m:r>
                      <m:r>
                        <a:rPr lang="en-US" sz="1500" i="1" smtClean="0">
                          <a:latin typeface="Cambria Math" panose="02040503050406030204" pitchFamily="18" charset="0"/>
                        </a:rPr>
                        <m:t>𝑤𝑖𝑡h</m:t>
                      </m:r>
                      <m:r>
                        <a:rPr lang="en-US" sz="1500" i="1" smtClean="0">
                          <a:latin typeface="Cambria Math" panose="02040503050406030204" pitchFamily="18" charset="0"/>
                        </a:rPr>
                        <m:t> </m:t>
                      </m:r>
                      <m:sSub>
                        <m:sSubPr>
                          <m:ctrlPr>
                            <a:rPr lang="en-US" sz="1500" b="0" i="1" smtClean="0">
                              <a:latin typeface="Cambria Math" panose="02040503050406030204" pitchFamily="18" charset="0"/>
                            </a:rPr>
                          </m:ctrlPr>
                        </m:sSubPr>
                        <m:e>
                          <m:r>
                            <a:rPr lang="en-US" sz="1500" i="1" smtClean="0">
                              <a:latin typeface="Cambria Math" panose="02040503050406030204" pitchFamily="18" charset="0"/>
                            </a:rPr>
                            <m:t>𝑢</m:t>
                          </m:r>
                        </m:e>
                        <m:sub>
                          <m:r>
                            <a:rPr lang="en-US" sz="1500" b="0" i="1" smtClean="0">
                              <a:latin typeface="Cambria Math" panose="02040503050406030204" pitchFamily="18" charset="0"/>
                            </a:rPr>
                            <m:t>𝑖</m:t>
                          </m:r>
                        </m:sub>
                      </m:sSub>
                      <m:sSub>
                        <m:sSubPr>
                          <m:ctrlPr>
                            <a:rPr lang="en-US" sz="1500" b="0" i="1" smtClean="0">
                              <a:latin typeface="Cambria Math" panose="02040503050406030204" pitchFamily="18" charset="0"/>
                            </a:rPr>
                          </m:ctrlPr>
                        </m:sSubPr>
                        <m:e>
                          <m:r>
                            <a:rPr lang="en-US" sz="1500" i="1">
                              <a:latin typeface="Cambria Math" panose="02040503050406030204" pitchFamily="18" charset="0"/>
                            </a:rPr>
                            <m:t>𝑢</m:t>
                          </m:r>
                        </m:e>
                        <m:sub>
                          <m:r>
                            <a:rPr lang="en-US" sz="1500" i="1">
                              <a:latin typeface="Cambria Math" panose="02040503050406030204" pitchFamily="18" charset="0"/>
                            </a:rPr>
                            <m:t>𝑗</m:t>
                          </m:r>
                        </m:sub>
                      </m:sSub>
                      <m:sSub>
                        <m:sSubPr>
                          <m:ctrlPr>
                            <a:rPr lang="en-US" sz="1500" b="0" i="1" smtClean="0">
                              <a:latin typeface="Cambria Math" panose="02040503050406030204" pitchFamily="18" charset="0"/>
                            </a:rPr>
                          </m:ctrlPr>
                        </m:sSubPr>
                        <m:e>
                          <m:r>
                            <a:rPr lang="en-US" sz="1500" i="1">
                              <a:latin typeface="Cambria Math" panose="02040503050406030204" pitchFamily="18" charset="0"/>
                            </a:rPr>
                            <m:t>𝑑</m:t>
                          </m:r>
                        </m:e>
                        <m:sub>
                          <m:r>
                            <a:rPr lang="en-US" sz="1500" b="0" i="1" smtClean="0">
                              <a:latin typeface="Cambria Math" panose="02040503050406030204" pitchFamily="18" charset="0"/>
                            </a:rPr>
                            <m:t>𝑖</m:t>
                          </m:r>
                        </m:sub>
                      </m:sSub>
                      <m:sSub>
                        <m:sSubPr>
                          <m:ctrlPr>
                            <a:rPr lang="en-US" sz="1500" b="0" i="1" smtClean="0">
                              <a:latin typeface="Cambria Math" panose="02040503050406030204" pitchFamily="18" charset="0"/>
                            </a:rPr>
                          </m:ctrlPr>
                        </m:sSubPr>
                        <m:e>
                          <m:r>
                            <a:rPr lang="en-US" sz="1500" i="1">
                              <a:latin typeface="Cambria Math" panose="02040503050406030204" pitchFamily="18" charset="0"/>
                            </a:rPr>
                            <m:t>𝑑</m:t>
                          </m:r>
                        </m:e>
                        <m:sub>
                          <m:r>
                            <a:rPr lang="en-US" sz="1500" i="1">
                              <a:latin typeface="Cambria Math" panose="02040503050406030204" pitchFamily="18" charset="0"/>
                            </a:rPr>
                            <m:t>𝑗</m:t>
                          </m:r>
                        </m:sub>
                      </m:sSub>
                    </m:oMath>
                  </m:oMathPara>
                </a14:m>
                <a:endParaRPr lang="en-US" sz="1500" dirty="0"/>
              </a:p>
            </p:txBody>
          </p:sp>
        </mc:Choice>
        <mc:Fallback xmlns="">
          <p:sp>
            <p:nvSpPr>
              <p:cNvPr id="2" name="TextBox 1">
                <a:extLst>
                  <a:ext uri="{FF2B5EF4-FFF2-40B4-BE49-F238E27FC236}">
                    <a16:creationId xmlns:a16="http://schemas.microsoft.com/office/drawing/2014/main" id="{3D914C51-8D83-462F-9373-E87CAAC36E25}"/>
                  </a:ext>
                </a:extLst>
              </p:cNvPr>
              <p:cNvSpPr txBox="1">
                <a:spLocks noRot="1" noChangeAspect="1" noMove="1" noResize="1" noEditPoints="1" noAdjustHandles="1" noChangeArrowheads="1" noChangeShapeType="1" noTextEdit="1"/>
              </p:cNvSpPr>
              <p:nvPr/>
            </p:nvSpPr>
            <p:spPr>
              <a:xfrm>
                <a:off x="3180335" y="3266031"/>
                <a:ext cx="4805483" cy="249364"/>
              </a:xfrm>
              <a:prstGeom prst="rect">
                <a:avLst/>
              </a:prstGeom>
              <a:blipFill>
                <a:blip r:embed="rId7"/>
                <a:stretch>
                  <a:fillRect l="-888"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1B3F134-FA36-4F02-B69B-FE02A0F1955C}"/>
                  </a:ext>
                </a:extLst>
              </p:cNvPr>
              <p:cNvSpPr txBox="1"/>
              <p:nvPr/>
            </p:nvSpPr>
            <p:spPr>
              <a:xfrm>
                <a:off x="5583076" y="4469111"/>
                <a:ext cx="1845698" cy="528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𝑤h𝑒𝑟𝑒</m:t>
                      </m:r>
                      <m:r>
                        <a:rPr lang="en-US" sz="1500" i="1" smtClean="0">
                          <a:latin typeface="Cambria Math" panose="02040503050406030204" pitchFamily="18" charset="0"/>
                        </a:rPr>
                        <m:t> </m:t>
                      </m:r>
                      <m:sSub>
                        <m:sSubPr>
                          <m:ctrlPr>
                            <a:rPr lang="en-US" sz="1500" b="0" i="1" smtClean="0">
                              <a:latin typeface="Cambria Math" panose="02040503050406030204" pitchFamily="18" charset="0"/>
                            </a:rPr>
                          </m:ctrlPr>
                        </m:sSubPr>
                        <m:e>
                          <m:r>
                            <a:rPr lang="en-US" sz="1500" i="1" smtClean="0">
                              <a:latin typeface="Cambria Math" panose="02040503050406030204" pitchFamily="18" charset="0"/>
                            </a:rPr>
                            <m:t>𝛿</m:t>
                          </m:r>
                        </m:e>
                        <m:sub>
                          <m:r>
                            <a:rPr lang="en-US" sz="1500" i="1">
                              <a:latin typeface="Cambria Math" panose="02040503050406030204" pitchFamily="18" charset="0"/>
                            </a:rPr>
                            <m:t>𝑖𝑗</m:t>
                          </m:r>
                        </m:sub>
                      </m:sSub>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𝑢</m:t>
                          </m:r>
                          <m:sSup>
                            <m:sSupPr>
                              <m:ctrlPr>
                                <a:rPr lang="en-US" sz="1500" i="1">
                                  <a:latin typeface="Cambria Math" panose="02040503050406030204" pitchFamily="18" charset="0"/>
                                </a:rPr>
                              </m:ctrlPr>
                            </m:sSupPr>
                            <m:e>
                              <m:r>
                                <a:rPr lang="en-US" sz="1500" i="1">
                                  <a:latin typeface="Cambria Math" panose="02040503050406030204" pitchFamily="18" charset="0"/>
                                </a:rPr>
                                <m:t>𝑖</m:t>
                              </m:r>
                            </m:e>
                            <m:sup>
                              <m:r>
                                <a:rPr lang="en-US" sz="1500" i="1">
                                  <a:latin typeface="Cambria Math" panose="02040503050406030204" pitchFamily="18" charset="0"/>
                                </a:rPr>
                                <m:t>2</m:t>
                              </m:r>
                            </m:sup>
                          </m:sSup>
                        </m:num>
                        <m:den>
                          <m:sSub>
                            <m:sSubPr>
                              <m:ctrlPr>
                                <a:rPr lang="en-US" sz="1500" b="0" i="1" smtClean="0">
                                  <a:latin typeface="Cambria Math" panose="02040503050406030204" pitchFamily="18" charset="0"/>
                                </a:rPr>
                              </m:ctrlPr>
                            </m:sSubPr>
                            <m:e>
                              <m:r>
                                <a:rPr lang="en-US" sz="1500" i="1" smtClean="0">
                                  <a:latin typeface="Cambria Math" panose="02040503050406030204" pitchFamily="18" charset="0"/>
                                </a:rPr>
                                <m:t>𝑢</m:t>
                              </m:r>
                            </m:e>
                            <m:sub>
                              <m:r>
                                <a:rPr lang="en-US" sz="1500" i="1">
                                  <a:latin typeface="Cambria Math" panose="02040503050406030204" pitchFamily="18" charset="0"/>
                                </a:rPr>
                                <m:t>𝑖</m:t>
                              </m:r>
                            </m:sub>
                          </m:sSub>
                          <m:sSub>
                            <m:sSubPr>
                              <m:ctrlPr>
                                <a:rPr lang="en-US" sz="1500" b="0" i="1" smtClean="0">
                                  <a:latin typeface="Cambria Math" panose="02040503050406030204" pitchFamily="18" charset="0"/>
                                </a:rPr>
                              </m:ctrlPr>
                            </m:sSubPr>
                            <m:e>
                              <m:r>
                                <a:rPr lang="en-US" sz="1500" i="1">
                                  <a:latin typeface="Cambria Math" panose="02040503050406030204" pitchFamily="18" charset="0"/>
                                </a:rPr>
                                <m:t>𝑢</m:t>
                              </m:r>
                            </m:e>
                            <m:sub>
                              <m:r>
                                <a:rPr lang="en-US" sz="1500" i="1">
                                  <a:latin typeface="Cambria Math" panose="02040503050406030204" pitchFamily="18" charset="0"/>
                                </a:rPr>
                                <m:t>𝑗</m:t>
                              </m:r>
                            </m:sub>
                          </m:sSub>
                          <m:sSub>
                            <m:sSubPr>
                              <m:ctrlPr>
                                <a:rPr lang="en-US" sz="1500" b="0" i="1" smtClean="0">
                                  <a:latin typeface="Cambria Math" panose="02040503050406030204" pitchFamily="18" charset="0"/>
                                </a:rPr>
                              </m:ctrlPr>
                            </m:sSubPr>
                            <m:e>
                              <m:r>
                                <a:rPr lang="en-US" sz="1500" i="1">
                                  <a:latin typeface="Cambria Math" panose="02040503050406030204" pitchFamily="18" charset="0"/>
                                </a:rPr>
                                <m:t>𝑑</m:t>
                              </m:r>
                            </m:e>
                            <m:sub>
                              <m:r>
                                <a:rPr lang="en-US" sz="1500" i="1">
                                  <a:latin typeface="Cambria Math" panose="02040503050406030204" pitchFamily="18" charset="0"/>
                                </a:rPr>
                                <m:t>𝑖</m:t>
                              </m:r>
                            </m:sub>
                          </m:sSub>
                          <m:sSub>
                            <m:sSubPr>
                              <m:ctrlPr>
                                <a:rPr lang="en-US" sz="1500" b="0" i="1" smtClean="0">
                                  <a:latin typeface="Cambria Math" panose="02040503050406030204" pitchFamily="18" charset="0"/>
                                </a:rPr>
                              </m:ctrlPr>
                            </m:sSubPr>
                            <m:e>
                              <m:r>
                                <a:rPr lang="en-US" sz="1500" i="1">
                                  <a:latin typeface="Cambria Math" panose="02040503050406030204" pitchFamily="18" charset="0"/>
                                </a:rPr>
                                <m:t>𝑑</m:t>
                              </m:r>
                            </m:e>
                            <m:sub>
                              <m:r>
                                <a:rPr lang="en-US" sz="1500" i="1">
                                  <a:latin typeface="Cambria Math" panose="02040503050406030204" pitchFamily="18" charset="0"/>
                                </a:rPr>
                                <m:t>𝑗</m:t>
                              </m:r>
                            </m:sub>
                          </m:sSub>
                          <m:r>
                            <a:rPr lang="en-US" sz="1500" i="1">
                              <a:latin typeface="Cambria Math" panose="02040503050406030204" pitchFamily="18" charset="0"/>
                            </a:rPr>
                            <m:t> </m:t>
                          </m:r>
                        </m:den>
                      </m:f>
                    </m:oMath>
                  </m:oMathPara>
                </a14:m>
                <a:endParaRPr lang="en-US" sz="1500" dirty="0"/>
              </a:p>
            </p:txBody>
          </p:sp>
        </mc:Choice>
        <mc:Fallback xmlns="">
          <p:sp>
            <p:nvSpPr>
              <p:cNvPr id="3" name="TextBox 2">
                <a:extLst>
                  <a:ext uri="{FF2B5EF4-FFF2-40B4-BE49-F238E27FC236}">
                    <a16:creationId xmlns:a16="http://schemas.microsoft.com/office/drawing/2014/main" id="{11B3F134-FA36-4F02-B69B-FE02A0F1955C}"/>
                  </a:ext>
                </a:extLst>
              </p:cNvPr>
              <p:cNvSpPr txBox="1">
                <a:spLocks noRot="1" noChangeAspect="1" noMove="1" noResize="1" noEditPoints="1" noAdjustHandles="1" noChangeArrowheads="1" noChangeShapeType="1" noTextEdit="1"/>
              </p:cNvSpPr>
              <p:nvPr/>
            </p:nvSpPr>
            <p:spPr>
              <a:xfrm>
                <a:off x="5583076" y="4469111"/>
                <a:ext cx="1845698" cy="52835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013775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AFF079-AB21-23BB-0955-A370778A14B4}"/>
                  </a:ext>
                </a:extLst>
              </p:cNvPr>
              <p:cNvSpPr txBox="1"/>
              <p:nvPr/>
            </p:nvSpPr>
            <p:spPr>
              <a:xfrm>
                <a:off x="639183" y="1299516"/>
                <a:ext cx="3644396"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a:solidFill>
                            <a:prstClr val="black"/>
                          </a:solidFill>
                          <a:latin typeface="Cambria Math" panose="02040503050406030204" pitchFamily="18" charset="0"/>
                          <a:ea typeface="+mn-ea"/>
                          <a:cs typeface="+mn-cs"/>
                        </a:rPr>
                        <m:t>𝑇𝑜</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𝑠𝑢𝑚𝑚𝑎𝑟𝑖𝑠𝑒</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𝑡h𝑒</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𝑑𝑢𝑎𝑙</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𝑝𝑟𝑜𝑏𝑙𝑒𝑚</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𝑖𝑠</m:t>
                      </m:r>
                    </m:oMath>
                  </m:oMathPara>
                </a14:m>
                <a:endParaRPr lang="en-IN" sz="1800" b="1" kern="1200" dirty="0">
                  <a:solidFill>
                    <a:prstClr val="black"/>
                  </a:solidFill>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4FAFF079-AB21-23BB-0955-A370778A14B4}"/>
                  </a:ext>
                </a:extLst>
              </p:cNvPr>
              <p:cNvSpPr txBox="1">
                <a:spLocks noRot="1" noChangeAspect="1" noMove="1" noResize="1" noEditPoints="1" noAdjustHandles="1" noChangeArrowheads="1" noChangeShapeType="1" noTextEdit="1"/>
              </p:cNvSpPr>
              <p:nvPr/>
            </p:nvSpPr>
            <p:spPr>
              <a:xfrm>
                <a:off x="639183" y="1299516"/>
                <a:ext cx="3644396" cy="276999"/>
              </a:xfrm>
              <a:prstGeom prst="rect">
                <a:avLst/>
              </a:prstGeom>
              <a:blipFill>
                <a:blip r:embed="rId2"/>
                <a:stretch>
                  <a:fillRect l="-1171" t="-2174" r="-1003" b="-3260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3E344A3-A3B5-A94F-5D2E-43CE97C70ABD}"/>
                  </a:ext>
                </a:extLst>
              </p:cNvPr>
              <p:cNvSpPr txBox="1"/>
              <p:nvPr/>
            </p:nvSpPr>
            <p:spPr>
              <a:xfrm>
                <a:off x="2886898" y="1797319"/>
                <a:ext cx="5571322" cy="848566"/>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1800" i="1" kern="1200" smtClean="0">
                              <a:solidFill>
                                <a:prstClr val="black"/>
                              </a:solidFill>
                              <a:latin typeface="Cambria Math" panose="02040503050406030204" pitchFamily="18" charset="0"/>
                              <a:ea typeface="Cambria Math" panose="02040503050406030204" pitchFamily="18" charset="0"/>
                              <a:cs typeface="+mn-cs"/>
                            </a:rPr>
                          </m:ctrlPr>
                        </m:mPr>
                        <m:mr>
                          <m:e>
                            <m:r>
                              <a:rPr lang="en-IN" sz="1800" i="1" kern="1200" smtClean="0">
                                <a:solidFill>
                                  <a:prstClr val="black"/>
                                </a:solidFill>
                                <a:latin typeface="Cambria Math" panose="02040503050406030204" pitchFamily="18" charset="0"/>
                                <a:ea typeface="Cambria Math" panose="02040503050406030204" pitchFamily="18" charset="0"/>
                                <a:cs typeface="+mn-cs"/>
                              </a:rPr>
                              <m:t>𝑚𝑎𝑥</m:t>
                            </m:r>
                          </m:e>
                        </m:mr>
                        <m:mr>
                          <m:e>
                            <m:r>
                              <a:rPr lang="en-IN" sz="1800" b="1" i="1" kern="1200" smtClean="0">
                                <a:solidFill>
                                  <a:prstClr val="black"/>
                                </a:solidFill>
                                <a:latin typeface="Cambria Math" panose="02040503050406030204" pitchFamily="18" charset="0"/>
                                <a:ea typeface="Cambria Math" panose="02040503050406030204" pitchFamily="18" charset="0"/>
                                <a:cs typeface="+mn-cs"/>
                              </a:rPr>
                              <m:t>𝒖</m:t>
                            </m:r>
                          </m:e>
                        </m:mr>
                      </m:m>
                      <m:r>
                        <a:rPr lang="en-IN" sz="1800" b="1" i="1" kern="1200" smtClean="0">
                          <a:solidFill>
                            <a:prstClr val="black"/>
                          </a:solidFill>
                          <a:latin typeface="Cambria Math" panose="02040503050406030204" pitchFamily="18" charset="0"/>
                          <a:ea typeface="Cambria Math" panose="02040503050406030204" pitchFamily="18" charset="0"/>
                          <a:cs typeface="+mn-cs"/>
                        </a:rPr>
                        <m:t>𝑳</m:t>
                      </m:r>
                      <m:r>
                        <a:rPr lang="en-IN" sz="1800" b="1" i="1" kern="1200" smtClean="0">
                          <a:solidFill>
                            <a:prstClr val="black"/>
                          </a:solidFill>
                          <a:latin typeface="Cambria Math" panose="02040503050406030204" pitchFamily="18" charset="0"/>
                          <a:ea typeface="Cambria Math" panose="02040503050406030204" pitchFamily="18" charset="0"/>
                          <a:cs typeface="+mn-cs"/>
                        </a:rPr>
                        <m:t>(</m:t>
                      </m:r>
                      <m:r>
                        <a:rPr lang="en-IN" sz="1800" b="1" i="1" kern="1200" smtClean="0">
                          <a:solidFill>
                            <a:prstClr val="black"/>
                          </a:solidFill>
                          <a:latin typeface="Cambria Math" panose="02040503050406030204" pitchFamily="18" charset="0"/>
                          <a:ea typeface="Cambria Math" panose="02040503050406030204" pitchFamily="18" charset="0"/>
                          <a:cs typeface="+mn-cs"/>
                        </a:rPr>
                        <m:t>𝒖</m:t>
                      </m:r>
                      <m:r>
                        <a:rPr lang="en-IN" sz="1800" b="1" i="1" kern="1200" smtClean="0">
                          <a:solidFill>
                            <a:prstClr val="black"/>
                          </a:solidFill>
                          <a:latin typeface="Cambria Math" panose="02040503050406030204" pitchFamily="18" charset="0"/>
                          <a:ea typeface="Cambria Math" panose="02040503050406030204" pitchFamily="18" charset="0"/>
                          <a:cs typeface="+mn-cs"/>
                        </a:rPr>
                        <m:t>)</m:t>
                      </m:r>
                      <m:r>
                        <a:rPr lang="en-IN" sz="18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IN" sz="18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800" i="1" kern="1200" smtClean="0">
                              <a:solidFill>
                                <a:prstClr val="black"/>
                              </a:solidFill>
                              <a:latin typeface="Cambria Math" panose="02040503050406030204" pitchFamily="18" charset="0"/>
                              <a:ea typeface="Cambria Math" panose="02040503050406030204" pitchFamily="18" charset="0"/>
                              <a:cs typeface="+mn-cs"/>
                            </a:rPr>
                            <m:t>𝑖</m:t>
                          </m:r>
                          <m:r>
                            <a:rPr lang="en-IN" sz="1800" i="1" kern="1200" smtClean="0">
                              <a:solidFill>
                                <a:prstClr val="black"/>
                              </a:solidFill>
                              <a:latin typeface="Cambria Math" panose="02040503050406030204" pitchFamily="18" charset="0"/>
                              <a:ea typeface="Cambria Math" panose="02040503050406030204" pitchFamily="18" charset="0"/>
                              <a:cs typeface="+mn-cs"/>
                            </a:rPr>
                            <m:t>=1</m:t>
                          </m:r>
                        </m:sub>
                        <m:sup>
                          <m:r>
                            <a:rPr lang="en-IN" sz="18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e>
                      </m:nary>
                      <m:r>
                        <a:rPr lang="en-IN" sz="18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800" i="1" kern="1200" smtClean="0">
                              <a:solidFill>
                                <a:prstClr val="black"/>
                              </a:solidFill>
                              <a:latin typeface="Cambria Math" panose="02040503050406030204" pitchFamily="18" charset="0"/>
                              <a:ea typeface="Cambria Math" panose="02040503050406030204" pitchFamily="18" charset="0"/>
                              <a:cs typeface="+mn-cs"/>
                            </a:rPr>
                          </m:ctrlPr>
                        </m:fPr>
                        <m:num>
                          <m:r>
                            <a:rPr lang="en-IN" sz="1800" i="1" kern="1200" smtClean="0">
                              <a:solidFill>
                                <a:prstClr val="black"/>
                              </a:solidFill>
                              <a:latin typeface="Cambria Math" panose="02040503050406030204" pitchFamily="18" charset="0"/>
                              <a:ea typeface="Cambria Math" panose="02040503050406030204" pitchFamily="18" charset="0"/>
                              <a:cs typeface="+mn-cs"/>
                            </a:rPr>
                            <m:t>1</m:t>
                          </m:r>
                        </m:num>
                        <m:den>
                          <m:r>
                            <a:rPr lang="en-IN" sz="1800" i="1" kern="1200" smtClean="0">
                              <a:solidFill>
                                <a:prstClr val="black"/>
                              </a:solidFill>
                              <a:latin typeface="Cambria Math" panose="02040503050406030204" pitchFamily="18" charset="0"/>
                              <a:ea typeface="Cambria Math" panose="02040503050406030204" pitchFamily="18" charset="0"/>
                              <a:cs typeface="+mn-cs"/>
                            </a:rPr>
                            <m:t>2</m:t>
                          </m:r>
                        </m:den>
                      </m:f>
                      <m:nary>
                        <m:naryPr>
                          <m:chr m:val="∑"/>
                          <m:ctrlPr>
                            <a:rPr lang="en-IN" sz="18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800" i="1" kern="1200" smtClean="0">
                              <a:solidFill>
                                <a:prstClr val="black"/>
                              </a:solidFill>
                              <a:latin typeface="Cambria Math" panose="02040503050406030204" pitchFamily="18" charset="0"/>
                              <a:ea typeface="Cambria Math" panose="02040503050406030204" pitchFamily="18" charset="0"/>
                              <a:cs typeface="+mn-cs"/>
                            </a:rPr>
                            <m:t>𝑖</m:t>
                          </m:r>
                          <m:r>
                            <a:rPr lang="en-IN" sz="1800" i="1" kern="1200" smtClean="0">
                              <a:solidFill>
                                <a:prstClr val="black"/>
                              </a:solidFill>
                              <a:latin typeface="Cambria Math" panose="02040503050406030204" pitchFamily="18" charset="0"/>
                              <a:ea typeface="Cambria Math" panose="02040503050406030204" pitchFamily="18" charset="0"/>
                              <a:cs typeface="+mn-cs"/>
                            </a:rPr>
                            <m:t>=1</m:t>
                          </m:r>
                        </m:sub>
                        <m:sup>
                          <m:r>
                            <a:rPr lang="en-IN" sz="1800" b="0" i="1" kern="1200" smtClean="0">
                              <a:solidFill>
                                <a:prstClr val="black"/>
                              </a:solidFill>
                              <a:latin typeface="Cambria Math" panose="02040503050406030204" pitchFamily="18" charset="0"/>
                              <a:ea typeface="Cambria Math" panose="02040503050406030204" pitchFamily="18" charset="0"/>
                              <a:cs typeface="+mn-cs"/>
                            </a:rPr>
                            <m:t>𝑚</m:t>
                          </m:r>
                        </m:sup>
                        <m:e>
                          <m:nary>
                            <m:naryPr>
                              <m:chr m:val="∑"/>
                              <m:ctrlPr>
                                <a:rPr lang="en-IN" sz="18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800" i="1" kern="1200" smtClean="0">
                                  <a:solidFill>
                                    <a:prstClr val="black"/>
                                  </a:solidFill>
                                  <a:latin typeface="Cambria Math" panose="02040503050406030204" pitchFamily="18" charset="0"/>
                                  <a:ea typeface="Cambria Math" panose="02040503050406030204" pitchFamily="18" charset="0"/>
                                  <a:cs typeface="+mn-cs"/>
                                </a:rPr>
                                <m:t>𝑖</m:t>
                              </m:r>
                              <m:r>
                                <a:rPr lang="en-IN" sz="1800" i="1" kern="1200" smtClean="0">
                                  <a:solidFill>
                                    <a:prstClr val="black"/>
                                  </a:solidFill>
                                  <a:latin typeface="Cambria Math" panose="02040503050406030204" pitchFamily="18" charset="0"/>
                                  <a:ea typeface="Cambria Math" panose="02040503050406030204" pitchFamily="18" charset="0"/>
                                  <a:cs typeface="+mn-cs"/>
                                </a:rPr>
                                <m:t>=1</m:t>
                              </m:r>
                            </m:sub>
                            <m:sup>
                              <m:r>
                                <a:rPr lang="en-IN" sz="18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i="1" kern="1200" smtClean="0">
                                      <a:solidFill>
                                        <a:prstClr val="black"/>
                                      </a:solidFill>
                                      <a:latin typeface="Cambria Math" panose="02040503050406030204" pitchFamily="18" charset="0"/>
                                      <a:ea typeface="Cambria Math" panose="02040503050406030204" pitchFamily="18" charset="0"/>
                                      <a:cs typeface="+mn-cs"/>
                                    </a:rPr>
                                    <m:t>𝑑</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i="1" kern="1200" smtClean="0">
                                      <a:solidFill>
                                        <a:prstClr val="black"/>
                                      </a:solidFill>
                                      <a:latin typeface="Cambria Math" panose="02040503050406030204" pitchFamily="18" charset="0"/>
                                      <a:ea typeface="Cambria Math" panose="02040503050406030204" pitchFamily="18" charset="0"/>
                                      <a:cs typeface="+mn-cs"/>
                                    </a:rPr>
                                    <m:t>𝑑</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𝑗</m:t>
                                  </m:r>
                                </m:sub>
                              </m:sSub>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𝑗</m:t>
                                  </m:r>
                                </m:sub>
                              </m:sSub>
                            </m:e>
                          </m:nary>
                        </m:e>
                      </m:nary>
                      <m:r>
                        <a:rPr lang="en-IN" sz="1800" i="1" kern="1200" smtClean="0">
                          <a:solidFill>
                            <a:prstClr val="black"/>
                          </a:solidFill>
                          <a:latin typeface="Cambria Math" panose="02040503050406030204" pitchFamily="18" charset="0"/>
                          <a:ea typeface="Cambria Math" panose="02040503050406030204" pitchFamily="18" charset="0"/>
                          <a:cs typeface="+mn-cs"/>
                        </a:rPr>
                        <m:t>(</m:t>
                      </m:r>
                      <m:sSubSup>
                        <m:sSubSup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SupPr>
                        <m:e>
                          <m:r>
                            <a:rPr lang="en-IN" sz="1800" b="1" i="1" kern="1200" smtClean="0">
                              <a:solidFill>
                                <a:prstClr val="black"/>
                              </a:solidFill>
                              <a:latin typeface="Cambria Math" panose="02040503050406030204" pitchFamily="18" charset="0"/>
                              <a:ea typeface="Cambria Math" panose="02040503050406030204" pitchFamily="18" charset="0"/>
                              <a:cs typeface="+mn-cs"/>
                            </a:rPr>
                            <m:t>𝒙</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up>
                          <m:r>
                            <a:rPr lang="en-IN" sz="1800" i="1" kern="1200" smtClean="0">
                              <a:solidFill>
                                <a:prstClr val="black"/>
                              </a:solidFill>
                              <a:latin typeface="Cambria Math" panose="02040503050406030204" pitchFamily="18" charset="0"/>
                              <a:ea typeface="Cambria Math" panose="02040503050406030204" pitchFamily="18" charset="0"/>
                              <a:cs typeface="+mn-cs"/>
                            </a:rPr>
                            <m:t>𝑇</m:t>
                          </m:r>
                        </m:sup>
                      </m:sSubSup>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b="1" i="1" kern="1200" smtClean="0">
                              <a:solidFill>
                                <a:prstClr val="black"/>
                              </a:solidFill>
                              <a:latin typeface="Cambria Math" panose="02040503050406030204" pitchFamily="18" charset="0"/>
                              <a:ea typeface="Cambria Math" panose="02040503050406030204" pitchFamily="18" charset="0"/>
                              <a:cs typeface="+mn-cs"/>
                            </a:rPr>
                            <m:t>𝒙</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𝑗</m:t>
                          </m:r>
                        </m:sub>
                      </m:sSub>
                      <m:r>
                        <a:rPr lang="en-IN" sz="18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800" i="1" kern="1200" smtClean="0">
                              <a:solidFill>
                                <a:prstClr val="black"/>
                              </a:solidFill>
                              <a:latin typeface="Cambria Math" panose="02040503050406030204" pitchFamily="18" charset="0"/>
                              <a:ea typeface="Cambria Math" panose="02040503050406030204" pitchFamily="18" charset="0"/>
                              <a:cs typeface="+mn-cs"/>
                            </a:rPr>
                          </m:ctrlPr>
                        </m:fPr>
                        <m:num>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i="1" kern="1200" smtClean="0">
                                  <a:solidFill>
                                    <a:prstClr val="black"/>
                                  </a:solidFill>
                                  <a:latin typeface="Cambria Math" panose="02040503050406030204" pitchFamily="18" charset="0"/>
                                  <a:ea typeface="Cambria Math" panose="02040503050406030204" pitchFamily="18" charset="0"/>
                                  <a:cs typeface="+mn-cs"/>
                                </a:rPr>
                                <m:t>𝛿</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𝑖𝑗</m:t>
                              </m:r>
                            </m:sub>
                          </m:sSub>
                        </m:num>
                        <m:den>
                          <m:r>
                            <a:rPr lang="en-IN" sz="1800" b="1" i="1" kern="1200" smtClean="0">
                              <a:solidFill>
                                <a:prstClr val="black"/>
                              </a:solidFill>
                              <a:latin typeface="Cambria Math" panose="02040503050406030204" pitchFamily="18" charset="0"/>
                              <a:ea typeface="Cambria Math" panose="02040503050406030204" pitchFamily="18" charset="0"/>
                              <a:cs typeface="+mn-cs"/>
                            </a:rPr>
                            <m:t>𝑪</m:t>
                          </m:r>
                        </m:den>
                      </m:f>
                      <m:r>
                        <a:rPr lang="en-IN" sz="1800" i="1" kern="1200" smtClean="0">
                          <a:solidFill>
                            <a:prstClr val="black"/>
                          </a:solidFill>
                          <a:latin typeface="Cambria Math" panose="02040503050406030204" pitchFamily="18" charset="0"/>
                          <a:ea typeface="Cambria Math" panose="02040503050406030204" pitchFamily="18" charset="0"/>
                          <a:cs typeface="+mn-cs"/>
                        </a:rPr>
                        <m:t>)</m:t>
                      </m:r>
                    </m:oMath>
                  </m:oMathPara>
                </a14:m>
                <a:endParaRPr lang="en-IN" sz="1800" kern="1200" dirty="0">
                  <a:solidFill>
                    <a:prstClr val="black"/>
                  </a:solidFill>
                  <a:latin typeface="Calibri" panose="020F0502020204030204"/>
                  <a:ea typeface="+mn-ea"/>
                  <a:cs typeface="+mn-cs"/>
                </a:endParaRPr>
              </a:p>
            </p:txBody>
          </p:sp>
        </mc:Choice>
        <mc:Fallback>
          <p:sp>
            <p:nvSpPr>
              <p:cNvPr id="9" name="TextBox 8">
                <a:extLst>
                  <a:ext uri="{FF2B5EF4-FFF2-40B4-BE49-F238E27FC236}">
                    <a16:creationId xmlns:a16="http://schemas.microsoft.com/office/drawing/2014/main" id="{C3E344A3-A3B5-A94F-5D2E-43CE97C70ABD}"/>
                  </a:ext>
                </a:extLst>
              </p:cNvPr>
              <p:cNvSpPr txBox="1">
                <a:spLocks noRot="1" noChangeAspect="1" noMove="1" noResize="1" noEditPoints="1" noAdjustHandles="1" noChangeArrowheads="1" noChangeShapeType="1" noTextEdit="1"/>
              </p:cNvSpPr>
              <p:nvPr/>
            </p:nvSpPr>
            <p:spPr>
              <a:xfrm>
                <a:off x="2886898" y="1797319"/>
                <a:ext cx="5571322" cy="848566"/>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3EE4DF-F3D1-7129-6003-FF9ADEF2FEFD}"/>
                  </a:ext>
                </a:extLst>
              </p:cNvPr>
              <p:cNvSpPr txBox="1"/>
              <p:nvPr/>
            </p:nvSpPr>
            <p:spPr>
              <a:xfrm>
                <a:off x="4076841" y="2866689"/>
                <a:ext cx="1416424" cy="848566"/>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nary>
                        <m:naryPr>
                          <m:chr m:val="∑"/>
                          <m:ctrlPr>
                            <a:rPr lang="en-IN" sz="18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IN" sz="1800" i="1" kern="1200" smtClean="0">
                              <a:solidFill>
                                <a:prstClr val="black"/>
                              </a:solidFill>
                              <a:latin typeface="Cambria Math" panose="02040503050406030204" pitchFamily="18" charset="0"/>
                              <a:ea typeface="Cambria Math" panose="02040503050406030204" pitchFamily="18" charset="0"/>
                              <a:cs typeface="+mn-cs"/>
                            </a:rPr>
                            <m:t>𝑖</m:t>
                          </m:r>
                          <m:r>
                            <a:rPr lang="en-IN" sz="1800" i="1" kern="1200" smtClean="0">
                              <a:solidFill>
                                <a:prstClr val="black"/>
                              </a:solidFill>
                              <a:latin typeface="Cambria Math" panose="02040503050406030204" pitchFamily="18" charset="0"/>
                              <a:ea typeface="Cambria Math" panose="02040503050406030204" pitchFamily="18" charset="0"/>
                              <a:cs typeface="+mn-cs"/>
                            </a:rPr>
                            <m:t>=1</m:t>
                          </m:r>
                        </m:sub>
                        <m:sup>
                          <m:r>
                            <a:rPr lang="en-IN" sz="18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i="1" kern="1200" smtClean="0">
                                      <a:solidFill>
                                        <a:prstClr val="black"/>
                                      </a:solidFill>
                                      <a:latin typeface="Cambria Math" panose="02040503050406030204" pitchFamily="18" charset="0"/>
                                      <a:ea typeface="Cambria Math" panose="02040503050406030204" pitchFamily="18" charset="0"/>
                                      <a:cs typeface="+mn-cs"/>
                                    </a:rPr>
                                    <m:t>𝑑</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r>
                                <a:rPr lang="en-IN" sz="1800" i="1" kern="1200" smtClean="0">
                                  <a:solidFill>
                                    <a:prstClr val="black"/>
                                  </a:solidFill>
                                  <a:latin typeface="Cambria Math" panose="02040503050406030204" pitchFamily="18" charset="0"/>
                                  <a:ea typeface="Cambria Math" panose="02040503050406030204" pitchFamily="18" charset="0"/>
                                  <a:cs typeface="+mn-cs"/>
                                </a:rPr>
                                <m:t>𝑢</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r>
                            <a:rPr lang="en-IN" sz="1800" i="1" kern="1200" smtClean="0">
                              <a:solidFill>
                                <a:prstClr val="black"/>
                              </a:solidFill>
                              <a:latin typeface="Cambria Math" panose="02040503050406030204" pitchFamily="18" charset="0"/>
                              <a:ea typeface="Cambria Math" panose="02040503050406030204" pitchFamily="18" charset="0"/>
                              <a:cs typeface="+mn-cs"/>
                            </a:rPr>
                            <m:t>=0</m:t>
                          </m:r>
                        </m:e>
                      </m:nary>
                    </m:oMath>
                  </m:oMathPara>
                </a14:m>
                <a:endParaRPr lang="en-IN" sz="1800" kern="1200" dirty="0">
                  <a:solidFill>
                    <a:prstClr val="black"/>
                  </a:solidFill>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FC3EE4DF-F3D1-7129-6003-FF9ADEF2FEFD}"/>
                  </a:ext>
                </a:extLst>
              </p:cNvPr>
              <p:cNvSpPr txBox="1">
                <a:spLocks noRot="1" noChangeAspect="1" noMove="1" noResize="1" noEditPoints="1" noAdjustHandles="1" noChangeArrowheads="1" noChangeShapeType="1" noTextEdit="1"/>
              </p:cNvSpPr>
              <p:nvPr/>
            </p:nvSpPr>
            <p:spPr>
              <a:xfrm>
                <a:off x="4076841" y="2866689"/>
                <a:ext cx="1416424" cy="84856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E48A636-F7D5-A706-E609-02EC6C2413CB}"/>
                  </a:ext>
                </a:extLst>
              </p:cNvPr>
              <p:cNvSpPr txBox="1"/>
              <p:nvPr/>
            </p:nvSpPr>
            <p:spPr>
              <a:xfrm>
                <a:off x="1490830" y="3106306"/>
                <a:ext cx="1210235"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𝑠𝑢𝑏𝑗𝑒𝑐𝑡</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𝑡𝑜</m:t>
                      </m:r>
                    </m:oMath>
                  </m:oMathPara>
                </a14:m>
                <a:endParaRPr lang="en-IN" sz="1800" kern="1200" dirty="0">
                  <a:solidFill>
                    <a:prstClr val="black"/>
                  </a:solidFill>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FE48A636-F7D5-A706-E609-02EC6C2413CB}"/>
                  </a:ext>
                </a:extLst>
              </p:cNvPr>
              <p:cNvSpPr txBox="1">
                <a:spLocks noRot="1" noChangeAspect="1" noMove="1" noResize="1" noEditPoints="1" noAdjustHandles="1" noChangeArrowheads="1" noChangeShapeType="1" noTextEdit="1"/>
              </p:cNvSpPr>
              <p:nvPr/>
            </p:nvSpPr>
            <p:spPr>
              <a:xfrm>
                <a:off x="1490830" y="3106306"/>
                <a:ext cx="1210235" cy="369332"/>
              </a:xfrm>
              <a:prstGeom prst="rect">
                <a:avLst/>
              </a:prstGeom>
              <a:blipFill>
                <a:blip r:embed="rId5"/>
                <a:stretch>
                  <a:fillRect l="-1515"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BEFDAD-4A10-9341-A85F-96BC03C583DB}"/>
                  </a:ext>
                </a:extLst>
              </p:cNvPr>
              <p:cNvSpPr txBox="1"/>
              <p:nvPr/>
            </p:nvSpPr>
            <p:spPr>
              <a:xfrm>
                <a:off x="4359229" y="3936059"/>
                <a:ext cx="2268071"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𝑢</m:t>
                          </m:r>
                        </m:e>
                        <m:sub>
                          <m:r>
                            <a:rPr lang="en-IN" sz="1800" i="1" kern="1200" smtClean="0">
                              <a:solidFill>
                                <a:prstClr val="black"/>
                              </a:solidFill>
                              <a:latin typeface="Cambria Math" panose="02040503050406030204" pitchFamily="18" charset="0"/>
                              <a:ea typeface="+mn-ea"/>
                              <a:cs typeface="+mn-cs"/>
                            </a:rPr>
                            <m:t>𝑖</m:t>
                          </m:r>
                        </m:sub>
                      </m:sSub>
                      <m:r>
                        <a:rPr lang="en-IN" sz="1800" i="1" kern="1200" smtClean="0">
                          <a:solidFill>
                            <a:prstClr val="black"/>
                          </a:solidFill>
                          <a:latin typeface="Cambria Math" panose="02040503050406030204" pitchFamily="18" charset="0"/>
                          <a:ea typeface="+mn-ea"/>
                          <a:cs typeface="+mn-cs"/>
                        </a:rPr>
                        <m:t>≥0      1≤</m:t>
                      </m:r>
                      <m:r>
                        <a:rPr lang="en-IN" sz="1800" i="1" kern="1200" smtClean="0">
                          <a:solidFill>
                            <a:prstClr val="black"/>
                          </a:solidFill>
                          <a:latin typeface="Cambria Math" panose="02040503050406030204" pitchFamily="18" charset="0"/>
                          <a:ea typeface="+mn-ea"/>
                          <a:cs typeface="+mn-cs"/>
                        </a:rPr>
                        <m:t>𝑖</m:t>
                      </m:r>
                      <m:r>
                        <a:rPr lang="en-IN" sz="1800"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𝑚</m:t>
                      </m:r>
                    </m:oMath>
                  </m:oMathPara>
                </a14:m>
                <a:endParaRPr lang="en-IN" sz="1800" kern="1200" dirty="0">
                  <a:solidFill>
                    <a:prstClr val="black"/>
                  </a:solidFill>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66BEFDAD-4A10-9341-A85F-96BC03C583DB}"/>
                  </a:ext>
                </a:extLst>
              </p:cNvPr>
              <p:cNvSpPr txBox="1">
                <a:spLocks noRot="1" noChangeAspect="1" noMove="1" noResize="1" noEditPoints="1" noAdjustHandles="1" noChangeArrowheads="1" noChangeShapeType="1" noTextEdit="1"/>
              </p:cNvSpPr>
              <p:nvPr/>
            </p:nvSpPr>
            <p:spPr>
              <a:xfrm>
                <a:off x="4359229" y="3936059"/>
                <a:ext cx="2268071" cy="369332"/>
              </a:xfrm>
              <a:prstGeom prst="rect">
                <a:avLst/>
              </a:prstGeom>
              <a:blipFill>
                <a:blip r:embed="rId6"/>
                <a:stretch>
                  <a:fillRect b="-1667"/>
                </a:stretch>
              </a:blipFill>
            </p:spPr>
            <p:txBody>
              <a:bodyPr/>
              <a:lstStyle/>
              <a:p>
                <a:r>
                  <a:rPr lang="en-IN">
                    <a:noFill/>
                  </a:rPr>
                  <a:t> </a:t>
                </a:r>
              </a:p>
            </p:txBody>
          </p:sp>
        </mc:Fallback>
      </mc:AlternateContent>
    </p:spTree>
    <p:extLst>
      <p:ext uri="{BB962C8B-B14F-4D97-AF65-F5344CB8AC3E}">
        <p14:creationId xmlns:p14="http://schemas.microsoft.com/office/powerpoint/2010/main" val="807678181"/>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67CD40-58D1-DE64-BC73-B9D287A8EDC1}"/>
                  </a:ext>
                </a:extLst>
              </p:cNvPr>
              <p:cNvSpPr txBox="1"/>
              <p:nvPr/>
            </p:nvSpPr>
            <p:spPr>
              <a:xfrm>
                <a:off x="242046" y="376908"/>
                <a:ext cx="4240306"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800" b="1" i="1" kern="1200">
                          <a:solidFill>
                            <a:prstClr val="black"/>
                          </a:solidFill>
                          <a:latin typeface="Cambria Math" panose="02040503050406030204" pitchFamily="18" charset="0"/>
                          <a:ea typeface="+mn-ea"/>
                          <a:cs typeface="+mn-cs"/>
                        </a:rPr>
                        <m:t>𝑻𝒉𝒆</m:t>
                      </m:r>
                      <m:r>
                        <a:rPr lang="en-US" sz="1800" b="1" i="1" kern="1200">
                          <a:solidFill>
                            <a:prstClr val="black"/>
                          </a:solidFill>
                          <a:latin typeface="Cambria Math" panose="02040503050406030204" pitchFamily="18" charset="0"/>
                          <a:ea typeface="+mn-ea"/>
                          <a:cs typeface="+mn-cs"/>
                        </a:rPr>
                        <m:t> </m:t>
                      </m:r>
                      <m:r>
                        <a:rPr lang="en-US" sz="1800" b="1" i="1" kern="1200">
                          <a:solidFill>
                            <a:prstClr val="black"/>
                          </a:solidFill>
                          <a:latin typeface="Cambria Math" panose="02040503050406030204" pitchFamily="18" charset="0"/>
                          <a:ea typeface="+mn-ea"/>
                          <a:cs typeface="+mn-cs"/>
                        </a:rPr>
                        <m:t>𝒔𝒕𝒂𝒏𝒅𝒂𝒓𝒅</m:t>
                      </m:r>
                      <m:r>
                        <a:rPr lang="en-US" sz="1800" b="1" i="1" kern="1200">
                          <a:solidFill>
                            <a:prstClr val="black"/>
                          </a:solidFill>
                          <a:latin typeface="Cambria Math" panose="02040503050406030204" pitchFamily="18" charset="0"/>
                          <a:ea typeface="+mn-ea"/>
                          <a:cs typeface="+mn-cs"/>
                        </a:rPr>
                        <m:t> </m:t>
                      </m:r>
                      <m:r>
                        <a:rPr lang="en-US" sz="1800" b="1" i="1" kern="1200">
                          <a:solidFill>
                            <a:prstClr val="black"/>
                          </a:solidFill>
                          <a:latin typeface="Cambria Math" panose="02040503050406030204" pitchFamily="18" charset="0"/>
                          <a:ea typeface="+mn-ea"/>
                          <a:cs typeface="+mn-cs"/>
                        </a:rPr>
                        <m:t>𝒇𝒐𝒓𝒎</m:t>
                      </m:r>
                      <m:r>
                        <a:rPr lang="en-US" sz="1800" b="1" i="1" kern="1200">
                          <a:solidFill>
                            <a:prstClr val="black"/>
                          </a:solidFill>
                          <a:latin typeface="Cambria Math" panose="02040503050406030204" pitchFamily="18" charset="0"/>
                          <a:ea typeface="+mn-ea"/>
                          <a:cs typeface="+mn-cs"/>
                        </a:rPr>
                        <m:t> </m:t>
                      </m:r>
                      <m:r>
                        <a:rPr lang="en-US" sz="1800" b="1" i="1" kern="1200">
                          <a:solidFill>
                            <a:prstClr val="black"/>
                          </a:solidFill>
                          <a:latin typeface="Cambria Math" panose="02040503050406030204" pitchFamily="18" charset="0"/>
                          <a:ea typeface="+mn-ea"/>
                          <a:cs typeface="+mn-cs"/>
                        </a:rPr>
                        <m:t>𝒊𝒏</m:t>
                      </m:r>
                      <m:r>
                        <a:rPr lang="en-US" sz="1800" b="1" i="1" kern="1200">
                          <a:solidFill>
                            <a:prstClr val="black"/>
                          </a:solidFill>
                          <a:latin typeface="Cambria Math" panose="02040503050406030204" pitchFamily="18" charset="0"/>
                          <a:ea typeface="+mn-ea"/>
                          <a:cs typeface="+mn-cs"/>
                        </a:rPr>
                        <m:t> </m:t>
                      </m:r>
                      <m:r>
                        <a:rPr lang="en-US" sz="1800" b="1" i="1" kern="1200">
                          <a:solidFill>
                            <a:prstClr val="black"/>
                          </a:solidFill>
                          <a:latin typeface="Cambria Math" panose="02040503050406030204" pitchFamily="18" charset="0"/>
                          <a:ea typeface="+mn-ea"/>
                          <a:cs typeface="+mn-cs"/>
                        </a:rPr>
                        <m:t>𝒎𝒂𝒕𝒓𝒊𝒙</m:t>
                      </m:r>
                      <m:r>
                        <a:rPr lang="en-US" sz="1800" b="1" i="1" kern="1200">
                          <a:solidFill>
                            <a:prstClr val="black"/>
                          </a:solidFill>
                          <a:latin typeface="Cambria Math" panose="02040503050406030204" pitchFamily="18" charset="0"/>
                          <a:ea typeface="+mn-ea"/>
                          <a:cs typeface="+mn-cs"/>
                        </a:rPr>
                        <m:t> </m:t>
                      </m:r>
                      <m:r>
                        <a:rPr lang="en-US" sz="1800" b="1" i="1" kern="1200">
                          <a:solidFill>
                            <a:prstClr val="black"/>
                          </a:solidFill>
                          <a:latin typeface="Cambria Math" panose="02040503050406030204" pitchFamily="18" charset="0"/>
                          <a:ea typeface="+mn-ea"/>
                          <a:cs typeface="+mn-cs"/>
                        </a:rPr>
                        <m:t>𝒇𝒐𝒓𝒎𝒂𝒕</m:t>
                      </m:r>
                      <m:r>
                        <a:rPr lang="en-US" sz="1800" b="1" i="1" kern="1200">
                          <a:solidFill>
                            <a:prstClr val="black"/>
                          </a:solidFill>
                          <a:latin typeface="Cambria Math" panose="02040503050406030204" pitchFamily="18" charset="0"/>
                          <a:ea typeface="+mn-ea"/>
                          <a:cs typeface="+mn-cs"/>
                        </a:rPr>
                        <m:t> </m:t>
                      </m:r>
                      <m:r>
                        <a:rPr lang="en-US" sz="1800" b="1" i="1" kern="1200">
                          <a:solidFill>
                            <a:prstClr val="black"/>
                          </a:solidFill>
                          <a:latin typeface="Cambria Math" panose="02040503050406030204" pitchFamily="18" charset="0"/>
                          <a:ea typeface="+mn-ea"/>
                          <a:cs typeface="+mn-cs"/>
                        </a:rPr>
                        <m:t>𝒊𝒔</m:t>
                      </m:r>
                    </m:oMath>
                  </m:oMathPara>
                </a14:m>
                <a:endParaRPr lang="en-IN" sz="1800" b="1" kern="1200" dirty="0">
                  <a:solidFill>
                    <a:prstClr val="black"/>
                  </a:solidFill>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6767CD40-58D1-DE64-BC73-B9D287A8EDC1}"/>
                  </a:ext>
                </a:extLst>
              </p:cNvPr>
              <p:cNvSpPr txBox="1">
                <a:spLocks noRot="1" noChangeAspect="1" noMove="1" noResize="1" noEditPoints="1" noAdjustHandles="1" noChangeArrowheads="1" noChangeShapeType="1" noTextEdit="1"/>
              </p:cNvSpPr>
              <p:nvPr/>
            </p:nvSpPr>
            <p:spPr>
              <a:xfrm>
                <a:off x="242046" y="376908"/>
                <a:ext cx="4240306" cy="369332"/>
              </a:xfrm>
              <a:prstGeom prst="rect">
                <a:avLst/>
              </a:prstGeom>
              <a:blipFill>
                <a:blip r:embed="rId2"/>
                <a:stretch>
                  <a:fillRect r="-8489"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5165661-C798-6FEB-B361-B7EE204B50E6}"/>
                  </a:ext>
                </a:extLst>
              </p:cNvPr>
              <p:cNvSpPr txBox="1"/>
              <p:nvPr/>
            </p:nvSpPr>
            <p:spPr>
              <a:xfrm>
                <a:off x="2489760" y="967044"/>
                <a:ext cx="6096000" cy="714683"/>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1800" i="1" kern="1200" smtClean="0">
                              <a:solidFill>
                                <a:prstClr val="black"/>
                              </a:solidFill>
                              <a:latin typeface="Cambria Math" panose="02040503050406030204" pitchFamily="18" charset="0"/>
                              <a:ea typeface="Cambria Math" panose="02040503050406030204" pitchFamily="18" charset="0"/>
                              <a:cs typeface="+mn-cs"/>
                            </a:rPr>
                          </m:ctrlPr>
                        </m:mPr>
                        <m:mr>
                          <m:e>
                            <m:r>
                              <a:rPr lang="en-IN" sz="1800" i="1" kern="1200" smtClean="0">
                                <a:solidFill>
                                  <a:prstClr val="black"/>
                                </a:solidFill>
                                <a:latin typeface="Cambria Math" panose="02040503050406030204" pitchFamily="18" charset="0"/>
                                <a:ea typeface="Cambria Math" panose="02040503050406030204" pitchFamily="18" charset="0"/>
                                <a:cs typeface="+mn-cs"/>
                              </a:rPr>
                              <m:t>𝑚𝑖𝑛</m:t>
                            </m:r>
                          </m:e>
                        </m:mr>
                        <m:mr>
                          <m:e>
                            <m:r>
                              <a:rPr lang="en-IN" sz="1800" b="1" i="1" kern="1200" smtClean="0">
                                <a:solidFill>
                                  <a:prstClr val="black"/>
                                </a:solidFill>
                                <a:latin typeface="Cambria Math" panose="02040503050406030204" pitchFamily="18" charset="0"/>
                                <a:ea typeface="Cambria Math" panose="02040503050406030204" pitchFamily="18" charset="0"/>
                                <a:cs typeface="+mn-cs"/>
                              </a:rPr>
                              <m:t>𝒖</m:t>
                            </m:r>
                          </m:e>
                        </m:mr>
                      </m:m>
                      <m:r>
                        <a:rPr lang="en-IN" sz="1800" b="1" i="1" kern="1200" smtClean="0">
                          <a:solidFill>
                            <a:prstClr val="black"/>
                          </a:solidFill>
                          <a:latin typeface="Cambria Math" panose="02040503050406030204" pitchFamily="18" charset="0"/>
                          <a:ea typeface="Cambria Math" panose="02040503050406030204" pitchFamily="18" charset="0"/>
                          <a:cs typeface="+mn-cs"/>
                        </a:rPr>
                        <m:t>𝑳</m:t>
                      </m:r>
                      <m:d>
                        <m:d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dPr>
                        <m:e>
                          <m:r>
                            <a:rPr lang="en-IN" sz="1800" b="1" i="1" kern="1200" smtClean="0">
                              <a:solidFill>
                                <a:prstClr val="black"/>
                              </a:solidFill>
                              <a:latin typeface="Cambria Math" panose="02040503050406030204" pitchFamily="18" charset="0"/>
                              <a:ea typeface="Cambria Math" panose="02040503050406030204" pitchFamily="18" charset="0"/>
                              <a:cs typeface="+mn-cs"/>
                            </a:rPr>
                            <m:t>𝒖</m:t>
                          </m:r>
                        </m:e>
                      </m:d>
                      <m:r>
                        <a:rPr lang="en-IN" sz="18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800" i="1" kern="1200" smtClean="0">
                              <a:solidFill>
                                <a:prstClr val="black"/>
                              </a:solidFill>
                              <a:latin typeface="Cambria Math" panose="02040503050406030204" pitchFamily="18" charset="0"/>
                              <a:ea typeface="Cambria Math" panose="02040503050406030204" pitchFamily="18" charset="0"/>
                              <a:cs typeface="+mn-cs"/>
                            </a:rPr>
                          </m:ctrlPr>
                        </m:fPr>
                        <m:num>
                          <m:r>
                            <a:rPr lang="en-IN" sz="1800" i="1" kern="1200" smtClean="0">
                              <a:solidFill>
                                <a:prstClr val="black"/>
                              </a:solidFill>
                              <a:latin typeface="Cambria Math" panose="02040503050406030204" pitchFamily="18" charset="0"/>
                              <a:ea typeface="Cambria Math" panose="02040503050406030204" pitchFamily="18" charset="0"/>
                              <a:cs typeface="+mn-cs"/>
                            </a:rPr>
                            <m:t>1</m:t>
                          </m:r>
                        </m:num>
                        <m:den>
                          <m:r>
                            <a:rPr lang="en-IN" sz="1800" i="1" kern="1200" smtClean="0">
                              <a:solidFill>
                                <a:prstClr val="black"/>
                              </a:solidFill>
                              <a:latin typeface="Cambria Math" panose="02040503050406030204" pitchFamily="18" charset="0"/>
                              <a:ea typeface="Cambria Math" panose="02040503050406030204" pitchFamily="18" charset="0"/>
                              <a:cs typeface="+mn-cs"/>
                            </a:rPr>
                            <m:t>2</m:t>
                          </m:r>
                        </m:den>
                      </m:f>
                      <m:sSup>
                        <m:sSup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sSupPr>
                        <m:e>
                          <m:r>
                            <a:rPr lang="en-IN" sz="1800" b="1" i="1" kern="1200" smtClean="0">
                              <a:solidFill>
                                <a:prstClr val="black"/>
                              </a:solidFill>
                              <a:latin typeface="Cambria Math" panose="02040503050406030204" pitchFamily="18" charset="0"/>
                              <a:ea typeface="Cambria Math" panose="02040503050406030204" pitchFamily="18" charset="0"/>
                              <a:cs typeface="+mn-cs"/>
                            </a:rPr>
                            <m:t>𝒖</m:t>
                          </m:r>
                        </m:e>
                        <m:sup>
                          <m:r>
                            <a:rPr lang="en-IN" sz="1800" i="1" kern="1200" smtClean="0">
                              <a:solidFill>
                                <a:prstClr val="black"/>
                              </a:solidFill>
                              <a:latin typeface="Cambria Math" panose="02040503050406030204" pitchFamily="18" charset="0"/>
                              <a:ea typeface="Cambria Math" panose="02040503050406030204" pitchFamily="18" charset="0"/>
                              <a:cs typeface="+mn-cs"/>
                            </a:rPr>
                            <m:t>𝑇</m:t>
                          </m:r>
                        </m:sup>
                      </m:sSup>
                      <m:r>
                        <a:rPr lang="en-IN" sz="1800" b="1" i="1" kern="1200" smtClean="0">
                          <a:solidFill>
                            <a:prstClr val="black"/>
                          </a:solidFill>
                          <a:latin typeface="Cambria Math" panose="02040503050406030204" pitchFamily="18" charset="0"/>
                          <a:ea typeface="Cambria Math" panose="02040503050406030204" pitchFamily="18" charset="0"/>
                          <a:cs typeface="+mn-cs"/>
                        </a:rPr>
                        <m:t>𝑫</m:t>
                      </m:r>
                      <m:d>
                        <m:d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dPr>
                        <m:e>
                          <m:r>
                            <a:rPr lang="en-IN" sz="1800" b="1" i="1" kern="1200" smtClean="0">
                              <a:solidFill>
                                <a:prstClr val="black"/>
                              </a:solidFill>
                              <a:latin typeface="Cambria Math" panose="02040503050406030204" pitchFamily="18" charset="0"/>
                              <a:ea typeface="Cambria Math" panose="02040503050406030204" pitchFamily="18" charset="0"/>
                              <a:cs typeface="+mn-cs"/>
                            </a:rPr>
                            <m:t>𝑨</m:t>
                          </m:r>
                          <m:sSup>
                            <m:sSup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sSupPr>
                            <m:e>
                              <m:r>
                                <a:rPr lang="en-IN" sz="1800" b="1" i="1" kern="1200" smtClean="0">
                                  <a:solidFill>
                                    <a:prstClr val="black"/>
                                  </a:solidFill>
                                  <a:latin typeface="Cambria Math" panose="02040503050406030204" pitchFamily="18" charset="0"/>
                                  <a:ea typeface="Cambria Math" panose="02040503050406030204" pitchFamily="18" charset="0"/>
                                  <a:cs typeface="+mn-cs"/>
                                </a:rPr>
                                <m:t>𝑨</m:t>
                              </m:r>
                            </m:e>
                            <m:sup>
                              <m:r>
                                <a:rPr lang="en-IN" sz="1800" i="1" kern="1200" smtClean="0">
                                  <a:solidFill>
                                    <a:prstClr val="black"/>
                                  </a:solidFill>
                                  <a:latin typeface="Cambria Math" panose="02040503050406030204" pitchFamily="18" charset="0"/>
                                  <a:ea typeface="Cambria Math" panose="02040503050406030204" pitchFamily="18" charset="0"/>
                                  <a:cs typeface="+mn-cs"/>
                                </a:rPr>
                                <m:t>𝑇</m:t>
                              </m:r>
                            </m:sup>
                          </m:sSup>
                          <m:r>
                            <a:rPr lang="en-IN" sz="1800" b="1" i="1" kern="1200" smtClean="0">
                              <a:solidFill>
                                <a:prstClr val="black"/>
                              </a:solidFill>
                              <a:latin typeface="Cambria Math" panose="02040503050406030204" pitchFamily="18" charset="0"/>
                              <a:ea typeface="Cambria Math" panose="02040503050406030204" pitchFamily="18" charset="0"/>
                              <a:cs typeface="+mn-cs"/>
                            </a:rPr>
                            <m:t>+</m:t>
                          </m:r>
                          <m:f>
                            <m:f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fPr>
                            <m:num>
                              <m:r>
                                <a:rPr lang="en-IN" sz="1800" b="1" i="1" kern="1200" smtClean="0">
                                  <a:solidFill>
                                    <a:prstClr val="black"/>
                                  </a:solidFill>
                                  <a:latin typeface="Cambria Math" panose="02040503050406030204" pitchFamily="18" charset="0"/>
                                  <a:ea typeface="Cambria Math" panose="02040503050406030204" pitchFamily="18" charset="0"/>
                                  <a:cs typeface="+mn-cs"/>
                                </a:rPr>
                                <m:t>𝑰</m:t>
                              </m:r>
                            </m:num>
                            <m:den>
                              <m:r>
                                <a:rPr lang="en-IN" sz="1800" b="1" i="1" kern="1200" smtClean="0">
                                  <a:solidFill>
                                    <a:prstClr val="black"/>
                                  </a:solidFill>
                                  <a:latin typeface="Cambria Math" panose="02040503050406030204" pitchFamily="18" charset="0"/>
                                  <a:ea typeface="Cambria Math" panose="02040503050406030204" pitchFamily="18" charset="0"/>
                                  <a:cs typeface="+mn-cs"/>
                                </a:rPr>
                                <m:t>𝑪</m:t>
                              </m:r>
                            </m:den>
                          </m:f>
                        </m:e>
                      </m:d>
                      <m:r>
                        <a:rPr lang="en-IN" sz="1800" b="1" i="1" kern="1200" smtClean="0">
                          <a:solidFill>
                            <a:prstClr val="black"/>
                          </a:solidFill>
                          <a:latin typeface="Cambria Math" panose="02040503050406030204" pitchFamily="18" charset="0"/>
                          <a:ea typeface="Cambria Math" panose="02040503050406030204" pitchFamily="18" charset="0"/>
                          <a:cs typeface="+mn-cs"/>
                        </a:rPr>
                        <m:t>𝑫𝒖</m:t>
                      </m:r>
                      <m:r>
                        <a:rPr lang="en-IN" sz="1800" b="1" i="1" kern="1200" smtClean="0">
                          <a:solidFill>
                            <a:prstClr val="black"/>
                          </a:solidFill>
                          <a:latin typeface="Cambria Math" panose="02040503050406030204" pitchFamily="18" charset="0"/>
                          <a:ea typeface="Cambria Math" panose="02040503050406030204" pitchFamily="18" charset="0"/>
                          <a:cs typeface="+mn-cs"/>
                        </a:rPr>
                        <m:t>−</m:t>
                      </m:r>
                      <m:sSup>
                        <m:sSup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sSupPr>
                        <m:e>
                          <m:r>
                            <a:rPr lang="en-IN" sz="1800" b="1" i="1" kern="1200" smtClean="0">
                              <a:solidFill>
                                <a:prstClr val="black"/>
                              </a:solidFill>
                              <a:latin typeface="Cambria Math" panose="02040503050406030204" pitchFamily="18" charset="0"/>
                              <a:ea typeface="Cambria Math" panose="02040503050406030204" pitchFamily="18" charset="0"/>
                              <a:cs typeface="+mn-cs"/>
                            </a:rPr>
                            <m:t>𝒆</m:t>
                          </m:r>
                        </m:e>
                        <m:sup>
                          <m:r>
                            <a:rPr lang="en-IN" sz="1800" b="1" i="1" kern="1200" smtClean="0">
                              <a:solidFill>
                                <a:prstClr val="black"/>
                              </a:solidFill>
                              <a:latin typeface="Cambria Math" panose="02040503050406030204" pitchFamily="18" charset="0"/>
                              <a:ea typeface="Cambria Math" panose="02040503050406030204" pitchFamily="18" charset="0"/>
                              <a:cs typeface="+mn-cs"/>
                            </a:rPr>
                            <m:t>𝑻</m:t>
                          </m:r>
                        </m:sup>
                      </m:sSup>
                      <m:r>
                        <a:rPr lang="en-IN" sz="1800" b="1" i="1" kern="1200" smtClean="0">
                          <a:solidFill>
                            <a:prstClr val="black"/>
                          </a:solidFill>
                          <a:latin typeface="Cambria Math" panose="02040503050406030204" pitchFamily="18" charset="0"/>
                          <a:ea typeface="Cambria Math" panose="02040503050406030204" pitchFamily="18" charset="0"/>
                          <a:cs typeface="+mn-cs"/>
                        </a:rPr>
                        <m:t>𝒖</m:t>
                      </m:r>
                    </m:oMath>
                  </m:oMathPara>
                </a14:m>
                <a:endParaRPr lang="en-IN" sz="1800" kern="1200" dirty="0">
                  <a:solidFill>
                    <a:prstClr val="black"/>
                  </a:solidFill>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05165661-C798-6FEB-B361-B7EE204B50E6}"/>
                  </a:ext>
                </a:extLst>
              </p:cNvPr>
              <p:cNvSpPr txBox="1">
                <a:spLocks noRot="1" noChangeAspect="1" noMove="1" noResize="1" noEditPoints="1" noAdjustHandles="1" noChangeArrowheads="1" noChangeShapeType="1" noTextEdit="1"/>
              </p:cNvSpPr>
              <p:nvPr/>
            </p:nvSpPr>
            <p:spPr>
              <a:xfrm>
                <a:off x="2489760" y="967044"/>
                <a:ext cx="6096000" cy="71468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F283E3-86EB-2E3F-1927-BAE16D31E8F7}"/>
                  </a:ext>
                </a:extLst>
              </p:cNvPr>
              <p:cNvSpPr txBox="1"/>
              <p:nvPr/>
            </p:nvSpPr>
            <p:spPr>
              <a:xfrm>
                <a:off x="1757081" y="1902531"/>
                <a:ext cx="1210235"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𝑠𝑢𝑏𝑗𝑒𝑐𝑡</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𝑡𝑜</m:t>
                      </m:r>
                    </m:oMath>
                  </m:oMathPara>
                </a14:m>
                <a:endParaRPr lang="en-IN" sz="1800" kern="1200" dirty="0">
                  <a:solidFill>
                    <a:prstClr val="black"/>
                  </a:solidFill>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C0F283E3-86EB-2E3F-1927-BAE16D31E8F7}"/>
                  </a:ext>
                </a:extLst>
              </p:cNvPr>
              <p:cNvSpPr txBox="1">
                <a:spLocks noRot="1" noChangeAspect="1" noMove="1" noResize="1" noEditPoints="1" noAdjustHandles="1" noChangeArrowheads="1" noChangeShapeType="1" noTextEdit="1"/>
              </p:cNvSpPr>
              <p:nvPr/>
            </p:nvSpPr>
            <p:spPr>
              <a:xfrm>
                <a:off x="1757081" y="1902531"/>
                <a:ext cx="1210235" cy="369332"/>
              </a:xfrm>
              <a:prstGeom prst="rect">
                <a:avLst/>
              </a:prstGeom>
              <a:blipFill>
                <a:blip r:embed="rId4"/>
                <a:stretch>
                  <a:fillRect l="-1508"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4FBE208-452D-5B86-1C72-47722CBEFFFE}"/>
                  </a:ext>
                </a:extLst>
              </p:cNvPr>
              <p:cNvSpPr txBox="1"/>
              <p:nvPr/>
            </p:nvSpPr>
            <p:spPr>
              <a:xfrm>
                <a:off x="1863761" y="3816034"/>
                <a:ext cx="1210235"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𝑠𝑢𝑏𝑗𝑒𝑐𝑡</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𝑡𝑜</m:t>
                      </m:r>
                    </m:oMath>
                  </m:oMathPara>
                </a14:m>
                <a:endParaRPr lang="en-IN" sz="1800" kern="1200" dirty="0">
                  <a:solidFill>
                    <a:prstClr val="black"/>
                  </a:solidFill>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24FBE208-452D-5B86-1C72-47722CBEFFFE}"/>
                  </a:ext>
                </a:extLst>
              </p:cNvPr>
              <p:cNvSpPr txBox="1">
                <a:spLocks noRot="1" noChangeAspect="1" noMove="1" noResize="1" noEditPoints="1" noAdjustHandles="1" noChangeArrowheads="1" noChangeShapeType="1" noTextEdit="1"/>
              </p:cNvSpPr>
              <p:nvPr/>
            </p:nvSpPr>
            <p:spPr>
              <a:xfrm>
                <a:off x="1863761" y="3816034"/>
                <a:ext cx="1210235" cy="369332"/>
              </a:xfrm>
              <a:prstGeom prst="rect">
                <a:avLst/>
              </a:prstGeom>
              <a:blipFill>
                <a:blip r:embed="rId5"/>
                <a:stretch>
                  <a:fillRect l="-1515" b="-114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488050-DE6F-1BE1-5642-0E446AAE1D30}"/>
                  </a:ext>
                </a:extLst>
              </p:cNvPr>
              <p:cNvSpPr txBox="1"/>
              <p:nvPr/>
            </p:nvSpPr>
            <p:spPr>
              <a:xfrm>
                <a:off x="4482352" y="1902531"/>
                <a:ext cx="1210235"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sSup>
                        <m:sSupPr>
                          <m:ctrlPr>
                            <a:rPr lang="en-IN" sz="1800" i="1" kern="1200" smtClean="0">
                              <a:solidFill>
                                <a:prstClr val="black"/>
                              </a:solidFill>
                              <a:latin typeface="Cambria Math" panose="02040503050406030204" pitchFamily="18" charset="0"/>
                              <a:ea typeface="+mn-ea"/>
                              <a:cs typeface="+mn-cs"/>
                            </a:rPr>
                          </m:ctrlPr>
                        </m:sSupPr>
                        <m:e>
                          <m:r>
                            <a:rPr lang="en-IN" sz="1800" b="1" i="1" kern="1200" smtClean="0">
                              <a:solidFill>
                                <a:prstClr val="black"/>
                              </a:solidFill>
                              <a:latin typeface="Cambria Math" panose="02040503050406030204" pitchFamily="18" charset="0"/>
                              <a:ea typeface="+mn-ea"/>
                              <a:cs typeface="+mn-cs"/>
                            </a:rPr>
                            <m:t>𝒅</m:t>
                          </m:r>
                        </m:e>
                        <m:sup>
                          <m:r>
                            <a:rPr lang="en-IN" sz="1800" i="1" kern="1200" smtClean="0">
                              <a:solidFill>
                                <a:prstClr val="black"/>
                              </a:solidFill>
                              <a:latin typeface="Cambria Math" panose="02040503050406030204" pitchFamily="18" charset="0"/>
                              <a:ea typeface="+mn-ea"/>
                              <a:cs typeface="+mn-cs"/>
                            </a:rPr>
                            <m:t>𝑇</m:t>
                          </m:r>
                        </m:sup>
                      </m:sSup>
                      <m:r>
                        <a:rPr lang="en-IN" sz="1800" b="1" i="1" kern="1200" smtClean="0">
                          <a:solidFill>
                            <a:prstClr val="black"/>
                          </a:solidFill>
                          <a:latin typeface="Cambria Math" panose="02040503050406030204" pitchFamily="18" charset="0"/>
                          <a:ea typeface="+mn-ea"/>
                          <a:cs typeface="+mn-cs"/>
                        </a:rPr>
                        <m:t>𝒖</m:t>
                      </m:r>
                      <m:r>
                        <a:rPr lang="en-IN" sz="1800" b="1"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0</m:t>
                      </m:r>
                    </m:oMath>
                  </m:oMathPara>
                </a14:m>
                <a:endParaRPr lang="en-IN" sz="1800" kern="1200" dirty="0">
                  <a:solidFill>
                    <a:prstClr val="black"/>
                  </a:solidFill>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7E488050-DE6F-1BE1-5642-0E446AAE1D30}"/>
                  </a:ext>
                </a:extLst>
              </p:cNvPr>
              <p:cNvSpPr txBox="1">
                <a:spLocks noRot="1" noChangeAspect="1" noMove="1" noResize="1" noEditPoints="1" noAdjustHandles="1" noChangeArrowheads="1" noChangeShapeType="1" noTextEdit="1"/>
              </p:cNvSpPr>
              <p:nvPr/>
            </p:nvSpPr>
            <p:spPr>
              <a:xfrm>
                <a:off x="4482352" y="1902531"/>
                <a:ext cx="1210235"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CE4E201-D4CD-59A5-8435-DFAA9872464F}"/>
                  </a:ext>
                </a:extLst>
              </p:cNvPr>
              <p:cNvSpPr txBox="1"/>
              <p:nvPr/>
            </p:nvSpPr>
            <p:spPr>
              <a:xfrm>
                <a:off x="4679575" y="2271863"/>
                <a:ext cx="815788"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800" b="1" i="1" kern="1200" smtClean="0">
                          <a:solidFill>
                            <a:prstClr val="black"/>
                          </a:solidFill>
                          <a:latin typeface="Cambria Math" panose="02040503050406030204" pitchFamily="18" charset="0"/>
                          <a:ea typeface="+mn-ea"/>
                          <a:cs typeface="+mn-cs"/>
                        </a:rPr>
                        <m:t>𝒖</m:t>
                      </m:r>
                      <m:r>
                        <a:rPr lang="en-IN" sz="1800" b="1"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0</m:t>
                      </m:r>
                    </m:oMath>
                  </m:oMathPara>
                </a14:m>
                <a:endParaRPr lang="en-IN" sz="1800" kern="1200" dirty="0">
                  <a:solidFill>
                    <a:prstClr val="black"/>
                  </a:solidFill>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BCE4E201-D4CD-59A5-8435-DFAA9872464F}"/>
                  </a:ext>
                </a:extLst>
              </p:cNvPr>
              <p:cNvSpPr txBox="1">
                <a:spLocks noRot="1" noChangeAspect="1" noMove="1" noResize="1" noEditPoints="1" noAdjustHandles="1" noChangeArrowheads="1" noChangeShapeType="1" noTextEdit="1"/>
              </p:cNvSpPr>
              <p:nvPr/>
            </p:nvSpPr>
            <p:spPr>
              <a:xfrm>
                <a:off x="4679575" y="2271863"/>
                <a:ext cx="815788"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0EE2B2C-941C-667D-043E-7B1C46E28665}"/>
                  </a:ext>
                </a:extLst>
              </p:cNvPr>
              <p:cNvSpPr txBox="1"/>
              <p:nvPr/>
            </p:nvSpPr>
            <p:spPr>
              <a:xfrm>
                <a:off x="1863761" y="2571750"/>
                <a:ext cx="1210235" cy="369332"/>
              </a:xfrm>
              <a:prstGeom prst="rect">
                <a:avLst/>
              </a:prstGeom>
              <a:noFill/>
            </p:spPr>
            <p:txBody>
              <a:bodyPr wrap="square">
                <a:spAutoFit/>
              </a:bodyPr>
              <a:lstStyle/>
              <a:p>
                <a:pPr>
                  <a:buClrTx/>
                  <a:buFontTx/>
                  <a:buNone/>
                </a:pPr>
                <a14:m>
                  <m:oMathPara xmlns:m="http://schemas.openxmlformats.org/officeDocument/2006/math">
                    <m:oMathParaPr>
                      <m:jc m:val="left"/>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𝑜𝑟</m:t>
                      </m:r>
                    </m:oMath>
                  </m:oMathPara>
                </a14:m>
                <a:endParaRPr lang="en-IN" sz="1800" kern="1200" dirty="0">
                  <a:solidFill>
                    <a:prstClr val="black"/>
                  </a:solidFill>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A0EE2B2C-941C-667D-043E-7B1C46E28665}"/>
                  </a:ext>
                </a:extLst>
              </p:cNvPr>
              <p:cNvSpPr txBox="1">
                <a:spLocks noRot="1" noChangeAspect="1" noMove="1" noResize="1" noEditPoints="1" noAdjustHandles="1" noChangeArrowheads="1" noChangeShapeType="1" noTextEdit="1"/>
              </p:cNvSpPr>
              <p:nvPr/>
            </p:nvSpPr>
            <p:spPr>
              <a:xfrm>
                <a:off x="1863761" y="2571750"/>
                <a:ext cx="1210235"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FF3AC3-0091-60DD-0607-C864EF40C6BC}"/>
                  </a:ext>
                </a:extLst>
              </p:cNvPr>
              <p:cNvSpPr txBox="1"/>
              <p:nvPr/>
            </p:nvSpPr>
            <p:spPr>
              <a:xfrm>
                <a:off x="2554043" y="2916839"/>
                <a:ext cx="6096000" cy="610936"/>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1800" i="1" kern="1200" smtClean="0">
                              <a:solidFill>
                                <a:prstClr val="black"/>
                              </a:solidFill>
                              <a:latin typeface="Cambria Math" panose="02040503050406030204" pitchFamily="18" charset="0"/>
                              <a:ea typeface="Cambria Math" panose="02040503050406030204" pitchFamily="18" charset="0"/>
                              <a:cs typeface="+mn-cs"/>
                            </a:rPr>
                          </m:ctrlPr>
                        </m:mPr>
                        <m:mr>
                          <m:e>
                            <m:r>
                              <a:rPr lang="en-IN" sz="1800" i="1" kern="1200" smtClean="0">
                                <a:solidFill>
                                  <a:prstClr val="black"/>
                                </a:solidFill>
                                <a:latin typeface="Cambria Math" panose="02040503050406030204" pitchFamily="18" charset="0"/>
                                <a:ea typeface="Cambria Math" panose="02040503050406030204" pitchFamily="18" charset="0"/>
                                <a:cs typeface="+mn-cs"/>
                              </a:rPr>
                              <m:t>𝑚𝑖𝑛</m:t>
                            </m:r>
                          </m:e>
                        </m:mr>
                        <m:mr>
                          <m:e>
                            <m:r>
                              <a:rPr lang="en-IN" sz="1800" b="1" i="1" kern="1200" smtClean="0">
                                <a:solidFill>
                                  <a:prstClr val="black"/>
                                </a:solidFill>
                                <a:latin typeface="Cambria Math" panose="02040503050406030204" pitchFamily="18" charset="0"/>
                                <a:ea typeface="Cambria Math" panose="02040503050406030204" pitchFamily="18" charset="0"/>
                                <a:cs typeface="+mn-cs"/>
                              </a:rPr>
                              <m:t>𝒖</m:t>
                            </m:r>
                          </m:e>
                        </m:mr>
                      </m:m>
                      <m:r>
                        <a:rPr lang="en-IN" sz="1800" b="1" i="1" kern="1200" smtClean="0">
                          <a:solidFill>
                            <a:prstClr val="black"/>
                          </a:solidFill>
                          <a:latin typeface="Cambria Math" panose="02040503050406030204" pitchFamily="18" charset="0"/>
                          <a:ea typeface="Cambria Math" panose="02040503050406030204" pitchFamily="18" charset="0"/>
                          <a:cs typeface="+mn-cs"/>
                        </a:rPr>
                        <m:t>𝑳</m:t>
                      </m:r>
                      <m:d>
                        <m:d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dPr>
                        <m:e>
                          <m:r>
                            <a:rPr lang="en-IN" sz="1800" b="1" i="1" kern="1200" smtClean="0">
                              <a:solidFill>
                                <a:prstClr val="black"/>
                              </a:solidFill>
                              <a:latin typeface="Cambria Math" panose="02040503050406030204" pitchFamily="18" charset="0"/>
                              <a:ea typeface="Cambria Math" panose="02040503050406030204" pitchFamily="18" charset="0"/>
                              <a:cs typeface="+mn-cs"/>
                            </a:rPr>
                            <m:t>𝒖</m:t>
                          </m:r>
                        </m:e>
                      </m:d>
                      <m:r>
                        <a:rPr lang="en-IN" sz="1800" i="1" kern="1200" smtClean="0">
                          <a:solidFill>
                            <a:prstClr val="black"/>
                          </a:solidFill>
                          <a:latin typeface="Cambria Math" panose="02040503050406030204" pitchFamily="18" charset="0"/>
                          <a:ea typeface="Cambria Math" panose="02040503050406030204" pitchFamily="18" charset="0"/>
                          <a:cs typeface="+mn-cs"/>
                        </a:rPr>
                        <m:t>=</m:t>
                      </m:r>
                      <m:f>
                        <m:fPr>
                          <m:ctrlPr>
                            <a:rPr lang="en-IN" sz="1800" i="1" kern="1200" smtClean="0">
                              <a:solidFill>
                                <a:prstClr val="black"/>
                              </a:solidFill>
                              <a:latin typeface="Cambria Math" panose="02040503050406030204" pitchFamily="18" charset="0"/>
                              <a:ea typeface="Cambria Math" panose="02040503050406030204" pitchFamily="18" charset="0"/>
                              <a:cs typeface="+mn-cs"/>
                            </a:rPr>
                          </m:ctrlPr>
                        </m:fPr>
                        <m:num>
                          <m:r>
                            <a:rPr lang="en-IN" sz="1800" i="1" kern="1200" smtClean="0">
                              <a:solidFill>
                                <a:prstClr val="black"/>
                              </a:solidFill>
                              <a:latin typeface="Cambria Math" panose="02040503050406030204" pitchFamily="18" charset="0"/>
                              <a:ea typeface="Cambria Math" panose="02040503050406030204" pitchFamily="18" charset="0"/>
                              <a:cs typeface="+mn-cs"/>
                            </a:rPr>
                            <m:t>1</m:t>
                          </m:r>
                        </m:num>
                        <m:den>
                          <m:r>
                            <a:rPr lang="en-IN" sz="1800" i="1" kern="1200" smtClean="0">
                              <a:solidFill>
                                <a:prstClr val="black"/>
                              </a:solidFill>
                              <a:latin typeface="Cambria Math" panose="02040503050406030204" pitchFamily="18" charset="0"/>
                              <a:ea typeface="Cambria Math" panose="02040503050406030204" pitchFamily="18" charset="0"/>
                              <a:cs typeface="+mn-cs"/>
                            </a:rPr>
                            <m:t>2</m:t>
                          </m:r>
                        </m:den>
                      </m:f>
                      <m:sSup>
                        <m:sSup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sSupPr>
                        <m:e>
                          <m:r>
                            <a:rPr lang="en-IN" sz="1800" b="1" i="1" kern="1200" smtClean="0">
                              <a:solidFill>
                                <a:prstClr val="black"/>
                              </a:solidFill>
                              <a:latin typeface="Cambria Math" panose="02040503050406030204" pitchFamily="18" charset="0"/>
                              <a:ea typeface="Cambria Math" panose="02040503050406030204" pitchFamily="18" charset="0"/>
                              <a:cs typeface="+mn-cs"/>
                            </a:rPr>
                            <m:t>𝒖</m:t>
                          </m:r>
                        </m:e>
                        <m:sup>
                          <m:r>
                            <a:rPr lang="en-IN" sz="1800" i="1" kern="1200" smtClean="0">
                              <a:solidFill>
                                <a:prstClr val="black"/>
                              </a:solidFill>
                              <a:latin typeface="Cambria Math" panose="02040503050406030204" pitchFamily="18" charset="0"/>
                              <a:ea typeface="Cambria Math" panose="02040503050406030204" pitchFamily="18" charset="0"/>
                              <a:cs typeface="+mn-cs"/>
                            </a:rPr>
                            <m:t>𝑇</m:t>
                          </m:r>
                        </m:sup>
                      </m:sSup>
                      <m:r>
                        <a:rPr lang="en-IN" sz="1800" b="1" i="1" kern="1200" smtClean="0">
                          <a:solidFill>
                            <a:prstClr val="black"/>
                          </a:solidFill>
                          <a:latin typeface="Cambria Math" panose="02040503050406030204" pitchFamily="18" charset="0"/>
                          <a:ea typeface="Cambria Math" panose="02040503050406030204" pitchFamily="18" charset="0"/>
                          <a:cs typeface="+mn-cs"/>
                        </a:rPr>
                        <m:t>𝑸𝒖</m:t>
                      </m:r>
                      <m:r>
                        <a:rPr lang="en-IN" sz="1800" b="1" i="1" kern="1200" smtClean="0">
                          <a:solidFill>
                            <a:prstClr val="black"/>
                          </a:solidFill>
                          <a:latin typeface="Cambria Math" panose="02040503050406030204" pitchFamily="18" charset="0"/>
                          <a:ea typeface="Cambria Math" panose="02040503050406030204" pitchFamily="18" charset="0"/>
                          <a:cs typeface="+mn-cs"/>
                        </a:rPr>
                        <m:t>−</m:t>
                      </m:r>
                      <m:sSup>
                        <m:sSupPr>
                          <m:ctrlPr>
                            <a:rPr lang="en-IN" sz="1800" b="1" i="1" kern="1200" smtClean="0">
                              <a:solidFill>
                                <a:prstClr val="black"/>
                              </a:solidFill>
                              <a:latin typeface="Cambria Math" panose="02040503050406030204" pitchFamily="18" charset="0"/>
                              <a:ea typeface="Cambria Math" panose="02040503050406030204" pitchFamily="18" charset="0"/>
                              <a:cs typeface="+mn-cs"/>
                            </a:rPr>
                          </m:ctrlPr>
                        </m:sSupPr>
                        <m:e>
                          <m:r>
                            <a:rPr lang="en-IN" sz="1800" b="1" i="1" kern="1200" smtClean="0">
                              <a:solidFill>
                                <a:prstClr val="black"/>
                              </a:solidFill>
                              <a:latin typeface="Cambria Math" panose="02040503050406030204" pitchFamily="18" charset="0"/>
                              <a:ea typeface="Cambria Math" panose="02040503050406030204" pitchFamily="18" charset="0"/>
                              <a:cs typeface="+mn-cs"/>
                            </a:rPr>
                            <m:t>𝒆</m:t>
                          </m:r>
                        </m:e>
                        <m:sup>
                          <m:r>
                            <a:rPr lang="en-IN" sz="1800" b="1" i="1" kern="1200" smtClean="0">
                              <a:solidFill>
                                <a:prstClr val="black"/>
                              </a:solidFill>
                              <a:latin typeface="Cambria Math" panose="02040503050406030204" pitchFamily="18" charset="0"/>
                              <a:ea typeface="Cambria Math" panose="02040503050406030204" pitchFamily="18" charset="0"/>
                              <a:cs typeface="+mn-cs"/>
                            </a:rPr>
                            <m:t>𝑻</m:t>
                          </m:r>
                        </m:sup>
                      </m:sSup>
                      <m:r>
                        <a:rPr lang="en-IN" sz="1800" b="1" i="1" kern="1200" smtClean="0">
                          <a:solidFill>
                            <a:prstClr val="black"/>
                          </a:solidFill>
                          <a:latin typeface="Cambria Math" panose="02040503050406030204" pitchFamily="18" charset="0"/>
                          <a:ea typeface="Cambria Math" panose="02040503050406030204" pitchFamily="18" charset="0"/>
                          <a:cs typeface="+mn-cs"/>
                        </a:rPr>
                        <m:t>𝒖</m:t>
                      </m:r>
                    </m:oMath>
                  </m:oMathPara>
                </a14:m>
                <a:endParaRPr lang="en-IN" sz="1800" kern="1200" dirty="0">
                  <a:solidFill>
                    <a:prstClr val="black"/>
                  </a:solidFill>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A9FF3AC3-0091-60DD-0607-C864EF40C6BC}"/>
                  </a:ext>
                </a:extLst>
              </p:cNvPr>
              <p:cNvSpPr txBox="1">
                <a:spLocks noRot="1" noChangeAspect="1" noMove="1" noResize="1" noEditPoints="1" noAdjustHandles="1" noChangeArrowheads="1" noChangeShapeType="1" noTextEdit="1"/>
              </p:cNvSpPr>
              <p:nvPr/>
            </p:nvSpPr>
            <p:spPr>
              <a:xfrm>
                <a:off x="2554043" y="2916839"/>
                <a:ext cx="6096000" cy="610936"/>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3EF97C3-5E7A-11B2-0CEE-23C83B4D8D93}"/>
                  </a:ext>
                </a:extLst>
              </p:cNvPr>
              <p:cNvSpPr txBox="1"/>
              <p:nvPr/>
            </p:nvSpPr>
            <p:spPr>
              <a:xfrm>
                <a:off x="4589031" y="3826540"/>
                <a:ext cx="1210235"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sSup>
                        <m:sSupPr>
                          <m:ctrlPr>
                            <a:rPr lang="en-IN" sz="1800" i="1" kern="1200" smtClean="0">
                              <a:solidFill>
                                <a:prstClr val="black"/>
                              </a:solidFill>
                              <a:latin typeface="Cambria Math" panose="02040503050406030204" pitchFamily="18" charset="0"/>
                              <a:ea typeface="+mn-ea"/>
                              <a:cs typeface="+mn-cs"/>
                            </a:rPr>
                          </m:ctrlPr>
                        </m:sSupPr>
                        <m:e>
                          <m:r>
                            <a:rPr lang="en-IN" sz="1800" b="1" i="1" kern="1200" smtClean="0">
                              <a:solidFill>
                                <a:prstClr val="black"/>
                              </a:solidFill>
                              <a:latin typeface="Cambria Math" panose="02040503050406030204" pitchFamily="18" charset="0"/>
                              <a:ea typeface="+mn-ea"/>
                              <a:cs typeface="+mn-cs"/>
                            </a:rPr>
                            <m:t>𝒅</m:t>
                          </m:r>
                        </m:e>
                        <m:sup>
                          <m:r>
                            <a:rPr lang="en-IN" sz="1800" i="1" kern="1200" smtClean="0">
                              <a:solidFill>
                                <a:prstClr val="black"/>
                              </a:solidFill>
                              <a:latin typeface="Cambria Math" panose="02040503050406030204" pitchFamily="18" charset="0"/>
                              <a:ea typeface="+mn-ea"/>
                              <a:cs typeface="+mn-cs"/>
                            </a:rPr>
                            <m:t>𝑇</m:t>
                          </m:r>
                        </m:sup>
                      </m:sSup>
                      <m:r>
                        <a:rPr lang="en-IN" sz="1800" b="1" i="1" kern="1200" smtClean="0">
                          <a:solidFill>
                            <a:prstClr val="black"/>
                          </a:solidFill>
                          <a:latin typeface="Cambria Math" panose="02040503050406030204" pitchFamily="18" charset="0"/>
                          <a:ea typeface="+mn-ea"/>
                          <a:cs typeface="+mn-cs"/>
                        </a:rPr>
                        <m:t>𝒖</m:t>
                      </m:r>
                      <m:r>
                        <a:rPr lang="en-IN" sz="1800" b="1"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0</m:t>
                      </m:r>
                    </m:oMath>
                  </m:oMathPara>
                </a14:m>
                <a:endParaRPr lang="en-IN" sz="1800" kern="1200" dirty="0">
                  <a:solidFill>
                    <a:prstClr val="black"/>
                  </a:solidFill>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13EF97C3-5E7A-11B2-0CEE-23C83B4D8D93}"/>
                  </a:ext>
                </a:extLst>
              </p:cNvPr>
              <p:cNvSpPr txBox="1">
                <a:spLocks noRot="1" noChangeAspect="1" noMove="1" noResize="1" noEditPoints="1" noAdjustHandles="1" noChangeArrowheads="1" noChangeShapeType="1" noTextEdit="1"/>
              </p:cNvSpPr>
              <p:nvPr/>
            </p:nvSpPr>
            <p:spPr>
              <a:xfrm>
                <a:off x="4589031" y="3826540"/>
                <a:ext cx="1210235" cy="369332"/>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D98A23-6935-9B33-34B8-270B044964A6}"/>
                  </a:ext>
                </a:extLst>
              </p:cNvPr>
              <p:cNvSpPr txBox="1"/>
              <p:nvPr/>
            </p:nvSpPr>
            <p:spPr>
              <a:xfrm>
                <a:off x="4786255" y="4185366"/>
                <a:ext cx="815788"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800" b="1" i="1" kern="1200" smtClean="0">
                          <a:solidFill>
                            <a:prstClr val="black"/>
                          </a:solidFill>
                          <a:latin typeface="Cambria Math" panose="02040503050406030204" pitchFamily="18" charset="0"/>
                          <a:ea typeface="+mn-ea"/>
                          <a:cs typeface="+mn-cs"/>
                        </a:rPr>
                        <m:t>𝒖</m:t>
                      </m:r>
                      <m:r>
                        <a:rPr lang="en-IN" sz="1800" b="1"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0</m:t>
                      </m:r>
                    </m:oMath>
                  </m:oMathPara>
                </a14:m>
                <a:endParaRPr lang="en-IN" sz="1800" kern="1200" dirty="0">
                  <a:solidFill>
                    <a:prstClr val="black"/>
                  </a:solidFill>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9AD98A23-6935-9B33-34B8-270B044964A6}"/>
                  </a:ext>
                </a:extLst>
              </p:cNvPr>
              <p:cNvSpPr txBox="1">
                <a:spLocks noRot="1" noChangeAspect="1" noMove="1" noResize="1" noEditPoints="1" noAdjustHandles="1" noChangeArrowheads="1" noChangeShapeType="1" noTextEdit="1"/>
              </p:cNvSpPr>
              <p:nvPr/>
            </p:nvSpPr>
            <p:spPr>
              <a:xfrm>
                <a:off x="4786255" y="4185366"/>
                <a:ext cx="815788" cy="369332"/>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664E73-A991-108E-F16A-533E2974A7FD}"/>
                  </a:ext>
                </a:extLst>
              </p:cNvPr>
              <p:cNvSpPr txBox="1"/>
              <p:nvPr/>
            </p:nvSpPr>
            <p:spPr>
              <a:xfrm>
                <a:off x="1110724" y="4607166"/>
                <a:ext cx="7539319"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𝐼𝑛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𝑚𝑎𝑡𝑙𝑎𝑏</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𝑛𝑜𝑡𝑎𝑡𝑖𝑜𝑛</m:t>
                      </m:r>
                      <m:r>
                        <a:rPr lang="en-US" sz="1800" i="1" kern="1200" smtClean="0">
                          <a:solidFill>
                            <a:prstClr val="black"/>
                          </a:solidFill>
                          <a:latin typeface="Cambria Math" panose="02040503050406030204" pitchFamily="18" charset="0"/>
                          <a:ea typeface="+mn-ea"/>
                          <a:cs typeface="+mn-cs"/>
                        </a:rPr>
                        <m:t>, </m:t>
                      </m:r>
                      <m:r>
                        <a:rPr lang="en-US" sz="1800" b="1" i="1" kern="1200">
                          <a:solidFill>
                            <a:prstClr val="black"/>
                          </a:solidFill>
                          <a:latin typeface="Cambria Math" panose="02040503050406030204" pitchFamily="18" charset="0"/>
                          <a:ea typeface="+mn-ea"/>
                          <a:cs typeface="+mn-cs"/>
                        </a:rPr>
                        <m:t>𝑸</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𝑐𝑎𝑛</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𝑏𝑒</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𝑐𝑜𝑚𝑝𝑢𝑡𝑒𝑑</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𝑎𝑠</m:t>
                      </m:r>
                      <m:r>
                        <a:rPr lang="en-IN" sz="1800" i="1" kern="1200" smtClean="0">
                          <a:solidFill>
                            <a:prstClr val="black"/>
                          </a:solidFill>
                          <a:latin typeface="Cambria Math" panose="02040503050406030204" pitchFamily="18" charset="0"/>
                          <a:ea typeface="+mn-ea"/>
                          <a:cs typeface="+mn-cs"/>
                        </a:rPr>
                        <m:t> </m:t>
                      </m:r>
                      <m:r>
                        <a:rPr lang="en-IN" sz="1800" b="1" i="1" kern="1200" smtClean="0">
                          <a:solidFill>
                            <a:prstClr val="black"/>
                          </a:solidFill>
                          <a:latin typeface="Cambria Math" panose="02040503050406030204" pitchFamily="18" charset="0"/>
                          <a:ea typeface="+mn-ea"/>
                          <a:cs typeface="+mn-cs"/>
                        </a:rPr>
                        <m:t>𝑸</m:t>
                      </m:r>
                      <m:r>
                        <a:rPr lang="en-IN" sz="1800" b="1" i="1" kern="1200" smtClean="0">
                          <a:solidFill>
                            <a:prstClr val="black"/>
                          </a:solidFill>
                          <a:latin typeface="Cambria Math" panose="02040503050406030204" pitchFamily="18" charset="0"/>
                          <a:ea typeface="+mn-ea"/>
                          <a:cs typeface="+mn-cs"/>
                        </a:rPr>
                        <m:t>=</m:t>
                      </m:r>
                      <m:d>
                        <m:dPr>
                          <m:ctrlPr>
                            <a:rPr lang="en-IN" sz="1800" b="1" i="1" kern="1200" smtClean="0">
                              <a:solidFill>
                                <a:prstClr val="black"/>
                              </a:solidFill>
                              <a:latin typeface="Cambria Math" panose="02040503050406030204" pitchFamily="18" charset="0"/>
                              <a:ea typeface="+mn-ea"/>
                              <a:cs typeface="+mn-cs"/>
                            </a:rPr>
                          </m:ctrlPr>
                        </m:dPr>
                        <m:e>
                          <m:r>
                            <a:rPr lang="en-IN" sz="1800" b="1" i="1" kern="1200" smtClean="0">
                              <a:solidFill>
                                <a:prstClr val="black"/>
                              </a:solidFill>
                              <a:latin typeface="Cambria Math" panose="02040503050406030204" pitchFamily="18" charset="0"/>
                              <a:ea typeface="+mn-ea"/>
                              <a:cs typeface="+mn-cs"/>
                            </a:rPr>
                            <m:t>𝑨</m:t>
                          </m:r>
                          <m:r>
                            <a:rPr lang="en-IN" sz="1800" b="1" i="1" kern="1200" smtClean="0">
                              <a:solidFill>
                                <a:prstClr val="black"/>
                              </a:solidFill>
                              <a:latin typeface="Cambria Math" panose="02040503050406030204" pitchFamily="18" charset="0"/>
                              <a:ea typeface="+mn-ea"/>
                              <a:cs typeface="+mn-cs"/>
                            </a:rPr>
                            <m:t>∗</m:t>
                          </m:r>
                          <m:sSup>
                            <m:sSupPr>
                              <m:ctrlPr>
                                <a:rPr lang="en-IN" sz="1800" b="1" i="1" kern="1200" smtClean="0">
                                  <a:solidFill>
                                    <a:prstClr val="black"/>
                                  </a:solidFill>
                                  <a:latin typeface="Cambria Math" panose="02040503050406030204" pitchFamily="18" charset="0"/>
                                  <a:ea typeface="+mn-ea"/>
                                  <a:cs typeface="+mn-cs"/>
                                </a:rPr>
                              </m:ctrlPr>
                            </m:sSupPr>
                            <m:e>
                              <m:r>
                                <a:rPr lang="en-IN" sz="1800" b="1" i="1" kern="1200" smtClean="0">
                                  <a:solidFill>
                                    <a:prstClr val="black"/>
                                  </a:solidFill>
                                  <a:latin typeface="Cambria Math" panose="02040503050406030204" pitchFamily="18" charset="0"/>
                                  <a:ea typeface="+mn-ea"/>
                                  <a:cs typeface="+mn-cs"/>
                                </a:rPr>
                                <m:t>𝑨</m:t>
                              </m:r>
                            </m:e>
                            <m:sup>
                              <m:r>
                                <a:rPr lang="en-IN" sz="1800" i="1" kern="1200" smtClean="0">
                                  <a:solidFill>
                                    <a:prstClr val="black"/>
                                  </a:solidFill>
                                  <a:latin typeface="Cambria Math" panose="02040503050406030204" pitchFamily="18" charset="0"/>
                                  <a:ea typeface="+mn-ea"/>
                                  <a:cs typeface="+mn-cs"/>
                                </a:rPr>
                                <m:t>𝑇</m:t>
                              </m:r>
                            </m:sup>
                          </m:sSup>
                          <m:r>
                            <a:rPr lang="en-IN" sz="1800" b="1" i="1" kern="1200" smtClean="0">
                              <a:solidFill>
                                <a:prstClr val="black"/>
                              </a:solidFill>
                              <a:latin typeface="Cambria Math" panose="02040503050406030204" pitchFamily="18" charset="0"/>
                              <a:ea typeface="+mn-ea"/>
                              <a:cs typeface="+mn-cs"/>
                            </a:rPr>
                            <m:t>+</m:t>
                          </m:r>
                          <m:r>
                            <a:rPr lang="en-IN" sz="1800" b="1" i="1" kern="1200" smtClean="0">
                              <a:solidFill>
                                <a:prstClr val="black"/>
                              </a:solidFill>
                              <a:latin typeface="Cambria Math" panose="02040503050406030204" pitchFamily="18" charset="0"/>
                              <a:ea typeface="+mn-ea"/>
                              <a:cs typeface="+mn-cs"/>
                            </a:rPr>
                            <m:t>𝑰</m:t>
                          </m:r>
                          <m:r>
                            <a:rPr lang="en-IN" sz="1800" b="1" i="1" kern="1200" smtClean="0">
                              <a:solidFill>
                                <a:prstClr val="black"/>
                              </a:solidFill>
                              <a:latin typeface="Cambria Math" panose="02040503050406030204" pitchFamily="18" charset="0"/>
                              <a:ea typeface="+mn-ea"/>
                              <a:cs typeface="+mn-cs"/>
                            </a:rPr>
                            <m:t>/</m:t>
                          </m:r>
                          <m:r>
                            <a:rPr lang="en-IN" sz="1800" b="1" i="1" kern="1200" smtClean="0">
                              <a:solidFill>
                                <a:prstClr val="black"/>
                              </a:solidFill>
                              <a:latin typeface="Cambria Math" panose="02040503050406030204" pitchFamily="18" charset="0"/>
                              <a:ea typeface="+mn-ea"/>
                              <a:cs typeface="+mn-cs"/>
                            </a:rPr>
                            <m:t>𝑪</m:t>
                          </m:r>
                        </m:e>
                      </m:d>
                      <m:r>
                        <a:rPr lang="en-IN" sz="1800" b="1" i="1" kern="1200" smtClean="0">
                          <a:solidFill>
                            <a:prstClr val="black"/>
                          </a:solidFill>
                          <a:latin typeface="Cambria Math" panose="02040503050406030204" pitchFamily="18" charset="0"/>
                          <a:ea typeface="+mn-ea"/>
                          <a:cs typeface="+mn-cs"/>
                        </a:rPr>
                        <m:t>.∗(</m:t>
                      </m:r>
                      <m:r>
                        <a:rPr lang="en-IN" sz="1800" b="1" i="1" kern="1200" smtClean="0">
                          <a:solidFill>
                            <a:prstClr val="black"/>
                          </a:solidFill>
                          <a:latin typeface="Cambria Math" panose="02040503050406030204" pitchFamily="18" charset="0"/>
                          <a:ea typeface="+mn-ea"/>
                          <a:cs typeface="+mn-cs"/>
                        </a:rPr>
                        <m:t>𝒅</m:t>
                      </m:r>
                      <m:r>
                        <a:rPr lang="en-IN" sz="1800" b="1" i="1" kern="1200" smtClean="0">
                          <a:solidFill>
                            <a:prstClr val="black"/>
                          </a:solidFill>
                          <a:latin typeface="Cambria Math" panose="02040503050406030204" pitchFamily="18" charset="0"/>
                          <a:ea typeface="+mn-ea"/>
                          <a:cs typeface="+mn-cs"/>
                        </a:rPr>
                        <m:t>∗</m:t>
                      </m:r>
                      <m:sSup>
                        <m:sSupPr>
                          <m:ctrlPr>
                            <a:rPr lang="en-IN" sz="1800" b="1" i="1" kern="1200" smtClean="0">
                              <a:solidFill>
                                <a:prstClr val="black"/>
                              </a:solidFill>
                              <a:latin typeface="Cambria Math" panose="02040503050406030204" pitchFamily="18" charset="0"/>
                              <a:ea typeface="+mn-ea"/>
                              <a:cs typeface="+mn-cs"/>
                            </a:rPr>
                          </m:ctrlPr>
                        </m:sSupPr>
                        <m:e>
                          <m:r>
                            <a:rPr lang="en-IN" sz="1800" b="1" i="1" kern="1200" smtClean="0">
                              <a:solidFill>
                                <a:prstClr val="black"/>
                              </a:solidFill>
                              <a:latin typeface="Cambria Math" panose="02040503050406030204" pitchFamily="18" charset="0"/>
                              <a:ea typeface="+mn-ea"/>
                              <a:cs typeface="+mn-cs"/>
                            </a:rPr>
                            <m:t>𝒅</m:t>
                          </m:r>
                        </m:e>
                        <m:sup>
                          <m:r>
                            <a:rPr lang="en-IN" sz="1800" i="1" kern="1200" smtClean="0">
                              <a:solidFill>
                                <a:prstClr val="black"/>
                              </a:solidFill>
                              <a:latin typeface="Cambria Math" panose="02040503050406030204" pitchFamily="18" charset="0"/>
                              <a:ea typeface="+mn-ea"/>
                              <a:cs typeface="+mn-cs"/>
                            </a:rPr>
                            <m:t>𝑇</m:t>
                          </m:r>
                        </m:sup>
                      </m:sSup>
                      <m:r>
                        <a:rPr lang="en-IN" sz="1800" b="1" i="1" kern="1200" smtClean="0">
                          <a:solidFill>
                            <a:prstClr val="black"/>
                          </a:solidFill>
                          <a:latin typeface="Cambria Math" panose="02040503050406030204" pitchFamily="18" charset="0"/>
                          <a:ea typeface="+mn-ea"/>
                          <a:cs typeface="+mn-cs"/>
                        </a:rPr>
                        <m:t>)</m:t>
                      </m:r>
                    </m:oMath>
                  </m:oMathPara>
                </a14:m>
                <a:endParaRPr lang="en-IN" sz="1800" b="1" kern="1200" dirty="0">
                  <a:solidFill>
                    <a:prstClr val="black"/>
                  </a:solidFill>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18664E73-A991-108E-F16A-533E2974A7FD}"/>
                  </a:ext>
                </a:extLst>
              </p:cNvPr>
              <p:cNvSpPr txBox="1">
                <a:spLocks noRot="1" noChangeAspect="1" noMove="1" noResize="1" noEditPoints="1" noAdjustHandles="1" noChangeArrowheads="1" noChangeShapeType="1" noTextEdit="1"/>
              </p:cNvSpPr>
              <p:nvPr/>
            </p:nvSpPr>
            <p:spPr>
              <a:xfrm>
                <a:off x="1110724" y="4607166"/>
                <a:ext cx="7539319" cy="369332"/>
              </a:xfrm>
              <a:prstGeom prst="rect">
                <a:avLst/>
              </a:prstGeom>
              <a:blipFill>
                <a:blip r:embed="rId12"/>
                <a:stretch>
                  <a:fillRect b="-13333"/>
                </a:stretch>
              </a:blipFill>
            </p:spPr>
            <p:txBody>
              <a:bodyPr/>
              <a:lstStyle/>
              <a:p>
                <a:r>
                  <a:rPr lang="en-IN">
                    <a:noFill/>
                  </a:rPr>
                  <a:t> </a:t>
                </a:r>
              </a:p>
            </p:txBody>
          </p:sp>
        </mc:Fallback>
      </mc:AlternateContent>
    </p:spTree>
    <p:extLst>
      <p:ext uri="{BB962C8B-B14F-4D97-AF65-F5344CB8AC3E}">
        <p14:creationId xmlns:p14="http://schemas.microsoft.com/office/powerpoint/2010/main" val="297991263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A066182-20E3-C102-FD3C-51B214101010}"/>
                  </a:ext>
                </a:extLst>
              </p:cNvPr>
              <p:cNvSpPr txBox="1"/>
              <p:nvPr/>
            </p:nvSpPr>
            <p:spPr>
              <a:xfrm>
                <a:off x="201703" y="288427"/>
                <a:ext cx="3164543" cy="4616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2400" b="1" i="1" kern="1200" smtClean="0">
                          <a:solidFill>
                            <a:prstClr val="black"/>
                          </a:solidFill>
                          <a:latin typeface="Cambria Math" panose="02040503050406030204" pitchFamily="18" charset="0"/>
                          <a:ea typeface="+mn-ea"/>
                          <a:cs typeface="+mn-cs"/>
                        </a:rPr>
                        <m:t>𝑯𝒐𝒘</m:t>
                      </m:r>
                      <m:r>
                        <a:rPr lang="en-IN" sz="2400" b="1" i="1" kern="1200" smtClean="0">
                          <a:solidFill>
                            <a:prstClr val="black"/>
                          </a:solidFill>
                          <a:latin typeface="Cambria Math" panose="02040503050406030204" pitchFamily="18" charset="0"/>
                          <a:ea typeface="+mn-ea"/>
                          <a:cs typeface="+mn-cs"/>
                        </a:rPr>
                        <m:t> </m:t>
                      </m:r>
                      <m:r>
                        <a:rPr lang="en-IN" sz="2400" b="1" i="1" kern="1200" smtClean="0">
                          <a:solidFill>
                            <a:prstClr val="black"/>
                          </a:solidFill>
                          <a:latin typeface="Cambria Math" panose="02040503050406030204" pitchFamily="18" charset="0"/>
                          <a:ea typeface="+mn-ea"/>
                          <a:cs typeface="+mn-cs"/>
                        </a:rPr>
                        <m:t>𝒕𝒐</m:t>
                      </m:r>
                      <m:r>
                        <a:rPr lang="en-IN" sz="2400" b="1" i="1" kern="1200" smtClean="0">
                          <a:solidFill>
                            <a:prstClr val="black"/>
                          </a:solidFill>
                          <a:latin typeface="Cambria Math" panose="02040503050406030204" pitchFamily="18" charset="0"/>
                          <a:ea typeface="+mn-ea"/>
                          <a:cs typeface="+mn-cs"/>
                        </a:rPr>
                        <m:t> </m:t>
                      </m:r>
                      <m:r>
                        <a:rPr lang="en-IN" sz="2400" b="1" i="1" kern="1200" smtClean="0">
                          <a:solidFill>
                            <a:prstClr val="black"/>
                          </a:solidFill>
                          <a:latin typeface="Cambria Math" panose="02040503050406030204" pitchFamily="18" charset="0"/>
                          <a:ea typeface="+mn-ea"/>
                          <a:cs typeface="+mn-cs"/>
                        </a:rPr>
                        <m:t>𝑪𝒐𝒎𝒑𝒖𝒕𝒆</m:t>
                      </m:r>
                      <m:r>
                        <a:rPr lang="en-IN" sz="2400" b="1" i="1" kern="1200" smtClean="0">
                          <a:solidFill>
                            <a:prstClr val="black"/>
                          </a:solidFill>
                          <a:latin typeface="Cambria Math" panose="02040503050406030204" pitchFamily="18" charset="0"/>
                          <a:ea typeface="+mn-ea"/>
                          <a:cs typeface="+mn-cs"/>
                        </a:rPr>
                        <m:t> </m:t>
                      </m:r>
                      <m:r>
                        <a:rPr lang="en-IN" sz="2400" b="1" i="1" kern="1200" smtClean="0">
                          <a:solidFill>
                            <a:prstClr val="black"/>
                          </a:solidFill>
                          <a:latin typeface="Cambria Math" panose="02040503050406030204" pitchFamily="18" charset="0"/>
                          <a:ea typeface="Cambria Math" panose="02040503050406030204" pitchFamily="18" charset="0"/>
                          <a:cs typeface="+mn-cs"/>
                        </a:rPr>
                        <m:t>𝜸</m:t>
                      </m:r>
                      <m:r>
                        <a:rPr lang="en-IN" sz="2400" b="1" i="1" kern="1200" smtClean="0">
                          <a:solidFill>
                            <a:prstClr val="black"/>
                          </a:solidFill>
                          <a:latin typeface="Cambria Math" panose="02040503050406030204" pitchFamily="18" charset="0"/>
                          <a:ea typeface="Cambria Math" panose="02040503050406030204" pitchFamily="18" charset="0"/>
                          <a:cs typeface="+mn-cs"/>
                        </a:rPr>
                        <m:t> !?</m:t>
                      </m:r>
                    </m:oMath>
                  </m:oMathPara>
                </a14:m>
                <a:endParaRPr lang="en-IN" sz="2400" b="1" kern="1200" dirty="0">
                  <a:solidFill>
                    <a:prstClr val="black"/>
                  </a:solidFill>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6A066182-20E3-C102-FD3C-51B214101010}"/>
                  </a:ext>
                </a:extLst>
              </p:cNvPr>
              <p:cNvSpPr txBox="1">
                <a:spLocks noRot="1" noChangeAspect="1" noMove="1" noResize="1" noEditPoints="1" noAdjustHandles="1" noChangeArrowheads="1" noChangeShapeType="1" noTextEdit="1"/>
              </p:cNvSpPr>
              <p:nvPr/>
            </p:nvSpPr>
            <p:spPr>
              <a:xfrm>
                <a:off x="201703" y="288427"/>
                <a:ext cx="3164543" cy="461665"/>
              </a:xfrm>
              <a:prstGeom prst="rect">
                <a:avLst/>
              </a:prstGeom>
              <a:blipFill>
                <a:blip r:embed="rId2"/>
                <a:stretch>
                  <a:fillRect r="-193"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04C3323-96D9-A0C6-7A61-06503A581572}"/>
                  </a:ext>
                </a:extLst>
              </p:cNvPr>
              <p:cNvSpPr txBox="1"/>
              <p:nvPr/>
            </p:nvSpPr>
            <p:spPr>
              <a:xfrm>
                <a:off x="1783974" y="969744"/>
                <a:ext cx="7046260"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a:solidFill>
                            <a:prstClr val="black"/>
                          </a:solidFill>
                          <a:latin typeface="Cambria Math" panose="02040503050406030204" pitchFamily="18" charset="0"/>
                          <a:ea typeface="+mn-ea"/>
                          <a:cs typeface="+mn-cs"/>
                        </a:rPr>
                        <m:t>𝐴𝑐𝑐𝑜𝑟𝑑𝑖𝑛𝑔</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𝑡𝑜</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𝑡h𝑒</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𝐾𝐾𝑇</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𝑐𝑜𝑚𝑝𝑙𝑒𝑚𝑒𝑛𝑡𝑎𝑟𝑖𝑡𝑦</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𝑇h𝑒𝑜𝑟𝑒𝑚</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𝑎𝑡</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𝑜𝑝𝑡𝑖𝑚𝑎𝑙</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𝑝𝑜𝑖𝑛𝑡</m:t>
                      </m:r>
                      <m:r>
                        <a:rPr lang="en-US" sz="1800" i="1" kern="1200">
                          <a:solidFill>
                            <a:prstClr val="black"/>
                          </a:solidFill>
                          <a:latin typeface="Cambria Math" panose="02040503050406030204" pitchFamily="18" charset="0"/>
                          <a:ea typeface="+mn-ea"/>
                          <a:cs typeface="+mn-cs"/>
                        </a:rPr>
                        <m:t>:</m:t>
                      </m:r>
                    </m:oMath>
                  </m:oMathPara>
                </a14:m>
                <a:endParaRPr lang="en-IN" sz="1800" kern="1200" dirty="0">
                  <a:solidFill>
                    <a:prstClr val="black"/>
                  </a:solidFill>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804C3323-96D9-A0C6-7A61-06503A581572}"/>
                  </a:ext>
                </a:extLst>
              </p:cNvPr>
              <p:cNvSpPr txBox="1">
                <a:spLocks noRot="1" noChangeAspect="1" noMove="1" noResize="1" noEditPoints="1" noAdjustHandles="1" noChangeArrowheads="1" noChangeShapeType="1" noTextEdit="1"/>
              </p:cNvSpPr>
              <p:nvPr/>
            </p:nvSpPr>
            <p:spPr>
              <a:xfrm>
                <a:off x="1783974" y="969744"/>
                <a:ext cx="7046260" cy="369332"/>
              </a:xfrm>
              <a:prstGeom prst="rect">
                <a:avLst/>
              </a:prstGeom>
              <a:blipFill>
                <a:blip r:embed="rId3"/>
                <a:stretch>
                  <a:fillRect l="-260"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4A0B4C-1FA0-5DD0-8D96-2B28286B6948}"/>
                  </a:ext>
                </a:extLst>
              </p:cNvPr>
              <p:cNvSpPr txBox="1"/>
              <p:nvPr/>
            </p:nvSpPr>
            <p:spPr>
              <a:xfrm>
                <a:off x="4271951" y="1558728"/>
                <a:ext cx="3065391"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𝑢</m:t>
                          </m:r>
                        </m:e>
                        <m:sub>
                          <m:r>
                            <a:rPr lang="en-IN" sz="1800" i="1" kern="1200" smtClean="0">
                              <a:solidFill>
                                <a:prstClr val="black"/>
                              </a:solidFill>
                              <a:latin typeface="Cambria Math" panose="02040503050406030204" pitchFamily="18" charset="0"/>
                              <a:ea typeface="+mn-ea"/>
                              <a:cs typeface="+mn-cs"/>
                            </a:rPr>
                            <m:t>𝑖</m:t>
                          </m:r>
                        </m:sub>
                      </m:sSub>
                      <m:d>
                        <m:dPr>
                          <m:ctrlPr>
                            <a:rPr lang="en-IN" sz="1800" i="1" kern="1200" smtClean="0">
                              <a:solidFill>
                                <a:prstClr val="black"/>
                              </a:solidFill>
                              <a:latin typeface="Cambria Math" panose="02040503050406030204" pitchFamily="18" charset="0"/>
                              <a:ea typeface="+mn-ea"/>
                              <a:cs typeface="+mn-cs"/>
                            </a:rPr>
                          </m:ctrlPr>
                        </m:dPr>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d>
                            <m:dPr>
                              <m:ctrlPr>
                                <a:rPr lang="en-IN" sz="1800" b="1" i="1" kern="1200" smtClean="0">
                                  <a:solidFill>
                                    <a:prstClr val="black"/>
                                  </a:solidFill>
                                  <a:latin typeface="Cambria Math" panose="02040503050406030204" pitchFamily="18" charset="0"/>
                                  <a:ea typeface="+mn-ea"/>
                                  <a:cs typeface="+mn-cs"/>
                                </a:rPr>
                              </m:ctrlPr>
                            </m:dPr>
                            <m:e>
                              <m:sSup>
                                <m:sSupPr>
                                  <m:ctrlPr>
                                    <a:rPr lang="en-IN" sz="1800" b="1" i="1" kern="1200" smtClean="0">
                                      <a:solidFill>
                                        <a:prstClr val="black"/>
                                      </a:solidFill>
                                      <a:latin typeface="Cambria Math" panose="02040503050406030204" pitchFamily="18" charset="0"/>
                                      <a:ea typeface="+mn-ea"/>
                                      <a:cs typeface="+mn-cs"/>
                                    </a:rPr>
                                  </m:ctrlPr>
                                </m:sSupPr>
                                <m:e>
                                  <m:r>
                                    <a:rPr lang="en-IN" sz="1800" b="1" i="1" kern="1200" smtClean="0">
                                      <a:solidFill>
                                        <a:prstClr val="black"/>
                                      </a:solidFill>
                                      <a:latin typeface="Cambria Math" panose="02040503050406030204" pitchFamily="18" charset="0"/>
                                      <a:ea typeface="+mn-ea"/>
                                      <a:cs typeface="+mn-cs"/>
                                    </a:rPr>
                                    <m:t>𝒘</m:t>
                                  </m:r>
                                </m:e>
                                <m:sup>
                                  <m:r>
                                    <a:rPr lang="en-IN" sz="1800" i="1" kern="1200" smtClean="0">
                                      <a:solidFill>
                                        <a:prstClr val="black"/>
                                      </a:solidFill>
                                      <a:latin typeface="Cambria Math" panose="02040503050406030204" pitchFamily="18" charset="0"/>
                                      <a:ea typeface="+mn-ea"/>
                                      <a:cs typeface="+mn-cs"/>
                                    </a:rPr>
                                    <m:t>𝑇</m:t>
                                  </m:r>
                                </m:sup>
                              </m:sSup>
                              <m:sSub>
                                <m:sSubPr>
                                  <m:ctrlPr>
                                    <a:rPr lang="en-IN" sz="1800" b="1" i="1" kern="1200" smtClean="0">
                                      <a:solidFill>
                                        <a:prstClr val="black"/>
                                      </a:solidFill>
                                      <a:latin typeface="Cambria Math" panose="02040503050406030204" pitchFamily="18" charset="0"/>
                                      <a:ea typeface="+mn-ea"/>
                                      <a:cs typeface="+mn-cs"/>
                                    </a:rPr>
                                  </m:ctrlPr>
                                </m:sSubPr>
                                <m:e>
                                  <m:r>
                                    <a:rPr lang="en-IN" sz="1800" b="1" i="1" kern="1200" smtClean="0">
                                      <a:solidFill>
                                        <a:prstClr val="black"/>
                                      </a:solidFill>
                                      <a:latin typeface="Cambria Math" panose="02040503050406030204" pitchFamily="18" charset="0"/>
                                      <a:ea typeface="+mn-ea"/>
                                      <a:cs typeface="+mn-cs"/>
                                    </a:rPr>
                                    <m:t>𝒙</m:t>
                                  </m:r>
                                </m:e>
                                <m:sub>
                                  <m:r>
                                    <a:rPr lang="en-IN" sz="1800" i="1" kern="1200" smtClean="0">
                                      <a:solidFill>
                                        <a:prstClr val="black"/>
                                      </a:solidFill>
                                      <a:latin typeface="Cambria Math" panose="02040503050406030204" pitchFamily="18" charset="0"/>
                                      <a:ea typeface="+mn-ea"/>
                                      <a:cs typeface="+mn-cs"/>
                                    </a:rPr>
                                    <m:t>𝑖</m:t>
                                  </m:r>
                                </m:sub>
                              </m:sSub>
                              <m:r>
                                <a:rPr lang="en-IN" sz="1800" b="1"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Cambria Math" panose="02040503050406030204" pitchFamily="18" charset="0"/>
                                  <a:cs typeface="+mn-cs"/>
                                </a:rPr>
                                <m:t>𝛾</m:t>
                              </m:r>
                            </m:e>
                          </m:d>
                          <m:r>
                            <a:rPr lang="en-IN" sz="1800" b="1" i="1" kern="1200" smtClean="0">
                              <a:solidFill>
                                <a:prstClr val="black"/>
                              </a:solidFill>
                              <a:latin typeface="Cambria Math" panose="02040503050406030204" pitchFamily="18" charset="0"/>
                              <a:ea typeface="+mn-ea"/>
                              <a:cs typeface="+mn-cs"/>
                            </a:rPr>
                            <m:t>+</m:t>
                          </m:r>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b="1" i="1" kern="1200" smtClean="0">
                                  <a:solidFill>
                                    <a:prstClr val="black"/>
                                  </a:solidFill>
                                  <a:latin typeface="Cambria Math" panose="02040503050406030204" pitchFamily="18" charset="0"/>
                                  <a:ea typeface="Cambria Math" panose="02040503050406030204" pitchFamily="18" charset="0"/>
                                  <a:cs typeface="+mn-cs"/>
                                </a:rPr>
                                <m:t>𝝃</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r>
                            <a:rPr lang="en-IN" sz="1800" i="1" kern="1200" smtClean="0">
                              <a:solidFill>
                                <a:prstClr val="black"/>
                              </a:solidFill>
                              <a:latin typeface="Cambria Math" panose="02040503050406030204" pitchFamily="18" charset="0"/>
                              <a:ea typeface="Cambria Math" panose="02040503050406030204" pitchFamily="18" charset="0"/>
                              <a:cs typeface="+mn-cs"/>
                            </a:rPr>
                            <m:t>−1</m:t>
                          </m:r>
                        </m:e>
                      </m:d>
                      <m:r>
                        <a:rPr lang="en-IN" sz="1800" i="1" kern="1200" smtClean="0">
                          <a:solidFill>
                            <a:prstClr val="black"/>
                          </a:solidFill>
                          <a:latin typeface="Cambria Math" panose="02040503050406030204" pitchFamily="18" charset="0"/>
                          <a:ea typeface="+mn-ea"/>
                          <a:cs typeface="+mn-cs"/>
                        </a:rPr>
                        <m:t>=0</m:t>
                      </m:r>
                    </m:oMath>
                  </m:oMathPara>
                </a14:m>
                <a:endParaRPr lang="en-IN" sz="1800" kern="1200" dirty="0">
                  <a:solidFill>
                    <a:prstClr val="black"/>
                  </a:solidFill>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FD4A0B4C-1FA0-5DD0-8D96-2B28286B6948}"/>
                  </a:ext>
                </a:extLst>
              </p:cNvPr>
              <p:cNvSpPr txBox="1">
                <a:spLocks noRot="1" noChangeAspect="1" noMove="1" noResize="1" noEditPoints="1" noAdjustHandles="1" noChangeArrowheads="1" noChangeShapeType="1" noTextEdit="1"/>
              </p:cNvSpPr>
              <p:nvPr/>
            </p:nvSpPr>
            <p:spPr>
              <a:xfrm>
                <a:off x="4271951" y="1558728"/>
                <a:ext cx="3065391" cy="276999"/>
              </a:xfrm>
              <a:prstGeom prst="rect">
                <a:avLst/>
              </a:prstGeom>
              <a:blipFill>
                <a:blip r:embed="rId4"/>
                <a:stretch>
                  <a:fillRect l="-596" t="-4444" r="-1193" b="-355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DB45CC2-F372-28BD-5794-A7C553EB2D64}"/>
                  </a:ext>
                </a:extLst>
              </p:cNvPr>
              <p:cNvSpPr txBox="1"/>
              <p:nvPr/>
            </p:nvSpPr>
            <p:spPr>
              <a:xfrm>
                <a:off x="1694598" y="2055379"/>
                <a:ext cx="5154706"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𝑆𝑜</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𝑒𝑖𝑡h𝑒𝑟</m:t>
                      </m:r>
                      <m:r>
                        <a:rPr lang="en-IN" sz="1800" i="1" kern="1200" smtClean="0">
                          <a:solidFill>
                            <a:prstClr val="black"/>
                          </a:solidFill>
                          <a:latin typeface="Cambria Math" panose="02040503050406030204" pitchFamily="18" charset="0"/>
                          <a:ea typeface="+mn-ea"/>
                          <a:cs typeface="+mn-cs"/>
                        </a:rPr>
                        <m:t> </m:t>
                      </m:r>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𝑢</m:t>
                          </m:r>
                        </m:e>
                        <m:sub>
                          <m:r>
                            <a:rPr lang="en-IN" sz="1800" i="1" kern="1200" smtClean="0">
                              <a:solidFill>
                                <a:prstClr val="black"/>
                              </a:solidFill>
                              <a:latin typeface="Cambria Math" panose="02040503050406030204" pitchFamily="18" charset="0"/>
                              <a:ea typeface="+mn-ea"/>
                              <a:cs typeface="+mn-cs"/>
                            </a:rPr>
                            <m:t>𝑖</m:t>
                          </m:r>
                        </m:sub>
                      </m:sSub>
                      <m:r>
                        <a:rPr lang="en-IN" sz="1800" i="1" kern="1200" smtClean="0">
                          <a:solidFill>
                            <a:prstClr val="black"/>
                          </a:solidFill>
                          <a:latin typeface="Cambria Math" panose="02040503050406030204" pitchFamily="18" charset="0"/>
                          <a:ea typeface="+mn-ea"/>
                          <a:cs typeface="+mn-cs"/>
                        </a:rPr>
                        <m:t>=0 </m:t>
                      </m:r>
                      <m:r>
                        <a:rPr lang="en-IN" sz="1800" i="1" kern="1200" smtClean="0">
                          <a:solidFill>
                            <a:prstClr val="black"/>
                          </a:solidFill>
                          <a:latin typeface="Cambria Math" panose="02040503050406030204" pitchFamily="18" charset="0"/>
                          <a:ea typeface="+mn-ea"/>
                          <a:cs typeface="+mn-cs"/>
                        </a:rPr>
                        <m:t>𝑜𝑟</m:t>
                      </m:r>
                      <m:r>
                        <a:rPr lang="en-IN" sz="1800" i="1" kern="1200" smtClean="0">
                          <a:solidFill>
                            <a:prstClr val="black"/>
                          </a:solidFill>
                          <a:latin typeface="Cambria Math" panose="02040503050406030204" pitchFamily="18" charset="0"/>
                          <a:ea typeface="+mn-ea"/>
                          <a:cs typeface="+mn-cs"/>
                        </a:rPr>
                        <m:t> </m:t>
                      </m:r>
                      <m:d>
                        <m:dPr>
                          <m:ctrlPr>
                            <a:rPr lang="en-IN" sz="1800" i="1" kern="1200" smtClean="0">
                              <a:solidFill>
                                <a:prstClr val="black"/>
                              </a:solidFill>
                              <a:latin typeface="Cambria Math" panose="02040503050406030204" pitchFamily="18" charset="0"/>
                              <a:ea typeface="+mn-ea"/>
                              <a:cs typeface="+mn-cs"/>
                            </a:rPr>
                          </m:ctrlPr>
                        </m:dPr>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d>
                            <m:dPr>
                              <m:ctrlPr>
                                <a:rPr lang="en-IN" sz="1800" b="1" i="1" kern="1200" smtClean="0">
                                  <a:solidFill>
                                    <a:prstClr val="black"/>
                                  </a:solidFill>
                                  <a:latin typeface="Cambria Math" panose="02040503050406030204" pitchFamily="18" charset="0"/>
                                  <a:ea typeface="+mn-ea"/>
                                  <a:cs typeface="+mn-cs"/>
                                </a:rPr>
                              </m:ctrlPr>
                            </m:dPr>
                            <m:e>
                              <m:sSup>
                                <m:sSupPr>
                                  <m:ctrlPr>
                                    <a:rPr lang="en-IN" sz="1800" b="1" i="1" kern="1200" smtClean="0">
                                      <a:solidFill>
                                        <a:prstClr val="black"/>
                                      </a:solidFill>
                                      <a:latin typeface="Cambria Math" panose="02040503050406030204" pitchFamily="18" charset="0"/>
                                      <a:ea typeface="+mn-ea"/>
                                      <a:cs typeface="+mn-cs"/>
                                    </a:rPr>
                                  </m:ctrlPr>
                                </m:sSupPr>
                                <m:e>
                                  <m:r>
                                    <a:rPr lang="en-IN" sz="1800" b="1" i="1" kern="1200" smtClean="0">
                                      <a:solidFill>
                                        <a:prstClr val="black"/>
                                      </a:solidFill>
                                      <a:latin typeface="Cambria Math" panose="02040503050406030204" pitchFamily="18" charset="0"/>
                                      <a:ea typeface="+mn-ea"/>
                                      <a:cs typeface="+mn-cs"/>
                                    </a:rPr>
                                    <m:t>𝒘</m:t>
                                  </m:r>
                                </m:e>
                                <m:sup>
                                  <m:r>
                                    <a:rPr lang="en-IN" sz="1800" i="1" kern="1200" smtClean="0">
                                      <a:solidFill>
                                        <a:prstClr val="black"/>
                                      </a:solidFill>
                                      <a:latin typeface="Cambria Math" panose="02040503050406030204" pitchFamily="18" charset="0"/>
                                      <a:ea typeface="+mn-ea"/>
                                      <a:cs typeface="+mn-cs"/>
                                    </a:rPr>
                                    <m:t>𝑇</m:t>
                                  </m:r>
                                </m:sup>
                              </m:sSup>
                              <m:sSub>
                                <m:sSubPr>
                                  <m:ctrlPr>
                                    <a:rPr lang="en-IN" sz="1800" b="1" i="1" kern="1200" smtClean="0">
                                      <a:solidFill>
                                        <a:prstClr val="black"/>
                                      </a:solidFill>
                                      <a:latin typeface="Cambria Math" panose="02040503050406030204" pitchFamily="18" charset="0"/>
                                      <a:ea typeface="+mn-ea"/>
                                      <a:cs typeface="+mn-cs"/>
                                    </a:rPr>
                                  </m:ctrlPr>
                                </m:sSubPr>
                                <m:e>
                                  <m:r>
                                    <a:rPr lang="en-IN" sz="1800" b="1" i="1" kern="1200" smtClean="0">
                                      <a:solidFill>
                                        <a:prstClr val="black"/>
                                      </a:solidFill>
                                      <a:latin typeface="Cambria Math" panose="02040503050406030204" pitchFamily="18" charset="0"/>
                                      <a:ea typeface="+mn-ea"/>
                                      <a:cs typeface="+mn-cs"/>
                                    </a:rPr>
                                    <m:t>𝒙</m:t>
                                  </m:r>
                                </m:e>
                                <m:sub>
                                  <m:r>
                                    <a:rPr lang="en-IN" sz="1800" i="1" kern="1200" smtClean="0">
                                      <a:solidFill>
                                        <a:prstClr val="black"/>
                                      </a:solidFill>
                                      <a:latin typeface="Cambria Math" panose="02040503050406030204" pitchFamily="18" charset="0"/>
                                      <a:ea typeface="+mn-ea"/>
                                      <a:cs typeface="+mn-cs"/>
                                    </a:rPr>
                                    <m:t>𝑖</m:t>
                                  </m:r>
                                </m:sub>
                              </m:sSub>
                              <m:r>
                                <a:rPr lang="en-IN" sz="1800" b="1"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Cambria Math" panose="02040503050406030204" pitchFamily="18" charset="0"/>
                                  <a:cs typeface="+mn-cs"/>
                                </a:rPr>
                                <m:t>𝛾</m:t>
                              </m:r>
                            </m:e>
                          </m:d>
                          <m:r>
                            <a:rPr lang="en-IN" sz="1800" b="1" i="1" kern="1200" smtClean="0">
                              <a:solidFill>
                                <a:prstClr val="black"/>
                              </a:solidFill>
                              <a:latin typeface="Cambria Math" panose="02040503050406030204" pitchFamily="18" charset="0"/>
                              <a:ea typeface="+mn-ea"/>
                              <a:cs typeface="+mn-cs"/>
                            </a:rPr>
                            <m:t>+</m:t>
                          </m:r>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b="1" i="1" kern="1200" smtClean="0">
                                  <a:solidFill>
                                    <a:prstClr val="black"/>
                                  </a:solidFill>
                                  <a:latin typeface="Cambria Math" panose="02040503050406030204" pitchFamily="18" charset="0"/>
                                  <a:ea typeface="Cambria Math" panose="02040503050406030204" pitchFamily="18" charset="0"/>
                                  <a:cs typeface="+mn-cs"/>
                                </a:rPr>
                                <m:t>𝝃</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r>
                            <a:rPr lang="en-IN" sz="1800" i="1" kern="1200" smtClean="0">
                              <a:solidFill>
                                <a:prstClr val="black"/>
                              </a:solidFill>
                              <a:latin typeface="Cambria Math" panose="02040503050406030204" pitchFamily="18" charset="0"/>
                              <a:ea typeface="Cambria Math" panose="02040503050406030204" pitchFamily="18" charset="0"/>
                              <a:cs typeface="+mn-cs"/>
                            </a:rPr>
                            <m:t>−1</m:t>
                          </m:r>
                        </m:e>
                      </m:d>
                      <m:r>
                        <a:rPr lang="en-IN" sz="1800" i="1" kern="1200" smtClean="0">
                          <a:solidFill>
                            <a:prstClr val="black"/>
                          </a:solidFill>
                          <a:latin typeface="Cambria Math" panose="02040503050406030204" pitchFamily="18" charset="0"/>
                          <a:ea typeface="+mn-ea"/>
                          <a:cs typeface="+mn-cs"/>
                        </a:rPr>
                        <m:t>=0</m:t>
                      </m:r>
                    </m:oMath>
                  </m:oMathPara>
                </a14:m>
                <a:endParaRPr lang="en-IN" sz="1800" kern="1200" dirty="0">
                  <a:solidFill>
                    <a:prstClr val="black"/>
                  </a:solidFill>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0DB45CC2-F372-28BD-5794-A7C553EB2D64}"/>
                  </a:ext>
                </a:extLst>
              </p:cNvPr>
              <p:cNvSpPr txBox="1">
                <a:spLocks noRot="1" noChangeAspect="1" noMove="1" noResize="1" noEditPoints="1" noAdjustHandles="1" noChangeArrowheads="1" noChangeShapeType="1" noTextEdit="1"/>
              </p:cNvSpPr>
              <p:nvPr/>
            </p:nvSpPr>
            <p:spPr>
              <a:xfrm>
                <a:off x="1694598" y="2055379"/>
                <a:ext cx="5154706" cy="369332"/>
              </a:xfrm>
              <a:prstGeom prst="rect">
                <a:avLst/>
              </a:prstGeom>
              <a:blipFill>
                <a:blip r:embed="rId5"/>
                <a:stretch>
                  <a:fillRect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4E81712-7BA1-E79C-C34C-58B38FD673A3}"/>
                  </a:ext>
                </a:extLst>
              </p:cNvPr>
              <p:cNvSpPr txBox="1"/>
              <p:nvPr/>
            </p:nvSpPr>
            <p:spPr>
              <a:xfrm>
                <a:off x="1783974" y="2644363"/>
                <a:ext cx="5307106"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𝑡h𝑎𝑡</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𝑖𝑠</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𝑖𝑓</m:t>
                      </m:r>
                      <m:r>
                        <a:rPr lang="en-IN" sz="1800" i="1" kern="1200" smtClean="0">
                          <a:solidFill>
                            <a:prstClr val="black"/>
                          </a:solidFill>
                          <a:latin typeface="Cambria Math" panose="02040503050406030204" pitchFamily="18" charset="0"/>
                          <a:ea typeface="+mn-ea"/>
                          <a:cs typeface="+mn-cs"/>
                        </a:rPr>
                        <m:t> </m:t>
                      </m:r>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𝑢</m:t>
                          </m:r>
                        </m:e>
                        <m:sub>
                          <m:r>
                            <a:rPr lang="en-IN" sz="1800" i="1" kern="1200" smtClean="0">
                              <a:solidFill>
                                <a:prstClr val="black"/>
                              </a:solidFill>
                              <a:latin typeface="Cambria Math" panose="02040503050406030204" pitchFamily="18" charset="0"/>
                              <a:ea typeface="+mn-ea"/>
                              <a:cs typeface="+mn-cs"/>
                            </a:rPr>
                            <m:t>𝑖</m:t>
                          </m:r>
                        </m:sub>
                      </m:sSub>
                      <m:r>
                        <a:rPr lang="en-IN" sz="1800" i="1" kern="1200" smtClean="0">
                          <a:solidFill>
                            <a:prstClr val="black"/>
                          </a:solidFill>
                          <a:latin typeface="Cambria Math" panose="02040503050406030204" pitchFamily="18" charset="0"/>
                          <a:ea typeface="+mn-ea"/>
                          <a:cs typeface="+mn-cs"/>
                        </a:rPr>
                        <m:t>&gt;0, </m:t>
                      </m:r>
                      <m:r>
                        <a:rPr lang="en-IN" sz="1800" i="1" kern="1200" smtClean="0">
                          <a:solidFill>
                            <a:prstClr val="black"/>
                          </a:solidFill>
                          <a:latin typeface="Cambria Math" panose="02040503050406030204" pitchFamily="18" charset="0"/>
                          <a:ea typeface="+mn-ea"/>
                          <a:cs typeface="+mn-cs"/>
                        </a:rPr>
                        <m:t>𝑡h𝑒𝑛</m:t>
                      </m:r>
                      <m:r>
                        <a:rPr lang="en-IN" sz="1800" i="1" kern="1200" smtClean="0">
                          <a:solidFill>
                            <a:prstClr val="black"/>
                          </a:solidFill>
                          <a:latin typeface="Cambria Math" panose="02040503050406030204" pitchFamily="18" charset="0"/>
                          <a:ea typeface="+mn-ea"/>
                          <a:cs typeface="+mn-cs"/>
                        </a:rPr>
                        <m:t> </m:t>
                      </m:r>
                      <m:d>
                        <m:dPr>
                          <m:ctrlPr>
                            <a:rPr lang="en-IN" sz="1800" i="1" kern="1200" smtClean="0">
                              <a:solidFill>
                                <a:prstClr val="black"/>
                              </a:solidFill>
                              <a:latin typeface="Cambria Math" panose="02040503050406030204" pitchFamily="18" charset="0"/>
                              <a:ea typeface="+mn-ea"/>
                              <a:cs typeface="+mn-cs"/>
                            </a:rPr>
                          </m:ctrlPr>
                        </m:dPr>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d>
                            <m:dPr>
                              <m:ctrlPr>
                                <a:rPr lang="en-IN" sz="1800" b="1" i="1" kern="1200" smtClean="0">
                                  <a:solidFill>
                                    <a:prstClr val="black"/>
                                  </a:solidFill>
                                  <a:latin typeface="Cambria Math" panose="02040503050406030204" pitchFamily="18" charset="0"/>
                                  <a:ea typeface="+mn-ea"/>
                                  <a:cs typeface="+mn-cs"/>
                                </a:rPr>
                              </m:ctrlPr>
                            </m:dPr>
                            <m:e>
                              <m:sSup>
                                <m:sSupPr>
                                  <m:ctrlPr>
                                    <a:rPr lang="en-IN" sz="1800" b="1" i="1" kern="1200" smtClean="0">
                                      <a:solidFill>
                                        <a:prstClr val="black"/>
                                      </a:solidFill>
                                      <a:latin typeface="Cambria Math" panose="02040503050406030204" pitchFamily="18" charset="0"/>
                                      <a:ea typeface="+mn-ea"/>
                                      <a:cs typeface="+mn-cs"/>
                                    </a:rPr>
                                  </m:ctrlPr>
                                </m:sSupPr>
                                <m:e>
                                  <m:r>
                                    <a:rPr lang="en-IN" sz="1800" b="1" i="1" kern="1200" smtClean="0">
                                      <a:solidFill>
                                        <a:prstClr val="black"/>
                                      </a:solidFill>
                                      <a:latin typeface="Cambria Math" panose="02040503050406030204" pitchFamily="18" charset="0"/>
                                      <a:ea typeface="+mn-ea"/>
                                      <a:cs typeface="+mn-cs"/>
                                    </a:rPr>
                                    <m:t>𝒘</m:t>
                                  </m:r>
                                </m:e>
                                <m:sup>
                                  <m:r>
                                    <a:rPr lang="en-IN" sz="1800" i="1" kern="1200" smtClean="0">
                                      <a:solidFill>
                                        <a:prstClr val="black"/>
                                      </a:solidFill>
                                      <a:latin typeface="Cambria Math" panose="02040503050406030204" pitchFamily="18" charset="0"/>
                                      <a:ea typeface="+mn-ea"/>
                                      <a:cs typeface="+mn-cs"/>
                                    </a:rPr>
                                    <m:t>𝑇</m:t>
                                  </m:r>
                                </m:sup>
                              </m:sSup>
                              <m:sSub>
                                <m:sSubPr>
                                  <m:ctrlPr>
                                    <a:rPr lang="en-IN" sz="1800" b="1" i="1" kern="1200" smtClean="0">
                                      <a:solidFill>
                                        <a:prstClr val="black"/>
                                      </a:solidFill>
                                      <a:latin typeface="Cambria Math" panose="02040503050406030204" pitchFamily="18" charset="0"/>
                                      <a:ea typeface="+mn-ea"/>
                                      <a:cs typeface="+mn-cs"/>
                                    </a:rPr>
                                  </m:ctrlPr>
                                </m:sSubPr>
                                <m:e>
                                  <m:r>
                                    <a:rPr lang="en-IN" sz="1800" b="1" i="1" kern="1200" smtClean="0">
                                      <a:solidFill>
                                        <a:prstClr val="black"/>
                                      </a:solidFill>
                                      <a:latin typeface="Cambria Math" panose="02040503050406030204" pitchFamily="18" charset="0"/>
                                      <a:ea typeface="+mn-ea"/>
                                      <a:cs typeface="+mn-cs"/>
                                    </a:rPr>
                                    <m:t>𝒙</m:t>
                                  </m:r>
                                </m:e>
                                <m:sub>
                                  <m:r>
                                    <a:rPr lang="en-IN" sz="1800" i="1" kern="1200" smtClean="0">
                                      <a:solidFill>
                                        <a:prstClr val="black"/>
                                      </a:solidFill>
                                      <a:latin typeface="Cambria Math" panose="02040503050406030204" pitchFamily="18" charset="0"/>
                                      <a:ea typeface="+mn-ea"/>
                                      <a:cs typeface="+mn-cs"/>
                                    </a:rPr>
                                    <m:t>𝑖</m:t>
                                  </m:r>
                                </m:sub>
                              </m:sSub>
                              <m:r>
                                <a:rPr lang="en-IN" sz="1800" b="1"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Cambria Math" panose="02040503050406030204" pitchFamily="18" charset="0"/>
                                  <a:cs typeface="+mn-cs"/>
                                </a:rPr>
                                <m:t>𝛾</m:t>
                              </m:r>
                            </m:e>
                          </m:d>
                          <m:r>
                            <a:rPr lang="en-IN" sz="1800" b="1" i="1" kern="1200" smtClean="0">
                              <a:solidFill>
                                <a:prstClr val="black"/>
                              </a:solidFill>
                              <a:latin typeface="Cambria Math" panose="02040503050406030204" pitchFamily="18" charset="0"/>
                              <a:ea typeface="+mn-ea"/>
                              <a:cs typeface="+mn-cs"/>
                            </a:rPr>
                            <m:t>+</m:t>
                          </m:r>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b="1" i="1" kern="1200" smtClean="0">
                                  <a:solidFill>
                                    <a:prstClr val="black"/>
                                  </a:solidFill>
                                  <a:latin typeface="Cambria Math" panose="02040503050406030204" pitchFamily="18" charset="0"/>
                                  <a:ea typeface="Cambria Math" panose="02040503050406030204" pitchFamily="18" charset="0"/>
                                  <a:cs typeface="+mn-cs"/>
                                </a:rPr>
                                <m:t>𝝃</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r>
                            <a:rPr lang="en-IN" sz="1800" i="1" kern="1200" smtClean="0">
                              <a:solidFill>
                                <a:prstClr val="black"/>
                              </a:solidFill>
                              <a:latin typeface="Cambria Math" panose="02040503050406030204" pitchFamily="18" charset="0"/>
                              <a:ea typeface="Cambria Math" panose="02040503050406030204" pitchFamily="18" charset="0"/>
                              <a:cs typeface="+mn-cs"/>
                            </a:rPr>
                            <m:t>−1</m:t>
                          </m:r>
                        </m:e>
                      </m:d>
                      <m:r>
                        <a:rPr lang="en-IN" sz="1800" i="1" kern="1200" smtClean="0">
                          <a:solidFill>
                            <a:prstClr val="black"/>
                          </a:solidFill>
                          <a:latin typeface="Cambria Math" panose="02040503050406030204" pitchFamily="18" charset="0"/>
                          <a:ea typeface="+mn-ea"/>
                          <a:cs typeface="+mn-cs"/>
                        </a:rPr>
                        <m:t>=0</m:t>
                      </m:r>
                    </m:oMath>
                  </m:oMathPara>
                </a14:m>
                <a:endParaRPr lang="en-IN" sz="1800" kern="1200" dirty="0">
                  <a:solidFill>
                    <a:prstClr val="black"/>
                  </a:solidFill>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24E81712-7BA1-E79C-C34C-58B38FD673A3}"/>
                  </a:ext>
                </a:extLst>
              </p:cNvPr>
              <p:cNvSpPr txBox="1">
                <a:spLocks noRot="1" noChangeAspect="1" noMove="1" noResize="1" noEditPoints="1" noAdjustHandles="1" noChangeArrowheads="1" noChangeShapeType="1" noTextEdit="1"/>
              </p:cNvSpPr>
              <p:nvPr/>
            </p:nvSpPr>
            <p:spPr>
              <a:xfrm>
                <a:off x="1783974" y="2644363"/>
                <a:ext cx="5307106" cy="369332"/>
              </a:xfrm>
              <a:prstGeom prst="rect">
                <a:avLst/>
              </a:prstGeom>
              <a:blipFill>
                <a:blip r:embed="rId6"/>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88E77D5-F957-D303-7674-E108BEF03FFF}"/>
                  </a:ext>
                </a:extLst>
              </p:cNvPr>
              <p:cNvSpPr txBox="1"/>
              <p:nvPr/>
            </p:nvSpPr>
            <p:spPr>
              <a:xfrm>
                <a:off x="1783974" y="3233347"/>
                <a:ext cx="5746107" cy="36933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𝑆𝑢𝑏𝑠𝑡𝑖𝑡𝑢𝑡𝑖𝑛𝑔</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𝑡h𝑒</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𝑜𝑝𝑡𝑖𝑚𝑎𝑙</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𝑣𝑎𝑙𝑢𝑒𝑠</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𝑜𝑓</m:t>
                      </m:r>
                      <m:r>
                        <a:rPr lang="en-IN" sz="1800" i="1" kern="1200" smtClean="0">
                          <a:solidFill>
                            <a:prstClr val="black"/>
                          </a:solidFill>
                          <a:latin typeface="Cambria Math" panose="02040503050406030204" pitchFamily="18" charset="0"/>
                          <a:ea typeface="+mn-ea"/>
                          <a:cs typeface="+mn-cs"/>
                        </a:rPr>
                        <m:t> </m:t>
                      </m:r>
                      <m:r>
                        <a:rPr lang="en-IN" sz="1800" b="1" i="1" kern="1200" smtClean="0">
                          <a:solidFill>
                            <a:prstClr val="black"/>
                          </a:solidFill>
                          <a:latin typeface="Cambria Math" panose="02040503050406030204" pitchFamily="18" charset="0"/>
                          <a:ea typeface="+mn-ea"/>
                          <a:cs typeface="+mn-cs"/>
                        </a:rPr>
                        <m:t>𝒘</m:t>
                      </m:r>
                      <m:r>
                        <a:rPr lang="en-IN" sz="1800" b="1"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𝑎𝑛𝑑</m:t>
                      </m:r>
                      <m:sSub>
                        <m:sSub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bPr>
                        <m:e>
                          <m:r>
                            <a:rPr lang="en-IN" sz="1800" b="1" i="1" kern="1200" smtClean="0">
                              <a:solidFill>
                                <a:prstClr val="black"/>
                              </a:solidFill>
                              <a:latin typeface="Cambria Math" panose="02040503050406030204" pitchFamily="18" charset="0"/>
                              <a:ea typeface="Cambria Math" panose="02040503050406030204" pitchFamily="18" charset="0"/>
                              <a:cs typeface="+mn-cs"/>
                            </a:rPr>
                            <m:t>𝝃</m:t>
                          </m:r>
                        </m:e>
                        <m:sub>
                          <m:r>
                            <a:rPr lang="en-IN" sz="1800" i="1" kern="1200" smtClean="0">
                              <a:solidFill>
                                <a:prstClr val="black"/>
                              </a:solidFill>
                              <a:latin typeface="Cambria Math" panose="02040503050406030204" pitchFamily="18" charset="0"/>
                              <a:ea typeface="Cambria Math" panose="02040503050406030204" pitchFamily="18" charset="0"/>
                              <a:cs typeface="+mn-cs"/>
                            </a:rPr>
                            <m:t>𝑖</m:t>
                          </m:r>
                        </m:sub>
                      </m:sSub>
                      <m:r>
                        <a:rPr lang="en-IN" sz="1800" i="1"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𝑤𝑒</m:t>
                      </m:r>
                      <m:r>
                        <a:rPr lang="en-IN" sz="1800" i="1"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𝑜𝑏𝑡𝑎𝑖𝑛</m:t>
                      </m:r>
                    </m:oMath>
                  </m:oMathPara>
                </a14:m>
                <a:endParaRPr lang="en-IN" sz="1800" kern="1200" dirty="0">
                  <a:solidFill>
                    <a:prstClr val="black"/>
                  </a:solidFill>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388E77D5-F957-D303-7674-E108BEF03FFF}"/>
                  </a:ext>
                </a:extLst>
              </p:cNvPr>
              <p:cNvSpPr txBox="1">
                <a:spLocks noRot="1" noChangeAspect="1" noMove="1" noResize="1" noEditPoints="1" noAdjustHandles="1" noChangeArrowheads="1" noChangeShapeType="1" noTextEdit="1"/>
              </p:cNvSpPr>
              <p:nvPr/>
            </p:nvSpPr>
            <p:spPr>
              <a:xfrm>
                <a:off x="1783974" y="3233347"/>
                <a:ext cx="5746107" cy="369332"/>
              </a:xfrm>
              <a:prstGeom prst="rect">
                <a:avLst/>
              </a:prstGeom>
              <a:blipFill>
                <a:blip r:embed="rId7"/>
                <a:stretch>
                  <a:fillRect l="-212"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38BED8-E57E-DBBB-8193-5C877B3A8FB9}"/>
                  </a:ext>
                </a:extLst>
              </p:cNvPr>
              <p:cNvSpPr txBox="1"/>
              <p:nvPr/>
            </p:nvSpPr>
            <p:spPr>
              <a:xfrm>
                <a:off x="2021539" y="3826956"/>
                <a:ext cx="6571130" cy="98405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d>
                        <m:dPr>
                          <m:ctrlPr>
                            <a:rPr lang="en-IN" sz="1800" i="1" kern="1200" smtClean="0">
                              <a:solidFill>
                                <a:prstClr val="black"/>
                              </a:solidFill>
                              <a:latin typeface="Cambria Math" panose="02040503050406030204" pitchFamily="18" charset="0"/>
                              <a:ea typeface="+mn-ea"/>
                              <a:cs typeface="+mn-cs"/>
                            </a:rPr>
                          </m:ctrlPr>
                        </m:dPr>
                        <m:e>
                          <m:nary>
                            <m:naryPr>
                              <m:chr m:val="∑"/>
                              <m:ctrlPr>
                                <a:rPr lang="en-IN" sz="1800" i="1" kern="1200" smtClean="0">
                                  <a:solidFill>
                                    <a:prstClr val="black"/>
                                  </a:solidFill>
                                  <a:latin typeface="Cambria Math" panose="02040503050406030204" pitchFamily="18" charset="0"/>
                                  <a:ea typeface="+mn-ea"/>
                                  <a:cs typeface="+mn-cs"/>
                                </a:rPr>
                              </m:ctrlPr>
                            </m:naryPr>
                            <m:sub>
                              <m:r>
                                <m:rPr>
                                  <m:brk m:alnAt="23"/>
                                </m:rPr>
                                <a:rPr lang="en-IN" sz="1800" i="1" kern="1200" smtClean="0">
                                  <a:solidFill>
                                    <a:prstClr val="black"/>
                                  </a:solidFill>
                                  <a:latin typeface="Cambria Math" panose="02040503050406030204" pitchFamily="18" charset="0"/>
                                  <a:ea typeface="+mn-ea"/>
                                  <a:cs typeface="+mn-cs"/>
                                </a:rPr>
                                <m:t>𝑗</m:t>
                              </m:r>
                              <m:r>
                                <a:rPr lang="en-IN" sz="1800" i="1" kern="1200" smtClean="0">
                                  <a:solidFill>
                                    <a:prstClr val="black"/>
                                  </a:solidFill>
                                  <a:latin typeface="Cambria Math" panose="02040503050406030204" pitchFamily="18" charset="0"/>
                                  <a:ea typeface="+mn-ea"/>
                                  <a:cs typeface="+mn-cs"/>
                                </a:rPr>
                                <m:t>=1</m:t>
                              </m:r>
                            </m:sub>
                            <m:sup>
                              <m:r>
                                <a:rPr lang="en-IN" sz="1800" b="0" i="1" kern="1200" smtClean="0">
                                  <a:solidFill>
                                    <a:prstClr val="black"/>
                                  </a:solidFill>
                                  <a:latin typeface="Cambria Math" panose="02040503050406030204" pitchFamily="18" charset="0"/>
                                  <a:ea typeface="+mn-ea"/>
                                  <a:cs typeface="+mn-cs"/>
                                </a:rPr>
                                <m:t>𝑚</m:t>
                              </m:r>
                            </m:sup>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𝑢</m:t>
                                  </m:r>
                                </m:e>
                                <m:sub>
                                  <m:r>
                                    <a:rPr lang="en-IN" sz="1800" i="1" kern="1200" smtClean="0">
                                      <a:solidFill>
                                        <a:prstClr val="black"/>
                                      </a:solidFill>
                                      <a:latin typeface="Cambria Math" panose="02040503050406030204" pitchFamily="18" charset="0"/>
                                      <a:ea typeface="+mn-ea"/>
                                      <a:cs typeface="+mn-cs"/>
                                    </a:rPr>
                                    <m:t>𝑗</m:t>
                                  </m:r>
                                </m:sub>
                              </m:sSub>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𝑗</m:t>
                                  </m:r>
                                </m:sub>
                              </m:sSub>
                              <m:sSubSup>
                                <m:sSubSupPr>
                                  <m:ctrlPr>
                                    <a:rPr lang="en-IN" sz="1800" i="1" kern="1200" smtClean="0">
                                      <a:solidFill>
                                        <a:prstClr val="black"/>
                                      </a:solidFill>
                                      <a:latin typeface="Cambria Math" panose="02040503050406030204" pitchFamily="18" charset="0"/>
                                      <a:ea typeface="+mn-ea"/>
                                      <a:cs typeface="+mn-cs"/>
                                    </a:rPr>
                                  </m:ctrlPr>
                                </m:sSubSup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𝑗</m:t>
                                  </m:r>
                                </m:sub>
                                <m:sup>
                                  <m:r>
                                    <a:rPr lang="en-IN" sz="1800" i="1" kern="1200" smtClean="0">
                                      <a:solidFill>
                                        <a:prstClr val="black"/>
                                      </a:solidFill>
                                      <a:latin typeface="Cambria Math" panose="02040503050406030204" pitchFamily="18" charset="0"/>
                                      <a:ea typeface="+mn-ea"/>
                                      <a:cs typeface="+mn-cs"/>
                                    </a:rPr>
                                    <m:t>𝑇</m:t>
                                  </m:r>
                                </m:sup>
                              </m:sSubSup>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𝑖</m:t>
                                  </m:r>
                                </m:sub>
                              </m:sSub>
                              <m:r>
                                <a:rPr lang="en-IN" sz="1800" i="1" kern="1200" smtClean="0">
                                  <a:solidFill>
                                    <a:prstClr val="black"/>
                                  </a:solidFill>
                                  <a:latin typeface="Cambria Math" panose="02040503050406030204" pitchFamily="18" charset="0"/>
                                  <a:ea typeface="+mn-ea"/>
                                  <a:cs typeface="+mn-cs"/>
                                </a:rPr>
                                <m:t>+</m:t>
                              </m:r>
                              <m:f>
                                <m:fPr>
                                  <m:ctrlPr>
                                    <a:rPr lang="en-IN" sz="1800" i="1" kern="1200" smtClean="0">
                                      <a:solidFill>
                                        <a:prstClr val="black"/>
                                      </a:solidFill>
                                      <a:latin typeface="Cambria Math" panose="02040503050406030204" pitchFamily="18" charset="0"/>
                                      <a:ea typeface="+mn-ea"/>
                                      <a:cs typeface="+mn-cs"/>
                                    </a:rPr>
                                  </m:ctrlPr>
                                </m:fPr>
                                <m:num>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num>
                                <m:den>
                                  <m:r>
                                    <a:rPr lang="en-IN" sz="1800" i="1" kern="1200" smtClean="0">
                                      <a:solidFill>
                                        <a:prstClr val="black"/>
                                      </a:solidFill>
                                      <a:latin typeface="Cambria Math" panose="02040503050406030204" pitchFamily="18" charset="0"/>
                                      <a:ea typeface="+mn-ea"/>
                                      <a:cs typeface="+mn-cs"/>
                                    </a:rPr>
                                    <m:t>𝐶</m:t>
                                  </m:r>
                                </m:den>
                              </m:f>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𝑢</m:t>
                                  </m:r>
                                </m:e>
                                <m:sub>
                                  <m:r>
                                    <a:rPr lang="en-IN" sz="1800" i="1" kern="1200" smtClean="0">
                                      <a:solidFill>
                                        <a:prstClr val="black"/>
                                      </a:solidFill>
                                      <a:latin typeface="Cambria Math" panose="02040503050406030204" pitchFamily="18" charset="0"/>
                                      <a:ea typeface="+mn-ea"/>
                                      <a:cs typeface="+mn-cs"/>
                                    </a:rPr>
                                    <m:t>𝑖</m:t>
                                  </m:r>
                                </m:sub>
                              </m:sSub>
                              <m:r>
                                <a:rPr lang="en-IN" sz="1800"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Cambria Math" panose="02040503050406030204" pitchFamily="18" charset="0"/>
                                  <a:cs typeface="+mn-cs"/>
                                </a:rPr>
                                <m:t>𝛾</m:t>
                              </m:r>
                            </m:e>
                          </m:nary>
                        </m:e>
                      </m:d>
                      <m:r>
                        <a:rPr lang="en-IN" sz="1800" i="1" kern="1200" smtClean="0">
                          <a:solidFill>
                            <a:prstClr val="black"/>
                          </a:solidFill>
                          <a:latin typeface="Cambria Math" panose="02040503050406030204" pitchFamily="18" charset="0"/>
                          <a:ea typeface="+mn-ea"/>
                          <a:cs typeface="+mn-cs"/>
                        </a:rPr>
                        <m:t>−1=0;    [</m:t>
                      </m:r>
                      <m:r>
                        <a:rPr lang="en-IN" sz="1800" i="1" kern="1200" smtClean="0">
                          <a:solidFill>
                            <a:prstClr val="black"/>
                          </a:solidFill>
                          <a:latin typeface="Cambria Math" panose="02040503050406030204" pitchFamily="18" charset="0"/>
                          <a:ea typeface="+mn-ea"/>
                          <a:cs typeface="+mn-cs"/>
                        </a:rPr>
                        <m:t>𝑏𝑒𝑐𝑎𝑢𝑠𝑒</m:t>
                      </m:r>
                      <m:r>
                        <a:rPr lang="en-IN" sz="1800" i="1" kern="1200" smtClean="0">
                          <a:solidFill>
                            <a:prstClr val="black"/>
                          </a:solidFill>
                          <a:latin typeface="Cambria Math" panose="02040503050406030204" pitchFamily="18" charset="0"/>
                          <a:ea typeface="+mn-ea"/>
                          <a:cs typeface="+mn-cs"/>
                        </a:rPr>
                        <m:t> </m:t>
                      </m:r>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𝑑</m:t>
                          </m:r>
                        </m:e>
                        <m:sub>
                          <m:r>
                            <a:rPr lang="en-IN" sz="1800" i="1" kern="1200" smtClean="0">
                              <a:solidFill>
                                <a:prstClr val="black"/>
                              </a:solidFill>
                              <a:latin typeface="Cambria Math" panose="02040503050406030204" pitchFamily="18" charset="0"/>
                              <a:ea typeface="+mn-ea"/>
                              <a:cs typeface="+mn-cs"/>
                            </a:rPr>
                            <m:t>𝑖</m:t>
                          </m:r>
                        </m:sub>
                      </m:sSub>
                      <m:r>
                        <a:rPr lang="en-IN" sz="1800" i="1" kern="1200" smtClean="0">
                          <a:solidFill>
                            <a:prstClr val="black"/>
                          </a:solidFill>
                          <a:latin typeface="Cambria Math" panose="02040503050406030204" pitchFamily="18" charset="0"/>
                          <a:ea typeface="+mn-ea"/>
                          <a:cs typeface="+mn-cs"/>
                        </a:rPr>
                        <m:t>=+1]</m:t>
                      </m:r>
                    </m:oMath>
                  </m:oMathPara>
                </a14:m>
                <a:endParaRPr lang="en-IN" sz="1800" kern="1200" dirty="0">
                  <a:solidFill>
                    <a:prstClr val="black"/>
                  </a:solidFill>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4138BED8-E57E-DBBB-8193-5C877B3A8FB9}"/>
                  </a:ext>
                </a:extLst>
              </p:cNvPr>
              <p:cNvSpPr txBox="1">
                <a:spLocks noRot="1" noChangeAspect="1" noMove="1" noResize="1" noEditPoints="1" noAdjustHandles="1" noChangeArrowheads="1" noChangeShapeType="1" noTextEdit="1"/>
              </p:cNvSpPr>
              <p:nvPr/>
            </p:nvSpPr>
            <p:spPr>
              <a:xfrm>
                <a:off x="2021539" y="3826956"/>
                <a:ext cx="6571130" cy="984052"/>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63514109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1"/>
          <p:cNvSpPr txBox="1">
            <a:spLocks noGrp="1"/>
          </p:cNvSpPr>
          <p:nvPr>
            <p:ph type="title"/>
          </p:nvPr>
        </p:nvSpPr>
        <p:spPr>
          <a:xfrm>
            <a:off x="0" y="2307450"/>
            <a:ext cx="9143998"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TEAM-6</a:t>
            </a:r>
            <a:endParaRPr b="1" dirty="0"/>
          </a:p>
        </p:txBody>
      </p:sp>
      <p:sp>
        <p:nvSpPr>
          <p:cNvPr id="349" name="Google Shape;349;p51"/>
          <p:cNvSpPr txBox="1">
            <a:spLocks noGrp="1"/>
          </p:cNvSpPr>
          <p:nvPr>
            <p:ph type="title" idx="2"/>
          </p:nvPr>
        </p:nvSpPr>
        <p:spPr>
          <a:xfrm>
            <a:off x="988023" y="1856163"/>
            <a:ext cx="2224997"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Rachure</a:t>
            </a:r>
            <a:r>
              <a:rPr lang="en-US" dirty="0"/>
              <a:t> </a:t>
            </a:r>
            <a:r>
              <a:rPr lang="en-US" dirty="0" err="1"/>
              <a:t>charith</a:t>
            </a:r>
            <a:r>
              <a:rPr lang="en-US" dirty="0"/>
              <a:t> </a:t>
            </a:r>
            <a:r>
              <a:rPr lang="en-US" dirty="0" err="1"/>
              <a:t>sai</a:t>
            </a:r>
            <a:br>
              <a:rPr lang="en-US" dirty="0"/>
            </a:br>
            <a:r>
              <a:rPr lang="en-US" dirty="0"/>
              <a:t>cb.en.u4aie20055</a:t>
            </a:r>
            <a:endParaRPr dirty="0"/>
          </a:p>
        </p:txBody>
      </p:sp>
      <p:sp>
        <p:nvSpPr>
          <p:cNvPr id="351" name="Google Shape;351;p51"/>
          <p:cNvSpPr txBox="1">
            <a:spLocks noGrp="1"/>
          </p:cNvSpPr>
          <p:nvPr>
            <p:ph type="title" idx="3"/>
          </p:nvPr>
        </p:nvSpPr>
        <p:spPr>
          <a:xfrm>
            <a:off x="1010538" y="3776625"/>
            <a:ext cx="2179968"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a:t>
            </a:r>
            <a:r>
              <a:rPr lang="en" dirty="0"/>
              <a:t>ajja </a:t>
            </a:r>
            <a:br>
              <a:rPr lang="en" dirty="0"/>
            </a:br>
            <a:r>
              <a:rPr lang="en" dirty="0"/>
              <a:t>bala karthikeya</a:t>
            </a:r>
            <a:br>
              <a:rPr lang="en" dirty="0"/>
            </a:br>
            <a:r>
              <a:rPr lang="en-US" dirty="0"/>
              <a:t>cb.en.u4aie20065</a:t>
            </a:r>
            <a:endParaRPr dirty="0"/>
          </a:p>
        </p:txBody>
      </p:sp>
      <p:sp>
        <p:nvSpPr>
          <p:cNvPr id="353" name="Google Shape;353;p51"/>
          <p:cNvSpPr txBox="1">
            <a:spLocks noGrp="1"/>
          </p:cNvSpPr>
          <p:nvPr>
            <p:ph type="title" idx="5"/>
          </p:nvPr>
        </p:nvSpPr>
        <p:spPr>
          <a:xfrm>
            <a:off x="5948659" y="1860561"/>
            <a:ext cx="2207318"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t>
            </a:r>
            <a:r>
              <a:rPr lang="en" dirty="0"/>
              <a:t>enta </a:t>
            </a:r>
            <a:br>
              <a:rPr lang="en" dirty="0"/>
            </a:br>
            <a:r>
              <a:rPr lang="en" dirty="0"/>
              <a:t>sai akshay</a:t>
            </a:r>
            <a:br>
              <a:rPr lang="en" dirty="0"/>
            </a:br>
            <a:r>
              <a:rPr lang="en-US" dirty="0"/>
              <a:t>cb.en.u4aie20040</a:t>
            </a:r>
            <a:endParaRPr dirty="0"/>
          </a:p>
        </p:txBody>
      </p:sp>
      <p:sp>
        <p:nvSpPr>
          <p:cNvPr id="355" name="Google Shape;355;p51"/>
          <p:cNvSpPr txBox="1">
            <a:spLocks noGrp="1"/>
          </p:cNvSpPr>
          <p:nvPr>
            <p:ph type="title" idx="7"/>
          </p:nvPr>
        </p:nvSpPr>
        <p:spPr>
          <a:xfrm>
            <a:off x="5974641" y="3776625"/>
            <a:ext cx="2158821"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a:t>
            </a:r>
            <a:r>
              <a:rPr lang="en" dirty="0"/>
              <a:t>enaka</a:t>
            </a:r>
            <a:br>
              <a:rPr lang="en" dirty="0"/>
            </a:br>
            <a:r>
              <a:rPr lang="en" dirty="0"/>
              <a:t>vishnu reddy</a:t>
            </a:r>
            <a:br>
              <a:rPr lang="en" dirty="0"/>
            </a:br>
            <a:r>
              <a:rPr lang="en-US" dirty="0"/>
              <a:t>cb.en.u4aie20048</a:t>
            </a:r>
            <a:endParaRPr dirty="0"/>
          </a:p>
        </p:txBody>
      </p:sp>
      <p:sp>
        <p:nvSpPr>
          <p:cNvPr id="357" name="Google Shape;357;p51"/>
          <p:cNvSpPr/>
          <p:nvPr/>
        </p:nvSpPr>
        <p:spPr>
          <a:xfrm rot="10800000">
            <a:off x="1682775" y="1270518"/>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10800000">
            <a:off x="1682775" y="3187100"/>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1"/>
          <p:cNvSpPr/>
          <p:nvPr/>
        </p:nvSpPr>
        <p:spPr>
          <a:xfrm rot="10800000">
            <a:off x="6625746" y="1270518"/>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1"/>
          <p:cNvSpPr/>
          <p:nvPr/>
        </p:nvSpPr>
        <p:spPr>
          <a:xfrm rot="10800000">
            <a:off x="6625746" y="3186875"/>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1" name="Google Shape;361;p51"/>
          <p:cNvCxnSpPr/>
          <p:nvPr/>
        </p:nvCxnSpPr>
        <p:spPr>
          <a:xfrm>
            <a:off x="-22525" y="25649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362" name="Google Shape;362;p51"/>
          <p:cNvCxnSpPr/>
          <p:nvPr/>
        </p:nvCxnSpPr>
        <p:spPr>
          <a:xfrm>
            <a:off x="6285300" y="25717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363" name="Google Shape;363;p51"/>
          <p:cNvCxnSpPr/>
          <p:nvPr/>
        </p:nvCxnSpPr>
        <p:spPr>
          <a:xfrm>
            <a:off x="4572000" y="3179625"/>
            <a:ext cx="0" cy="930900"/>
          </a:xfrm>
          <a:prstGeom prst="straightConnector1">
            <a:avLst/>
          </a:prstGeom>
          <a:noFill/>
          <a:ln w="19050" cap="flat" cmpd="sng">
            <a:solidFill>
              <a:schemeClr val="dk1"/>
            </a:solidFill>
            <a:prstDash val="solid"/>
            <a:round/>
            <a:headEnd type="none" w="med" len="med"/>
            <a:tailEnd type="none" w="med" len="med"/>
          </a:ln>
        </p:spPr>
      </p:cxnSp>
      <p:cxnSp>
        <p:nvCxnSpPr>
          <p:cNvPr id="364" name="Google Shape;364;p51"/>
          <p:cNvCxnSpPr/>
          <p:nvPr/>
        </p:nvCxnSpPr>
        <p:spPr>
          <a:xfrm>
            <a:off x="4572000" y="1276600"/>
            <a:ext cx="0" cy="9309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611587423"/>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6686C9-6F82-6D45-645E-332E558176CF}"/>
                  </a:ext>
                </a:extLst>
              </p:cNvPr>
              <p:cNvSpPr txBox="1"/>
              <p:nvPr/>
            </p:nvSpPr>
            <p:spPr>
              <a:xfrm>
                <a:off x="2618035" y="1129608"/>
                <a:ext cx="3919150"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𝑑</m:t>
                          </m:r>
                        </m:e>
                        <m:sub>
                          <m:r>
                            <a:rPr lang="en-IN" sz="1800" b="0" i="1" smtClean="0">
                              <a:latin typeface="Cambria Math" panose="02040503050406030204" pitchFamily="18" charset="0"/>
                            </a:rPr>
                            <m:t>𝑖</m:t>
                          </m:r>
                        </m:sub>
                      </m:sSub>
                      <m:d>
                        <m:dPr>
                          <m:ctrlPr>
                            <a:rPr lang="en-IN" sz="1800" b="0" i="1" smtClean="0">
                              <a:latin typeface="Cambria Math" panose="02040503050406030204" pitchFamily="18" charset="0"/>
                            </a:rPr>
                          </m:ctrlPr>
                        </m:dPr>
                        <m:e>
                          <m:nary>
                            <m:naryPr>
                              <m:chr m:val="∑"/>
                              <m:ctrlPr>
                                <a:rPr lang="en-IN" sz="1800" b="0" i="1" smtClean="0">
                                  <a:latin typeface="Cambria Math" panose="02040503050406030204" pitchFamily="18" charset="0"/>
                                </a:rPr>
                              </m:ctrlPr>
                            </m:naryPr>
                            <m:sub>
                              <m:r>
                                <m:rPr>
                                  <m:brk m:alnAt="23"/>
                                </m:rPr>
                                <a:rPr lang="en-IN" sz="1800" b="0" i="1" smtClean="0">
                                  <a:latin typeface="Cambria Math" panose="02040503050406030204" pitchFamily="18" charset="0"/>
                                </a:rPr>
                                <m:t>𝑗</m:t>
                              </m:r>
                              <m:r>
                                <a:rPr lang="en-IN" sz="1800" b="0" i="1" smtClean="0">
                                  <a:latin typeface="Cambria Math" panose="02040503050406030204" pitchFamily="18" charset="0"/>
                                </a:rPr>
                                <m:t>=1</m:t>
                              </m:r>
                            </m:sub>
                            <m:sup>
                              <m:r>
                                <a:rPr lang="en-IN" sz="1800" b="0" i="1" smtClean="0">
                                  <a:latin typeface="Cambria Math" panose="02040503050406030204" pitchFamily="18" charset="0"/>
                                </a:rPr>
                                <m:t>𝑚</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𝑢</m:t>
                                  </m:r>
                                </m:e>
                                <m:sub>
                                  <m:r>
                                    <a:rPr lang="en-IN" sz="1800" b="0" i="1" smtClean="0">
                                      <a:latin typeface="Cambria Math" panose="02040503050406030204" pitchFamily="18" charset="0"/>
                                    </a:rPr>
                                    <m:t>𝑗</m:t>
                                  </m:r>
                                </m:sub>
                              </m:s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𝑑</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𝑥</m:t>
                                      </m:r>
                                    </m:e>
                                    <m:sub>
                                      <m:r>
                                        <a:rPr lang="en-IN" sz="1800" b="0" i="1" smtClean="0">
                                          <a:latin typeface="Cambria Math" panose="02040503050406030204" pitchFamily="18" charset="0"/>
                                        </a:rPr>
                                        <m:t>𝑗</m:t>
                                      </m:r>
                                    </m:sub>
                                    <m:sup>
                                      <m:r>
                                        <a:rPr lang="en-IN" sz="1800" b="0" i="1" smtClean="0">
                                          <a:latin typeface="Cambria Math" panose="02040503050406030204" pitchFamily="18" charset="0"/>
                                        </a:rPr>
                                        <m:t>𝑇</m:t>
                                      </m:r>
                                    </m:sup>
                                  </m:sSubSup>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𝑥</m:t>
                                      </m:r>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𝛿</m:t>
                                          </m:r>
                                        </m:e>
                                        <m:sub>
                                          <m:r>
                                            <a:rPr lang="en-IN" sz="1800" b="0" i="1" smtClean="0">
                                              <a:latin typeface="Cambria Math" panose="02040503050406030204" pitchFamily="18" charset="0"/>
                                            </a:rPr>
                                            <m:t>𝑖𝑗</m:t>
                                          </m:r>
                                        </m:sub>
                                      </m:sSub>
                                    </m:num>
                                    <m:den>
                                      <m:r>
                                        <a:rPr lang="en-IN" sz="1800" b="0" i="1" smtClean="0">
                                          <a:latin typeface="Cambria Math" panose="02040503050406030204" pitchFamily="18" charset="0"/>
                                        </a:rPr>
                                        <m:t>𝐶</m:t>
                                      </m:r>
                                    </m:den>
                                  </m:f>
                                </m:e>
                              </m:d>
                              <m:r>
                                <a:rPr lang="en-IN" sz="1800" b="0" i="1" smtClean="0">
                                  <a:latin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𝛾</m:t>
                              </m:r>
                            </m:e>
                          </m:nary>
                        </m:e>
                      </m:d>
                      <m:r>
                        <a:rPr lang="en-IN" sz="1800" b="0" i="1" smtClean="0">
                          <a:latin typeface="Cambria Math" panose="02040503050406030204" pitchFamily="18" charset="0"/>
                          <a:ea typeface="Cambria Math" panose="02040503050406030204" pitchFamily="18" charset="0"/>
                        </a:rPr>
                        <m:t>−1=0</m:t>
                      </m:r>
                    </m:oMath>
                  </m:oMathPara>
                </a14:m>
                <a:endParaRPr lang="en-IN" sz="1800" dirty="0"/>
              </a:p>
            </p:txBody>
          </p:sp>
        </mc:Choice>
        <mc:Fallback xmlns="">
          <p:sp>
            <p:nvSpPr>
              <p:cNvPr id="3" name="TextBox 2">
                <a:extLst>
                  <a:ext uri="{FF2B5EF4-FFF2-40B4-BE49-F238E27FC236}">
                    <a16:creationId xmlns:a16="http://schemas.microsoft.com/office/drawing/2014/main" id="{6D6686C9-6F82-6D45-645E-332E558176CF}"/>
                  </a:ext>
                </a:extLst>
              </p:cNvPr>
              <p:cNvSpPr txBox="1">
                <a:spLocks noRot="1" noChangeAspect="1" noMove="1" noResize="1" noEditPoints="1" noAdjustHandles="1" noChangeArrowheads="1" noChangeShapeType="1" noTextEdit="1"/>
              </p:cNvSpPr>
              <p:nvPr/>
            </p:nvSpPr>
            <p:spPr>
              <a:xfrm>
                <a:off x="2618035" y="1129608"/>
                <a:ext cx="3919150" cy="891719"/>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F4073A-49EC-1525-0B6A-CCE837F545F4}"/>
                  </a:ext>
                </a:extLst>
              </p:cNvPr>
              <p:cNvSpPr txBox="1"/>
              <p:nvPr/>
            </p:nvSpPr>
            <p:spPr>
              <a:xfrm>
                <a:off x="2629256" y="2285396"/>
                <a:ext cx="3907929"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IN" sz="1800" b="0" i="1" smtClean="0">
                              <a:latin typeface="Cambria Math" panose="02040503050406030204" pitchFamily="18" charset="0"/>
                            </a:rPr>
                          </m:ctrlPr>
                        </m:naryPr>
                        <m:sub>
                          <m:r>
                            <m:rPr>
                              <m:brk m:alnAt="23"/>
                            </m:rPr>
                            <a:rPr lang="en-IN" sz="1800" b="0" i="1" smtClean="0">
                              <a:latin typeface="Cambria Math" panose="02040503050406030204" pitchFamily="18" charset="0"/>
                            </a:rPr>
                            <m:t>𝑗</m:t>
                          </m:r>
                          <m:r>
                            <a:rPr lang="en-IN" sz="1800" b="0" i="1" smtClean="0">
                              <a:latin typeface="Cambria Math" panose="02040503050406030204" pitchFamily="18" charset="0"/>
                            </a:rPr>
                            <m:t>=1</m:t>
                          </m:r>
                        </m:sub>
                        <m:sup>
                          <m:r>
                            <a:rPr lang="en-IN" sz="1800" b="0" i="1" smtClean="0">
                              <a:latin typeface="Cambria Math" panose="02040503050406030204" pitchFamily="18" charset="0"/>
                            </a:rPr>
                            <m:t>𝑚</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𝑢</m:t>
                              </m:r>
                            </m:e>
                            <m:sub>
                              <m:r>
                                <a:rPr lang="en-IN" sz="1800" b="0" i="1" smtClean="0">
                                  <a:latin typeface="Cambria Math" panose="02040503050406030204" pitchFamily="18" charset="0"/>
                                </a:rPr>
                                <m:t>𝑗</m:t>
                              </m:r>
                            </m:sub>
                          </m:s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𝑑</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𝑥</m:t>
                                  </m:r>
                                </m:e>
                                <m:sub>
                                  <m:r>
                                    <a:rPr lang="en-IN" sz="1800" b="0" i="1" smtClean="0">
                                      <a:latin typeface="Cambria Math" panose="02040503050406030204" pitchFamily="18" charset="0"/>
                                    </a:rPr>
                                    <m:t>𝑗</m:t>
                                  </m:r>
                                </m:sub>
                                <m:sup>
                                  <m:r>
                                    <a:rPr lang="en-IN" sz="1800" b="0" i="1" smtClean="0">
                                      <a:latin typeface="Cambria Math" panose="02040503050406030204" pitchFamily="18" charset="0"/>
                                    </a:rPr>
                                    <m:t>𝑇</m:t>
                                  </m:r>
                                </m:sup>
                              </m:sSubSup>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𝑥</m:t>
                                  </m:r>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𝛿</m:t>
                                      </m:r>
                                    </m:e>
                                    <m:sub>
                                      <m:r>
                                        <a:rPr lang="en-IN" sz="1800" b="0" i="1" smtClean="0">
                                          <a:latin typeface="Cambria Math" panose="02040503050406030204" pitchFamily="18" charset="0"/>
                                        </a:rPr>
                                        <m:t>𝑖𝑗</m:t>
                                      </m:r>
                                    </m:sub>
                                  </m:sSub>
                                </m:num>
                                <m:den>
                                  <m:r>
                                    <a:rPr lang="en-IN" sz="1800" b="0" i="1" smtClean="0">
                                      <a:latin typeface="Cambria Math" panose="02040503050406030204" pitchFamily="18" charset="0"/>
                                    </a:rPr>
                                    <m:t>𝐶</m:t>
                                  </m:r>
                                </m:den>
                              </m:f>
                            </m:e>
                          </m:d>
                          <m:r>
                            <a:rPr lang="en-IN" sz="1800" b="0" i="1" smtClean="0">
                              <a:latin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𝛾</m:t>
                          </m:r>
                        </m:e>
                      </m:nary>
                      <m:r>
                        <a:rPr lang="en-IN" sz="1800" b="0" i="1" smtClean="0">
                          <a:latin typeface="Cambria Math" panose="02040503050406030204" pitchFamily="18" charset="0"/>
                          <a:ea typeface="Cambria Math" panose="02040503050406030204" pitchFamily="18" charset="0"/>
                        </a:rPr>
                        <m:t>=</m:t>
                      </m:r>
                      <m:f>
                        <m:fPr>
                          <m:ctrlPr>
                            <a:rPr lang="en-IN" sz="1800" b="0" i="1" smtClean="0">
                              <a:latin typeface="Cambria Math" panose="02040503050406030204" pitchFamily="18" charset="0"/>
                              <a:ea typeface="Cambria Math" panose="02040503050406030204" pitchFamily="18" charset="0"/>
                            </a:rPr>
                          </m:ctrlPr>
                        </m:fPr>
                        <m:num>
                          <m:r>
                            <a:rPr lang="en-IN" sz="1800" b="0" i="1" smtClean="0">
                              <a:latin typeface="Cambria Math" panose="02040503050406030204" pitchFamily="18" charset="0"/>
                              <a:ea typeface="Cambria Math" panose="02040503050406030204" pitchFamily="18" charset="0"/>
                            </a:rPr>
                            <m:t>1</m:t>
                          </m:r>
                        </m:num>
                        <m:den>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𝑑</m:t>
                              </m:r>
                            </m:e>
                            <m:sub>
                              <m:r>
                                <a:rPr lang="en-IN" sz="1800" b="0" i="1" smtClean="0">
                                  <a:latin typeface="Cambria Math" panose="02040503050406030204" pitchFamily="18" charset="0"/>
                                  <a:ea typeface="Cambria Math" panose="02040503050406030204" pitchFamily="18" charset="0"/>
                                </a:rPr>
                                <m:t>𝑖</m:t>
                              </m:r>
                            </m:sub>
                          </m:sSub>
                        </m:den>
                      </m:f>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𝑑</m:t>
                          </m:r>
                        </m:e>
                        <m:sub>
                          <m:r>
                            <a:rPr lang="en-IN" sz="1800" b="0" i="1" smtClean="0">
                              <a:latin typeface="Cambria Math" panose="02040503050406030204" pitchFamily="18" charset="0"/>
                              <a:ea typeface="Cambria Math" panose="02040503050406030204" pitchFamily="18" charset="0"/>
                            </a:rPr>
                            <m:t>𝑖</m:t>
                          </m:r>
                        </m:sub>
                      </m:sSub>
                    </m:oMath>
                  </m:oMathPara>
                </a14:m>
                <a:endParaRPr lang="en-IN" sz="1800" dirty="0"/>
              </a:p>
            </p:txBody>
          </p:sp>
        </mc:Choice>
        <mc:Fallback xmlns="">
          <p:sp>
            <p:nvSpPr>
              <p:cNvPr id="4" name="TextBox 3">
                <a:extLst>
                  <a:ext uri="{FF2B5EF4-FFF2-40B4-BE49-F238E27FC236}">
                    <a16:creationId xmlns:a16="http://schemas.microsoft.com/office/drawing/2014/main" id="{82F4073A-49EC-1525-0B6A-CCE837F545F4}"/>
                  </a:ext>
                </a:extLst>
              </p:cNvPr>
              <p:cNvSpPr txBox="1">
                <a:spLocks noRot="1" noChangeAspect="1" noMove="1" noResize="1" noEditPoints="1" noAdjustHandles="1" noChangeArrowheads="1" noChangeShapeType="1" noTextEdit="1"/>
              </p:cNvSpPr>
              <p:nvPr/>
            </p:nvSpPr>
            <p:spPr>
              <a:xfrm>
                <a:off x="2629256" y="2285396"/>
                <a:ext cx="3907929" cy="879856"/>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D1FD90-428A-8E56-BB4E-C2D8AABEF09D}"/>
                  </a:ext>
                </a:extLst>
              </p:cNvPr>
              <p:cNvSpPr txBox="1"/>
              <p:nvPr/>
            </p:nvSpPr>
            <p:spPr>
              <a:xfrm>
                <a:off x="2629256" y="3429321"/>
                <a:ext cx="3907930"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𝛾</m:t>
                      </m:r>
                      <m:r>
                        <a:rPr lang="en-IN" sz="1800" b="0" i="1" smtClean="0">
                          <a:latin typeface="Cambria Math" panose="02040503050406030204" pitchFamily="18" charset="0"/>
                          <a:ea typeface="Cambria Math" panose="02040503050406030204" pitchFamily="18" charset="0"/>
                        </a:rPr>
                        <m:t>=</m:t>
                      </m:r>
                      <m:nary>
                        <m:naryPr>
                          <m:chr m:val="∑"/>
                          <m:ctrlPr>
                            <a:rPr lang="en-IN" sz="1800" b="0" i="1" smtClean="0">
                              <a:latin typeface="Cambria Math" panose="02040503050406030204" pitchFamily="18" charset="0"/>
                            </a:rPr>
                          </m:ctrlPr>
                        </m:naryPr>
                        <m:sub>
                          <m:r>
                            <m:rPr>
                              <m:brk m:alnAt="23"/>
                            </m:rPr>
                            <a:rPr lang="en-IN" sz="1800" b="0" i="1" smtClean="0">
                              <a:latin typeface="Cambria Math" panose="02040503050406030204" pitchFamily="18" charset="0"/>
                            </a:rPr>
                            <m:t>𝑗</m:t>
                          </m:r>
                          <m:r>
                            <a:rPr lang="en-IN" sz="1800" b="0" i="1" smtClean="0">
                              <a:latin typeface="Cambria Math" panose="02040503050406030204" pitchFamily="18" charset="0"/>
                            </a:rPr>
                            <m:t>=1</m:t>
                          </m:r>
                        </m:sub>
                        <m:sup>
                          <m:r>
                            <a:rPr lang="en-IN" sz="1800" b="0" i="1" smtClean="0">
                              <a:latin typeface="Cambria Math" panose="02040503050406030204" pitchFamily="18" charset="0"/>
                            </a:rPr>
                            <m:t>𝑚</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𝑢</m:t>
                              </m:r>
                            </m:e>
                            <m:sub>
                              <m:r>
                                <a:rPr lang="en-IN" sz="1800" b="0" i="1" smtClean="0">
                                  <a:latin typeface="Cambria Math" panose="02040503050406030204" pitchFamily="18" charset="0"/>
                                </a:rPr>
                                <m:t>𝑗</m:t>
                              </m:r>
                            </m:sub>
                          </m:s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𝑑</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𝑥</m:t>
                                  </m:r>
                                </m:e>
                                <m:sub>
                                  <m:r>
                                    <a:rPr lang="en-IN" sz="1800" b="0" i="1" smtClean="0">
                                      <a:latin typeface="Cambria Math" panose="02040503050406030204" pitchFamily="18" charset="0"/>
                                    </a:rPr>
                                    <m:t>𝑗</m:t>
                                  </m:r>
                                </m:sub>
                                <m:sup>
                                  <m:r>
                                    <a:rPr lang="en-IN" sz="1800" b="0" i="1" smtClean="0">
                                      <a:latin typeface="Cambria Math" panose="02040503050406030204" pitchFamily="18" charset="0"/>
                                    </a:rPr>
                                    <m:t>𝑇</m:t>
                                  </m:r>
                                </m:sup>
                              </m:sSubSup>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𝑥</m:t>
                                  </m:r>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𝛿</m:t>
                                      </m:r>
                                    </m:e>
                                    <m:sub>
                                      <m:r>
                                        <a:rPr lang="en-IN" sz="1800" b="0" i="1" smtClean="0">
                                          <a:latin typeface="Cambria Math" panose="02040503050406030204" pitchFamily="18" charset="0"/>
                                        </a:rPr>
                                        <m:t>𝑖𝑗</m:t>
                                      </m:r>
                                    </m:sub>
                                  </m:sSub>
                                </m:num>
                                <m:den>
                                  <m:r>
                                    <a:rPr lang="en-IN" sz="1800" b="0" i="1" smtClean="0">
                                      <a:latin typeface="Cambria Math" panose="02040503050406030204" pitchFamily="18" charset="0"/>
                                    </a:rPr>
                                    <m:t>𝐶</m:t>
                                  </m:r>
                                </m:den>
                              </m:f>
                            </m:e>
                          </m:d>
                        </m:e>
                      </m:nary>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𝑑</m:t>
                          </m:r>
                        </m:e>
                        <m:sub>
                          <m:r>
                            <a:rPr lang="en-IN" sz="1800" b="0" i="1" smtClean="0">
                              <a:latin typeface="Cambria Math" panose="02040503050406030204" pitchFamily="18" charset="0"/>
                              <a:ea typeface="Cambria Math" panose="02040503050406030204" pitchFamily="18" charset="0"/>
                            </a:rPr>
                            <m:t>𝑖</m:t>
                          </m:r>
                        </m:sub>
                      </m:sSub>
                    </m:oMath>
                  </m:oMathPara>
                </a14:m>
                <a:endParaRPr lang="en-IN" sz="1800" dirty="0"/>
              </a:p>
            </p:txBody>
          </p:sp>
        </mc:Choice>
        <mc:Fallback xmlns="">
          <p:sp>
            <p:nvSpPr>
              <p:cNvPr id="5" name="TextBox 4">
                <a:extLst>
                  <a:ext uri="{FF2B5EF4-FFF2-40B4-BE49-F238E27FC236}">
                    <a16:creationId xmlns:a16="http://schemas.microsoft.com/office/drawing/2014/main" id="{14D1FD90-428A-8E56-BB4E-C2D8AABEF09D}"/>
                  </a:ext>
                </a:extLst>
              </p:cNvPr>
              <p:cNvSpPr txBox="1">
                <a:spLocks noRot="1" noChangeAspect="1" noMove="1" noResize="1" noEditPoints="1" noAdjustHandles="1" noChangeArrowheads="1" noChangeShapeType="1" noTextEdit="1"/>
              </p:cNvSpPr>
              <p:nvPr/>
            </p:nvSpPr>
            <p:spPr>
              <a:xfrm>
                <a:off x="2629256" y="3429321"/>
                <a:ext cx="3907930" cy="879856"/>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0609363"/>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D745-8761-BE6C-C6F7-69AD065D6F3E}"/>
              </a:ext>
            </a:extLst>
          </p:cNvPr>
          <p:cNvSpPr>
            <a:spLocks noGrp="1"/>
          </p:cNvSpPr>
          <p:nvPr>
            <p:ph type="title"/>
          </p:nvPr>
        </p:nvSpPr>
        <p:spPr>
          <a:xfrm>
            <a:off x="834645" y="696964"/>
            <a:ext cx="7474710" cy="528600"/>
          </a:xfrm>
        </p:spPr>
        <p:txBody>
          <a:bodyPr/>
          <a:lstStyle/>
          <a:p>
            <a:r>
              <a:rPr lang="en-IN" dirty="0"/>
              <a:t>Non-linear SVM</a:t>
            </a:r>
          </a:p>
        </p:txBody>
      </p:sp>
      <p:pic>
        <p:nvPicPr>
          <p:cNvPr id="3" name="Picture 2">
            <a:extLst>
              <a:ext uri="{FF2B5EF4-FFF2-40B4-BE49-F238E27FC236}">
                <a16:creationId xmlns:a16="http://schemas.microsoft.com/office/drawing/2014/main" id="{43A3F924-DE59-22DB-A040-A6CFAAC79589}"/>
              </a:ext>
            </a:extLst>
          </p:cNvPr>
          <p:cNvPicPr>
            <a:picLocks noChangeAspect="1" noChangeArrowheads="1"/>
          </p:cNvPicPr>
          <p:nvPr/>
        </p:nvPicPr>
        <p:blipFill>
          <a:blip r:embed="rId2"/>
          <a:srcRect/>
          <a:stretch>
            <a:fillRect/>
          </a:stretch>
        </p:blipFill>
        <p:spPr bwMode="auto">
          <a:xfrm>
            <a:off x="5547360" y="1313194"/>
            <a:ext cx="3246120" cy="1812769"/>
          </a:xfrm>
          <a:prstGeom prst="rect">
            <a:avLst/>
          </a:prstGeom>
          <a:noFill/>
          <a:ln w="9525">
            <a:noFill/>
            <a:miter lim="800000"/>
            <a:headEnd/>
            <a:tailEnd/>
          </a:ln>
          <a:effectLst/>
        </p:spPr>
      </p:pic>
      <p:sp>
        <p:nvSpPr>
          <p:cNvPr id="5" name="Content Placeholder 4">
            <a:extLst>
              <a:ext uri="{FF2B5EF4-FFF2-40B4-BE49-F238E27FC236}">
                <a16:creationId xmlns:a16="http://schemas.microsoft.com/office/drawing/2014/main" id="{00AF4C48-9860-32D9-DD4E-CF326BDFF52F}"/>
              </a:ext>
            </a:extLst>
          </p:cNvPr>
          <p:cNvSpPr txBox="1">
            <a:spLocks/>
          </p:cNvSpPr>
          <p:nvPr/>
        </p:nvSpPr>
        <p:spPr>
          <a:xfrm>
            <a:off x="472440" y="2016367"/>
            <a:ext cx="5074920" cy="2649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Tx/>
              <a:buFont typeface="Wingdings" panose="05000000000000000000" pitchFamily="2" charset="2"/>
              <a:buChar char="Ø"/>
            </a:pPr>
            <a:r>
              <a:rPr lang="en-US" sz="2000" dirty="0">
                <a:latin typeface="Didact Gothic" panose="00000500000000000000" pitchFamily="2" charset="0"/>
              </a:rPr>
              <a:t>The points are clustered such that the two classes are not linearly separable</a:t>
            </a:r>
          </a:p>
          <a:p>
            <a:pPr algn="just">
              <a:buClrTx/>
              <a:buFont typeface="Wingdings" panose="05000000000000000000" pitchFamily="2" charset="2"/>
              <a:buChar char="Ø"/>
            </a:pPr>
            <a:r>
              <a:rPr lang="en-US" sz="2000" dirty="0">
                <a:latin typeface="Didact Gothic" panose="00000500000000000000" pitchFamily="2" charset="0"/>
              </a:rPr>
              <a:t>Non-linear mapping of data into some higher dimensional space called feature space (F) where it is linearly separable</a:t>
            </a:r>
          </a:p>
          <a:p>
            <a:pPr algn="just">
              <a:buClrTx/>
              <a:buFont typeface="Wingdings" panose="05000000000000000000" pitchFamily="2" charset="2"/>
              <a:buChar char="Ø"/>
            </a:pPr>
            <a:r>
              <a:rPr lang="en-US" sz="2000" dirty="0">
                <a:latin typeface="Didact Gothic" panose="00000500000000000000" pitchFamily="2" charset="0"/>
              </a:rPr>
              <a:t>The hyperplane in feature space becomes a highly non-linear separating surface in the original input space</a:t>
            </a:r>
            <a:r>
              <a:rPr lang="en-IN" sz="2000" dirty="0">
                <a:latin typeface="Didact Gothic" panose="00000500000000000000" pitchFamily="2" charset="0"/>
              </a:rPr>
              <a:t>.</a:t>
            </a:r>
            <a:endParaRPr lang="en-US" sz="2000" dirty="0">
              <a:latin typeface="Didact Gothic" panose="00000500000000000000" pitchFamily="2" charset="0"/>
            </a:endParaRPr>
          </a:p>
        </p:txBody>
      </p:sp>
    </p:spTree>
    <p:extLst>
      <p:ext uri="{BB962C8B-B14F-4D97-AF65-F5344CB8AC3E}">
        <p14:creationId xmlns:p14="http://schemas.microsoft.com/office/powerpoint/2010/main" val="393138362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C8B8D8-D70F-C373-1C72-F014A2D4A304}"/>
              </a:ext>
            </a:extLst>
          </p:cNvPr>
          <p:cNvPicPr>
            <a:picLocks noChangeAspect="1"/>
          </p:cNvPicPr>
          <p:nvPr/>
        </p:nvPicPr>
        <p:blipFill>
          <a:blip r:embed="rId2"/>
          <a:stretch>
            <a:fillRect/>
          </a:stretch>
        </p:blipFill>
        <p:spPr>
          <a:xfrm>
            <a:off x="1657436" y="198120"/>
            <a:ext cx="5829127" cy="3992880"/>
          </a:xfrm>
          <a:prstGeom prst="rect">
            <a:avLst/>
          </a:prstGeom>
        </p:spPr>
      </p:pic>
    </p:spTree>
    <p:extLst>
      <p:ext uri="{BB962C8B-B14F-4D97-AF65-F5344CB8AC3E}">
        <p14:creationId xmlns:p14="http://schemas.microsoft.com/office/powerpoint/2010/main" val="1063593142"/>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EC1F6C-803D-D823-B901-6AF154CBEF4C}"/>
                  </a:ext>
                </a:extLst>
              </p:cNvPr>
              <p:cNvSpPr txBox="1"/>
              <p:nvPr/>
            </p:nvSpPr>
            <p:spPr>
              <a:xfrm>
                <a:off x="282536" y="245151"/>
                <a:ext cx="5115054" cy="553998"/>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𝑚</m:t>
                      </m:r>
                      <m:r>
                        <a:rPr lang="en-US" sz="1800" i="1" kern="1200" smtClean="0">
                          <a:solidFill>
                            <a:prstClr val="black"/>
                          </a:solidFill>
                          <a:latin typeface="Cambria Math" panose="02040503050406030204" pitchFamily="18" charset="0"/>
                          <a:ea typeface="+mn-ea"/>
                          <a:cs typeface="+mn-cs"/>
                        </a:rPr>
                        <m:t> = </m:t>
                      </m:r>
                      <m:r>
                        <a:rPr lang="en-US" sz="1800" i="1" kern="1200" smtClean="0">
                          <a:solidFill>
                            <a:prstClr val="black"/>
                          </a:solidFill>
                          <a:latin typeface="Cambria Math" panose="02040503050406030204" pitchFamily="18" charset="0"/>
                          <a:ea typeface="+mn-ea"/>
                          <a:cs typeface="+mn-cs"/>
                        </a:rPr>
                        <m:t>𝑛𝑢𝑚𝑏𝑒𝑟</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𝑜𝑓</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𝑑𝑎𝑡𝑎</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𝑝𝑜𝑖𝑛𝑡𝑠</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𝑖𝑛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𝑡h𝑒</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𝑡𝑟𝑎𝑖𝑛𝑖𝑛𝑔</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𝑠𝑒𝑡</m:t>
                      </m:r>
                      <m:r>
                        <a:rPr lang="en-IN" sz="1800" i="1" kern="1200" smtClean="0">
                          <a:solidFill>
                            <a:prstClr val="black"/>
                          </a:solidFill>
                          <a:latin typeface="Cambria Math" panose="02040503050406030204" pitchFamily="18" charset="0"/>
                          <a:ea typeface="+mn-ea"/>
                          <a:cs typeface="+mn-cs"/>
                        </a:rPr>
                        <m:t> </m:t>
                      </m:r>
                    </m:oMath>
                  </m:oMathPara>
                </a14:m>
                <a:endParaRPr lang="en-IN" sz="1800" i="1" kern="1200" dirty="0">
                  <a:solidFill>
                    <a:prstClr val="black"/>
                  </a:solidFill>
                  <a:latin typeface="Cambria Math" panose="02040503050406030204" pitchFamily="18" charset="0"/>
                  <a:ea typeface="+mn-ea"/>
                  <a:cs typeface="+mn-cs"/>
                </a:endParaRPr>
              </a:p>
              <a:p>
                <a:pPr>
                  <a:buClrTx/>
                  <a:buFontTx/>
                  <a:buNone/>
                </a:pPr>
                <a14:m>
                  <m:oMathPara xmlns:m="http://schemas.openxmlformats.org/officeDocument/2006/math">
                    <m:oMathParaPr>
                      <m:jc m:val="centerGroup"/>
                    </m:oMathParaPr>
                    <m:oMath xmlns:m="http://schemas.openxmlformats.org/officeDocument/2006/math">
                      <m:r>
                        <a:rPr lang="en-US" sz="1800" i="1" kern="1200">
                          <a:solidFill>
                            <a:prstClr val="black"/>
                          </a:solidFill>
                          <a:latin typeface="Cambria Math" panose="02040503050406030204" pitchFamily="18" charset="0"/>
                          <a:ea typeface="+mn-ea"/>
                          <a:cs typeface="+mn-cs"/>
                        </a:rPr>
                        <m:t>𝑛</m:t>
                      </m:r>
                      <m:r>
                        <a:rPr lang="en-US" sz="1800" i="1" kern="1200">
                          <a:solidFill>
                            <a:prstClr val="black"/>
                          </a:solidFill>
                          <a:latin typeface="Cambria Math" panose="02040503050406030204" pitchFamily="18" charset="0"/>
                          <a:ea typeface="+mn-ea"/>
                          <a:cs typeface="+mn-cs"/>
                        </a:rPr>
                        <m:t> = </m:t>
                      </m:r>
                      <m:r>
                        <a:rPr lang="en-US" sz="1800" i="1" kern="1200">
                          <a:solidFill>
                            <a:prstClr val="black"/>
                          </a:solidFill>
                          <a:latin typeface="Cambria Math" panose="02040503050406030204" pitchFamily="18" charset="0"/>
                          <a:ea typeface="+mn-ea"/>
                          <a:cs typeface="+mn-cs"/>
                        </a:rPr>
                        <m:t>𝑛𝑢𝑚𝑏𝑒𝑟</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𝑜𝑓</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𝑓𝑒𝑎𝑡𝑢𝑟𝑒𝑠</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𝑣𝑎𝑟𝑖𝑎𝑏𝑙𝑒𝑠</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𝑖𝑛</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𝑡h𝑒</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𝑑𝑎𝑡𝑎</m:t>
                      </m:r>
                    </m:oMath>
                  </m:oMathPara>
                </a14:m>
                <a:endParaRPr lang="en-IN" sz="1800" kern="1200" dirty="0">
                  <a:solidFill>
                    <a:prstClr val="black"/>
                  </a:solidFill>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B9EC1F6C-803D-D823-B901-6AF154CBEF4C}"/>
                  </a:ext>
                </a:extLst>
              </p:cNvPr>
              <p:cNvSpPr txBox="1">
                <a:spLocks noRot="1" noChangeAspect="1" noMove="1" noResize="1" noEditPoints="1" noAdjustHandles="1" noChangeArrowheads="1" noChangeShapeType="1" noTextEdit="1"/>
              </p:cNvSpPr>
              <p:nvPr/>
            </p:nvSpPr>
            <p:spPr>
              <a:xfrm>
                <a:off x="282536" y="245151"/>
                <a:ext cx="5115054" cy="553998"/>
              </a:xfrm>
              <a:prstGeom prst="rect">
                <a:avLst/>
              </a:prstGeom>
              <a:blipFill>
                <a:blip r:embed="rId2"/>
                <a:stretch>
                  <a:fillRect l="-238" r="-715" b="-1648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AEE752-5F59-6F32-B58F-1D23714B1E97}"/>
                  </a:ext>
                </a:extLst>
              </p:cNvPr>
              <p:cNvSpPr txBox="1"/>
              <p:nvPr/>
            </p:nvSpPr>
            <p:spPr>
              <a:xfrm>
                <a:off x="0" y="878467"/>
                <a:ext cx="9286492" cy="1545359"/>
              </a:xfrm>
              <a:prstGeom prst="rect">
                <a:avLst/>
              </a:prstGeom>
              <a:noFill/>
            </p:spPr>
            <p:txBody>
              <a:bodyPr wrap="squar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𝑖</m:t>
                          </m:r>
                        </m:sub>
                      </m:sSub>
                      <m:r>
                        <a:rPr lang="en-IN" sz="1800" i="1" kern="1200" smtClean="0">
                          <a:solidFill>
                            <a:prstClr val="black"/>
                          </a:solidFill>
                          <a:latin typeface="Cambria Math" panose="02040503050406030204" pitchFamily="18" charset="0"/>
                          <a:ea typeface="+mn-ea"/>
                          <a:cs typeface="+mn-cs"/>
                        </a:rPr>
                        <m:t>=</m:t>
                      </m:r>
                      <m:d>
                        <m:dPr>
                          <m:begChr m:val="["/>
                          <m:endChr m:val="]"/>
                          <m:ctrlPr>
                            <a:rPr lang="en-IN" sz="1800" i="1" kern="1200" smtClean="0">
                              <a:solidFill>
                                <a:prstClr val="black"/>
                              </a:solidFill>
                              <a:latin typeface="Cambria Math" panose="02040503050406030204" pitchFamily="18" charset="0"/>
                              <a:ea typeface="+mn-ea"/>
                              <a:cs typeface="+mn-cs"/>
                            </a:rPr>
                          </m:ctrlPr>
                        </m:dPr>
                        <m:e>
                          <m:eqArr>
                            <m:eqArrPr>
                              <m:ctrlPr>
                                <a:rPr lang="en-IN" sz="1800" i="1" kern="1200" smtClean="0">
                                  <a:solidFill>
                                    <a:prstClr val="black"/>
                                  </a:solidFill>
                                  <a:latin typeface="Cambria Math" panose="02040503050406030204" pitchFamily="18" charset="0"/>
                                  <a:ea typeface="+mn-ea"/>
                                  <a:cs typeface="+mn-cs"/>
                                </a:rPr>
                              </m:ctrlPr>
                            </m:eqArrPr>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𝑖</m:t>
                                  </m:r>
                                  <m:r>
                                    <a:rPr lang="en-IN" sz="1800" i="1" kern="1200" smtClean="0">
                                      <a:solidFill>
                                        <a:prstClr val="black"/>
                                      </a:solidFill>
                                      <a:latin typeface="Cambria Math" panose="02040503050406030204" pitchFamily="18" charset="0"/>
                                      <a:ea typeface="+mn-ea"/>
                                      <a:cs typeface="+mn-cs"/>
                                    </a:rPr>
                                    <m:t>1</m:t>
                                  </m:r>
                                </m:sub>
                              </m:sSub>
                            </m:e>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𝑖</m:t>
                                  </m:r>
                                  <m:r>
                                    <a:rPr lang="en-IN" sz="1800" i="1" kern="1200" smtClean="0">
                                      <a:solidFill>
                                        <a:prstClr val="black"/>
                                      </a:solidFill>
                                      <a:latin typeface="Cambria Math" panose="02040503050406030204" pitchFamily="18" charset="0"/>
                                      <a:ea typeface="+mn-ea"/>
                                      <a:cs typeface="+mn-cs"/>
                                    </a:rPr>
                                    <m:t>2</m:t>
                                  </m:r>
                                </m:sub>
                              </m:sSub>
                            </m:e>
                            <m:e>
                              <m:r>
                                <a:rPr lang="en-IN" sz="1800" i="1" kern="1200" smtClean="0">
                                  <a:solidFill>
                                    <a:prstClr val="black"/>
                                  </a:solidFill>
                                  <a:latin typeface="Cambria Math" panose="02040503050406030204" pitchFamily="18" charset="0"/>
                                  <a:ea typeface="+mn-ea"/>
                                  <a:cs typeface="+mn-cs"/>
                                </a:rPr>
                                <m:t>.</m:t>
                              </m:r>
                            </m:e>
                            <m:e>
                              <m:r>
                                <a:rPr lang="en-IN" sz="1800" i="1" kern="1200" smtClean="0">
                                  <a:solidFill>
                                    <a:prstClr val="black"/>
                                  </a:solidFill>
                                  <a:latin typeface="Cambria Math" panose="02040503050406030204" pitchFamily="18" charset="0"/>
                                  <a:ea typeface="+mn-ea"/>
                                  <a:cs typeface="+mn-cs"/>
                                </a:rPr>
                                <m:t>.</m:t>
                              </m:r>
                            </m:e>
                            <m:e>
                              <m:r>
                                <a:rPr lang="en-IN" sz="1800" i="1" kern="1200" smtClean="0">
                                  <a:solidFill>
                                    <a:prstClr val="black"/>
                                  </a:solidFill>
                                  <a:latin typeface="Cambria Math" panose="02040503050406030204" pitchFamily="18" charset="0"/>
                                  <a:ea typeface="+mn-ea"/>
                                  <a:cs typeface="+mn-cs"/>
                                </a:rPr>
                                <m:t>.</m:t>
                              </m:r>
                            </m:e>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𝑖𝑛</m:t>
                                  </m:r>
                                </m:sub>
                              </m:sSub>
                            </m:e>
                          </m:eqArr>
                        </m:e>
                      </m:d>
                      <m:r>
                        <a:rPr lang="en-IN" sz="1800" i="1" kern="1200" smtClean="0">
                          <a:solidFill>
                            <a:prstClr val="black"/>
                          </a:solidFill>
                          <a:latin typeface="Cambria Math" panose="02040503050406030204" pitchFamily="18" charset="0"/>
                          <a:ea typeface="+mn-ea"/>
                          <a:cs typeface="+mn-cs"/>
                        </a:rPr>
                        <m:t>,</m:t>
                      </m:r>
                      <m:r>
                        <a:rPr lang="en-US" sz="1800" i="1" kern="1200">
                          <a:solidFill>
                            <a:prstClr val="black"/>
                          </a:solidFill>
                          <a:latin typeface="Cambria Math" panose="02040503050406030204" pitchFamily="18" charset="0"/>
                          <a:ea typeface="+mn-ea"/>
                          <a:cs typeface="+mn-cs"/>
                        </a:rPr>
                        <m:t>𝑛</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𝑑𝑖𝑚𝑒𝑛𝑠𝑖𝑜𝑛𝑎𝑙</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𝑣𝑒𝑐𝑡𝑜𝑟</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𝑤h𝑖𝑐h</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𝑟𝑒𝑝𝑟𝑒𝑠𝑒𝑛𝑡</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𝑎</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𝑑𝑎𝑡𝑎</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𝑝𝑜𝑖𝑛𝑡</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𝑖𝑛</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𝑖𝑛𝑝𝑢𝑡</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𝑠𝑝𝑎𝑐𝑒</m:t>
                      </m:r>
                      <m:r>
                        <a:rPr lang="en-US" sz="1800" i="1" kern="1200">
                          <a:solidFill>
                            <a:prstClr val="black"/>
                          </a:solidFill>
                          <a:latin typeface="Cambria Math" panose="02040503050406030204" pitchFamily="18" charset="0"/>
                          <a:ea typeface="+mn-ea"/>
                          <a:cs typeface="+mn-cs"/>
                        </a:rPr>
                        <m:t>".</m:t>
                      </m:r>
                    </m:oMath>
                  </m:oMathPara>
                </a14:m>
                <a:endParaRPr lang="en-IN" sz="1800" kern="1200" dirty="0">
                  <a:solidFill>
                    <a:prstClr val="black"/>
                  </a:solidFill>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06AEE752-5F59-6F32-B58F-1D23714B1E97}"/>
                  </a:ext>
                </a:extLst>
              </p:cNvPr>
              <p:cNvSpPr txBox="1">
                <a:spLocks noRot="1" noChangeAspect="1" noMove="1" noResize="1" noEditPoints="1" noAdjustHandles="1" noChangeArrowheads="1" noChangeShapeType="1" noTextEdit="1"/>
              </p:cNvSpPr>
              <p:nvPr/>
            </p:nvSpPr>
            <p:spPr>
              <a:xfrm>
                <a:off x="0" y="878467"/>
                <a:ext cx="9286492" cy="154535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F5313E-CBC1-5DE3-AC9A-C4A58D088FFC}"/>
                  </a:ext>
                </a:extLst>
              </p:cNvPr>
              <p:cNvSpPr txBox="1"/>
              <p:nvPr/>
            </p:nvSpPr>
            <p:spPr>
              <a:xfrm>
                <a:off x="1610720" y="2079821"/>
                <a:ext cx="1129554" cy="1757019"/>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IN" sz="1800" b="1" i="1" kern="1200" smtClean="0">
                          <a:solidFill>
                            <a:prstClr val="black"/>
                          </a:solidFill>
                          <a:latin typeface="Cambria Math" panose="02040503050406030204" pitchFamily="18" charset="0"/>
                          <a:ea typeface="+mn-ea"/>
                          <a:cs typeface="+mn-cs"/>
                        </a:rPr>
                        <m:t>𝑨</m:t>
                      </m:r>
                      <m:r>
                        <a:rPr lang="en-IN" sz="1800" i="1" kern="1200" smtClean="0">
                          <a:solidFill>
                            <a:prstClr val="black"/>
                          </a:solidFill>
                          <a:latin typeface="Cambria Math" panose="02040503050406030204" pitchFamily="18" charset="0"/>
                          <a:ea typeface="+mn-ea"/>
                          <a:cs typeface="+mn-cs"/>
                        </a:rPr>
                        <m:t>=</m:t>
                      </m:r>
                      <m:d>
                        <m:dPr>
                          <m:begChr m:val="["/>
                          <m:endChr m:val="]"/>
                          <m:ctrlPr>
                            <a:rPr lang="en-IN" sz="1800" i="1" kern="1200" smtClean="0">
                              <a:solidFill>
                                <a:prstClr val="black"/>
                              </a:solidFill>
                              <a:latin typeface="Cambria Math" panose="02040503050406030204" pitchFamily="18" charset="0"/>
                              <a:ea typeface="+mn-ea"/>
                              <a:cs typeface="+mn-cs"/>
                            </a:rPr>
                          </m:ctrlPr>
                        </m:dPr>
                        <m:e>
                          <m:eqArr>
                            <m:eqArrPr>
                              <m:ctrlPr>
                                <a:rPr lang="en-IN" sz="1800" i="1" kern="1200" smtClean="0">
                                  <a:solidFill>
                                    <a:prstClr val="black"/>
                                  </a:solidFill>
                                  <a:latin typeface="Cambria Math" panose="02040503050406030204" pitchFamily="18" charset="0"/>
                                  <a:ea typeface="+mn-ea"/>
                                  <a:cs typeface="+mn-cs"/>
                                </a:rPr>
                              </m:ctrlPr>
                            </m:eqArrPr>
                            <m:e>
                              <m:sSubSup>
                                <m:sSubSupPr>
                                  <m:ctrlPr>
                                    <a:rPr lang="en-IN" sz="1800" i="1" kern="1200" smtClean="0">
                                      <a:solidFill>
                                        <a:prstClr val="black"/>
                                      </a:solidFill>
                                      <a:latin typeface="Cambria Math" panose="02040503050406030204" pitchFamily="18" charset="0"/>
                                      <a:ea typeface="+mn-ea"/>
                                      <a:cs typeface="+mn-cs"/>
                                    </a:rPr>
                                  </m:ctrlPr>
                                </m:sSubSup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1</m:t>
                                  </m:r>
                                </m:sub>
                                <m:sup>
                                  <m:r>
                                    <a:rPr lang="en-IN" sz="1800" i="1" kern="1200" smtClean="0">
                                      <a:solidFill>
                                        <a:prstClr val="black"/>
                                      </a:solidFill>
                                      <a:latin typeface="Cambria Math" panose="02040503050406030204" pitchFamily="18" charset="0"/>
                                      <a:ea typeface="+mn-ea"/>
                                      <a:cs typeface="+mn-cs"/>
                                    </a:rPr>
                                    <m:t>𝑇</m:t>
                                  </m:r>
                                </m:sup>
                              </m:sSubSup>
                            </m:e>
                            <m:e>
                              <m:sSubSup>
                                <m:sSubSupPr>
                                  <m:ctrlPr>
                                    <a:rPr lang="en-IN" sz="1800" i="1" kern="1200" smtClean="0">
                                      <a:solidFill>
                                        <a:prstClr val="black"/>
                                      </a:solidFill>
                                      <a:latin typeface="Cambria Math" panose="02040503050406030204" pitchFamily="18" charset="0"/>
                                      <a:ea typeface="+mn-ea"/>
                                      <a:cs typeface="+mn-cs"/>
                                    </a:rPr>
                                  </m:ctrlPr>
                                </m:sSubSup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2</m:t>
                                  </m:r>
                                </m:sub>
                                <m:sup>
                                  <m:r>
                                    <a:rPr lang="en-IN" sz="1800" i="1" kern="1200" smtClean="0">
                                      <a:solidFill>
                                        <a:prstClr val="black"/>
                                      </a:solidFill>
                                      <a:latin typeface="Cambria Math" panose="02040503050406030204" pitchFamily="18" charset="0"/>
                                      <a:ea typeface="+mn-ea"/>
                                      <a:cs typeface="+mn-cs"/>
                                    </a:rPr>
                                    <m:t>𝑇</m:t>
                                  </m:r>
                                </m:sup>
                              </m:sSubSup>
                            </m:e>
                            <m:e>
                              <m:r>
                                <a:rPr lang="en-IN" sz="1800" i="1" kern="1200" smtClean="0">
                                  <a:solidFill>
                                    <a:prstClr val="black"/>
                                  </a:solidFill>
                                  <a:latin typeface="Cambria Math" panose="02040503050406030204" pitchFamily="18" charset="0"/>
                                  <a:ea typeface="+mn-ea"/>
                                  <a:cs typeface="+mn-cs"/>
                                </a:rPr>
                                <m:t>.</m:t>
                              </m:r>
                            </m:e>
                            <m:e>
                              <m:r>
                                <a:rPr lang="en-IN" sz="1800" i="1" kern="1200" smtClean="0">
                                  <a:solidFill>
                                    <a:prstClr val="black"/>
                                  </a:solidFill>
                                  <a:latin typeface="Cambria Math" panose="02040503050406030204" pitchFamily="18" charset="0"/>
                                  <a:ea typeface="+mn-ea"/>
                                  <a:cs typeface="+mn-cs"/>
                                </a:rPr>
                                <m:t>.</m:t>
                              </m:r>
                            </m:e>
                            <m:e>
                              <m:r>
                                <a:rPr lang="en-IN" sz="1800" i="1" kern="1200" smtClean="0">
                                  <a:solidFill>
                                    <a:prstClr val="black"/>
                                  </a:solidFill>
                                  <a:latin typeface="Cambria Math" panose="02040503050406030204" pitchFamily="18" charset="0"/>
                                  <a:ea typeface="+mn-ea"/>
                                  <a:cs typeface="+mn-cs"/>
                                </a:rPr>
                                <m:t>.</m:t>
                              </m:r>
                            </m:e>
                            <m:e>
                              <m:sSubSup>
                                <m:sSubSupPr>
                                  <m:ctrlPr>
                                    <a:rPr lang="en-IN" sz="1800" i="1" kern="1200" smtClean="0">
                                      <a:solidFill>
                                        <a:prstClr val="black"/>
                                      </a:solidFill>
                                      <a:latin typeface="Cambria Math" panose="02040503050406030204" pitchFamily="18" charset="0"/>
                                      <a:ea typeface="+mn-ea"/>
                                      <a:cs typeface="+mn-cs"/>
                                    </a:rPr>
                                  </m:ctrlPr>
                                </m:sSubSup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𝑚</m:t>
                                  </m:r>
                                </m:sub>
                                <m:sup>
                                  <m:r>
                                    <a:rPr lang="en-IN" sz="1800" i="1" kern="1200" smtClean="0">
                                      <a:solidFill>
                                        <a:prstClr val="black"/>
                                      </a:solidFill>
                                      <a:latin typeface="Cambria Math" panose="02040503050406030204" pitchFamily="18" charset="0"/>
                                      <a:ea typeface="+mn-ea"/>
                                      <a:cs typeface="+mn-cs"/>
                                    </a:rPr>
                                    <m:t>𝑇</m:t>
                                  </m:r>
                                </m:sup>
                              </m:sSubSup>
                            </m:e>
                          </m:eqArr>
                        </m:e>
                      </m:d>
                    </m:oMath>
                  </m:oMathPara>
                </a14:m>
                <a:endParaRPr lang="en-IN" sz="1800" kern="1200" dirty="0">
                  <a:solidFill>
                    <a:prstClr val="black"/>
                  </a:solidFill>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42F5313E-CBC1-5DE3-AC9A-C4A58D088FFC}"/>
                  </a:ext>
                </a:extLst>
              </p:cNvPr>
              <p:cNvSpPr txBox="1">
                <a:spLocks noRot="1" noChangeAspect="1" noMove="1" noResize="1" noEditPoints="1" noAdjustHandles="1" noChangeArrowheads="1" noChangeShapeType="1" noTextEdit="1"/>
              </p:cNvSpPr>
              <p:nvPr/>
            </p:nvSpPr>
            <p:spPr>
              <a:xfrm>
                <a:off x="1610720" y="2079821"/>
                <a:ext cx="1129554" cy="175701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F6D2C0-0B93-2A9D-B265-690C08ECBF75}"/>
                  </a:ext>
                </a:extLst>
              </p:cNvPr>
              <p:cNvSpPr txBox="1"/>
              <p:nvPr/>
            </p:nvSpPr>
            <p:spPr>
              <a:xfrm>
                <a:off x="3521948" y="2503144"/>
                <a:ext cx="3751283" cy="107510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b="1" i="1" kern="1200" smtClean="0">
                          <a:solidFill>
                            <a:prstClr val="black"/>
                          </a:solidFill>
                          <a:latin typeface="Cambria Math" panose="02040503050406030204" pitchFamily="18" charset="0"/>
                          <a:ea typeface="+mn-ea"/>
                          <a:cs typeface="+mn-cs"/>
                        </a:rPr>
                        <m:t>𝑨</m:t>
                      </m:r>
                      <m:sSup>
                        <m:sSupPr>
                          <m:ctrlPr>
                            <a:rPr lang="en-IN" sz="1800" b="1" i="1" kern="1200">
                              <a:solidFill>
                                <a:prstClr val="black"/>
                              </a:solidFill>
                              <a:latin typeface="Cambria Math" panose="02040503050406030204" pitchFamily="18" charset="0"/>
                              <a:ea typeface="+mn-ea"/>
                              <a:cs typeface="+mn-cs"/>
                            </a:rPr>
                          </m:ctrlPr>
                        </m:sSupPr>
                        <m:e>
                          <m:r>
                            <a:rPr lang="en-IN" sz="1800" b="1" i="1" kern="1200">
                              <a:solidFill>
                                <a:prstClr val="black"/>
                              </a:solidFill>
                              <a:latin typeface="Cambria Math" panose="02040503050406030204" pitchFamily="18" charset="0"/>
                              <a:ea typeface="+mn-ea"/>
                              <a:cs typeface="+mn-cs"/>
                            </a:rPr>
                            <m:t>𝑨</m:t>
                          </m:r>
                        </m:e>
                        <m:sup>
                          <m:r>
                            <a:rPr lang="en-IN" sz="1800" i="1" kern="1200">
                              <a:solidFill>
                                <a:prstClr val="black"/>
                              </a:solidFill>
                              <a:latin typeface="Cambria Math" panose="02040503050406030204" pitchFamily="18" charset="0"/>
                              <a:ea typeface="+mn-ea"/>
                              <a:cs typeface="+mn-cs"/>
                            </a:rPr>
                            <m:t>𝑇</m:t>
                          </m:r>
                        </m:sup>
                      </m:sSup>
                      <m:r>
                        <a:rPr lang="en-IN" sz="1800" b="1" i="1" kern="1200">
                          <a:solidFill>
                            <a:prstClr val="black"/>
                          </a:solidFill>
                          <a:latin typeface="Cambria Math" panose="02040503050406030204" pitchFamily="18" charset="0"/>
                          <a:ea typeface="+mn-ea"/>
                          <a:cs typeface="+mn-cs"/>
                        </a:rPr>
                        <m:t>=</m:t>
                      </m:r>
                      <m:d>
                        <m:dPr>
                          <m:begChr m:val="["/>
                          <m:endChr m:val="]"/>
                          <m:ctrlPr>
                            <a:rPr lang="en-IN" sz="1800" i="1" kern="1200" smtClean="0">
                              <a:solidFill>
                                <a:prstClr val="black"/>
                              </a:solidFill>
                              <a:latin typeface="Cambria Math" panose="02040503050406030204" pitchFamily="18" charset="0"/>
                              <a:ea typeface="+mn-ea"/>
                              <a:cs typeface="+mn-cs"/>
                            </a:rPr>
                          </m:ctrlPr>
                        </m:dPr>
                        <m:e>
                          <m:m>
                            <m:mPr>
                              <m:mcs>
                                <m:mc>
                                  <m:mcPr>
                                    <m:count m:val="2"/>
                                    <m:mcJc m:val="center"/>
                                  </m:mcPr>
                                </m:mc>
                              </m:mcs>
                              <m:ctrlPr>
                                <a:rPr lang="en-IN" sz="1800" i="1" kern="1200" smtClean="0">
                                  <a:solidFill>
                                    <a:prstClr val="black"/>
                                  </a:solidFill>
                                  <a:latin typeface="Cambria Math" panose="02040503050406030204" pitchFamily="18" charset="0"/>
                                  <a:ea typeface="+mn-ea"/>
                                  <a:cs typeface="+mn-cs"/>
                                </a:rPr>
                              </m:ctrlPr>
                            </m:mPr>
                            <m:mr>
                              <m:e>
                                <m:m>
                                  <m:mPr>
                                    <m:mcs>
                                      <m:mc>
                                        <m:mcPr>
                                          <m:count m:val="2"/>
                                          <m:mcJc m:val="center"/>
                                        </m:mcPr>
                                      </m:mc>
                                    </m:mcs>
                                    <m:ctrlPr>
                                      <a:rPr lang="en-IN" sz="1800" i="1" kern="1200" smtClean="0">
                                        <a:solidFill>
                                          <a:prstClr val="black"/>
                                        </a:solidFill>
                                        <a:latin typeface="Cambria Math" panose="02040503050406030204" pitchFamily="18" charset="0"/>
                                        <a:ea typeface="+mn-ea"/>
                                        <a:cs typeface="+mn-cs"/>
                                      </a:rPr>
                                    </m:ctrlPr>
                                  </m:mPr>
                                  <m:mr>
                                    <m:e>
                                      <m:sSubSup>
                                        <m:sSubSupPr>
                                          <m:ctrlPr>
                                            <a:rPr lang="en-IN" sz="1800" b="1" i="1" kern="1200">
                                              <a:solidFill>
                                                <a:prstClr val="black"/>
                                              </a:solidFill>
                                              <a:latin typeface="Cambria Math" panose="02040503050406030204" pitchFamily="18" charset="0"/>
                                              <a:ea typeface="+mn-ea"/>
                                              <a:cs typeface="+mn-cs"/>
                                            </a:rPr>
                                          </m:ctrlPr>
                                        </m:sSubSupPr>
                                        <m:e>
                                          <m:r>
                                            <m:rPr>
                                              <m:brk m:alnAt="7"/>
                                            </m:rPr>
                                            <a:rPr lang="en-IN" sz="1800" b="1" i="1" kern="1200">
                                              <a:solidFill>
                                                <a:prstClr val="black"/>
                                              </a:solidFill>
                                              <a:latin typeface="Cambria Math" panose="02040503050406030204" pitchFamily="18" charset="0"/>
                                              <a:ea typeface="+mn-ea"/>
                                              <a:cs typeface="+mn-cs"/>
                                            </a:rPr>
                                            <m:t>𝒙</m:t>
                                          </m:r>
                                        </m:e>
                                        <m:sub>
                                          <m:r>
                                            <m:rPr>
                                              <m:brk m:alnAt="7"/>
                                            </m:rPr>
                                            <a:rPr lang="en-IN" sz="1800" b="1" i="1" kern="1200">
                                              <a:solidFill>
                                                <a:prstClr val="black"/>
                                              </a:solidFill>
                                              <a:latin typeface="Cambria Math" panose="02040503050406030204" pitchFamily="18" charset="0"/>
                                              <a:ea typeface="+mn-ea"/>
                                              <a:cs typeface="+mn-cs"/>
                                            </a:rPr>
                                            <m:t>𝟏</m:t>
                                          </m:r>
                                        </m:sub>
                                        <m:sup>
                                          <m:r>
                                            <m:rPr>
                                              <m:brk m:alnAt="7"/>
                                            </m:rPr>
                                            <a:rPr lang="en-IN" sz="1800" b="1" i="1" kern="1200">
                                              <a:solidFill>
                                                <a:prstClr val="black"/>
                                              </a:solidFill>
                                              <a:latin typeface="Cambria Math" panose="02040503050406030204" pitchFamily="18" charset="0"/>
                                              <a:ea typeface="+mn-ea"/>
                                              <a:cs typeface="+mn-cs"/>
                                            </a:rPr>
                                            <m:t>𝑻</m:t>
                                          </m:r>
                                        </m:sup>
                                      </m:sSubSup>
                                      <m:sSub>
                                        <m:sSubPr>
                                          <m:ctrlPr>
                                            <a:rPr lang="en-IN" sz="1800" b="1" i="1" kern="1200">
                                              <a:solidFill>
                                                <a:prstClr val="black"/>
                                              </a:solidFill>
                                              <a:latin typeface="Cambria Math" panose="02040503050406030204" pitchFamily="18" charset="0"/>
                                              <a:ea typeface="+mn-ea"/>
                                              <a:cs typeface="+mn-cs"/>
                                            </a:rPr>
                                          </m:ctrlPr>
                                        </m:sSubPr>
                                        <m:e>
                                          <m:r>
                                            <m:rPr>
                                              <m:brk m:alnAt="7"/>
                                            </m:rPr>
                                            <a:rPr lang="en-IN" sz="1800" b="1" i="1" kern="1200">
                                              <a:solidFill>
                                                <a:prstClr val="black"/>
                                              </a:solidFill>
                                              <a:latin typeface="Cambria Math" panose="02040503050406030204" pitchFamily="18" charset="0"/>
                                              <a:ea typeface="+mn-ea"/>
                                              <a:cs typeface="+mn-cs"/>
                                            </a:rPr>
                                            <m:t>𝒙</m:t>
                                          </m:r>
                                        </m:e>
                                        <m:sub>
                                          <m:r>
                                            <m:rPr>
                                              <m:brk m:alnAt="7"/>
                                            </m:rPr>
                                            <a:rPr lang="en-IN" sz="1800" b="1" i="1" kern="1200">
                                              <a:solidFill>
                                                <a:prstClr val="black"/>
                                              </a:solidFill>
                                              <a:latin typeface="Cambria Math" panose="02040503050406030204" pitchFamily="18" charset="0"/>
                                              <a:ea typeface="+mn-ea"/>
                                              <a:cs typeface="+mn-cs"/>
                                            </a:rPr>
                                            <m:t>𝟏</m:t>
                                          </m:r>
                                        </m:sub>
                                      </m:sSub>
                                    </m:e>
                                    <m:e>
                                      <m:sSubSup>
                                        <m:sSubSupPr>
                                          <m:ctrlPr>
                                            <a:rPr lang="en-IN" sz="1800" b="1" i="1" kern="1200">
                                              <a:solidFill>
                                                <a:prstClr val="black"/>
                                              </a:solidFill>
                                              <a:latin typeface="Cambria Math" panose="02040503050406030204" pitchFamily="18" charset="0"/>
                                              <a:ea typeface="+mn-ea"/>
                                              <a:cs typeface="+mn-cs"/>
                                            </a:rPr>
                                          </m:ctrlPr>
                                        </m:sSubSup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𝟏</m:t>
                                          </m:r>
                                        </m:sub>
                                        <m:sup>
                                          <m:r>
                                            <m:rPr>
                                              <m:brk m:alnAt="7"/>
                                            </m:rPr>
                                            <a:rPr lang="en-IN" sz="1800" b="1" i="1" kern="1200">
                                              <a:solidFill>
                                                <a:prstClr val="black"/>
                                              </a:solidFill>
                                              <a:latin typeface="Cambria Math" panose="02040503050406030204" pitchFamily="18" charset="0"/>
                                              <a:ea typeface="+mn-ea"/>
                                              <a:cs typeface="+mn-cs"/>
                                            </a:rPr>
                                            <m:t>𝑻</m:t>
                                          </m:r>
                                        </m:sup>
                                      </m:sSubSup>
                                      <m:sSub>
                                        <m:sSubPr>
                                          <m:ctrlPr>
                                            <a:rPr lang="en-IN" sz="1800" b="1" i="1" kern="1200">
                                              <a:solidFill>
                                                <a:prstClr val="black"/>
                                              </a:solidFill>
                                              <a:latin typeface="Cambria Math" panose="02040503050406030204" pitchFamily="18" charset="0"/>
                                              <a:ea typeface="+mn-ea"/>
                                              <a:cs typeface="+mn-cs"/>
                                            </a:rPr>
                                          </m:ctrlPr>
                                        </m:sSub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𝟐</m:t>
                                          </m:r>
                                        </m:sub>
                                      </m:sSub>
                                    </m:e>
                                  </m:mr>
                                  <m:mr>
                                    <m:e>
                                      <m:r>
                                        <a:rPr lang="en-IN" sz="1800" i="1" kern="1200" smtClean="0">
                                          <a:solidFill>
                                            <a:prstClr val="black"/>
                                          </a:solidFill>
                                          <a:latin typeface="Cambria Math" panose="02040503050406030204" pitchFamily="18" charset="0"/>
                                          <a:ea typeface="+mn-ea"/>
                                          <a:cs typeface="+mn-cs"/>
                                        </a:rPr>
                                        <m:t>.</m:t>
                                      </m:r>
                                    </m:e>
                                    <m:e>
                                      <m:r>
                                        <a:rPr lang="en-IN" sz="1800" i="1" kern="1200" smtClean="0">
                                          <a:solidFill>
                                            <a:prstClr val="black"/>
                                          </a:solidFill>
                                          <a:latin typeface="Cambria Math" panose="02040503050406030204" pitchFamily="18" charset="0"/>
                                          <a:ea typeface="+mn-ea"/>
                                          <a:cs typeface="+mn-cs"/>
                                        </a:rPr>
                                        <m:t>.</m:t>
                                      </m:r>
                                    </m:e>
                                  </m:mr>
                                </m:m>
                              </m:e>
                              <m:e>
                                <m:m>
                                  <m:mPr>
                                    <m:mcs>
                                      <m:mc>
                                        <m:mcPr>
                                          <m:count m:val="2"/>
                                          <m:mcJc m:val="center"/>
                                        </m:mcPr>
                                      </m:mc>
                                    </m:mcs>
                                    <m:ctrlPr>
                                      <a:rPr lang="en-IN" sz="1800" i="1" kern="1200" smtClean="0">
                                        <a:solidFill>
                                          <a:prstClr val="black"/>
                                        </a:solidFill>
                                        <a:latin typeface="Cambria Math" panose="02040503050406030204" pitchFamily="18" charset="0"/>
                                        <a:ea typeface="+mn-ea"/>
                                        <a:cs typeface="+mn-cs"/>
                                      </a:rPr>
                                    </m:ctrlPr>
                                  </m:mPr>
                                  <m:mr>
                                    <m:e>
                                      <m:r>
                                        <m:rPr>
                                          <m:brk m:alnAt="7"/>
                                        </m:rPr>
                                        <a:rPr lang="en-IN" sz="1800" i="1" kern="1200" smtClean="0">
                                          <a:solidFill>
                                            <a:prstClr val="black"/>
                                          </a:solidFill>
                                          <a:latin typeface="Cambria Math" panose="02040503050406030204" pitchFamily="18" charset="0"/>
                                          <a:ea typeface="+mn-ea"/>
                                          <a:cs typeface="+mn-cs"/>
                                        </a:rPr>
                                        <m:t>.</m:t>
                                      </m:r>
                                    </m:e>
                                    <m:e>
                                      <m:sSubSup>
                                        <m:sSubSupPr>
                                          <m:ctrlPr>
                                            <a:rPr lang="en-IN" sz="1800" b="1" i="1" kern="1200">
                                              <a:solidFill>
                                                <a:prstClr val="black"/>
                                              </a:solidFill>
                                              <a:latin typeface="Cambria Math" panose="02040503050406030204" pitchFamily="18" charset="0"/>
                                              <a:ea typeface="+mn-ea"/>
                                              <a:cs typeface="+mn-cs"/>
                                            </a:rPr>
                                          </m:ctrlPr>
                                        </m:sSubSupPr>
                                        <m:e>
                                          <m:r>
                                            <m:rPr>
                                              <m:brk m:alnAt="7"/>
                                            </m:rPr>
                                            <a:rPr lang="en-IN" sz="1800" b="1" i="1" kern="1200">
                                              <a:solidFill>
                                                <a:prstClr val="black"/>
                                              </a:solidFill>
                                              <a:latin typeface="Cambria Math" panose="02040503050406030204" pitchFamily="18" charset="0"/>
                                              <a:ea typeface="+mn-ea"/>
                                              <a:cs typeface="+mn-cs"/>
                                            </a:rPr>
                                            <m:t>𝒙</m:t>
                                          </m:r>
                                        </m:e>
                                        <m:sub>
                                          <m:r>
                                            <m:rPr>
                                              <m:brk m:alnAt="7"/>
                                            </m:rPr>
                                            <a:rPr lang="en-IN" sz="1800" b="1" i="1" kern="1200">
                                              <a:solidFill>
                                                <a:prstClr val="black"/>
                                              </a:solidFill>
                                              <a:latin typeface="Cambria Math" panose="02040503050406030204" pitchFamily="18" charset="0"/>
                                              <a:ea typeface="+mn-ea"/>
                                              <a:cs typeface="+mn-cs"/>
                                            </a:rPr>
                                            <m:t>𝟏</m:t>
                                          </m:r>
                                        </m:sub>
                                        <m:sup>
                                          <m:r>
                                            <m:rPr>
                                              <m:brk m:alnAt="7"/>
                                            </m:rPr>
                                            <a:rPr lang="en-IN" sz="1800" b="1" i="1" kern="1200">
                                              <a:solidFill>
                                                <a:prstClr val="black"/>
                                              </a:solidFill>
                                              <a:latin typeface="Cambria Math" panose="02040503050406030204" pitchFamily="18" charset="0"/>
                                              <a:ea typeface="+mn-ea"/>
                                              <a:cs typeface="+mn-cs"/>
                                            </a:rPr>
                                            <m:t>𝑻</m:t>
                                          </m:r>
                                        </m:sup>
                                      </m:sSubSup>
                                      <m:sSub>
                                        <m:sSubPr>
                                          <m:ctrlPr>
                                            <a:rPr lang="en-IN" sz="1800" b="1" i="1" kern="1200">
                                              <a:solidFill>
                                                <a:prstClr val="black"/>
                                              </a:solidFill>
                                              <a:latin typeface="Cambria Math" panose="02040503050406030204" pitchFamily="18" charset="0"/>
                                              <a:ea typeface="+mn-ea"/>
                                              <a:cs typeface="+mn-cs"/>
                                            </a:rPr>
                                          </m:ctrlPr>
                                        </m:sSub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𝒎</m:t>
                                          </m:r>
                                        </m:sub>
                                      </m:sSub>
                                    </m:e>
                                  </m:mr>
                                  <m:mr>
                                    <m:e>
                                      <m:sSubSup>
                                        <m:sSubSupPr>
                                          <m:ctrlPr>
                                            <a:rPr lang="en-IN" sz="1800" b="1" i="1" kern="1200">
                                              <a:solidFill>
                                                <a:prstClr val="black"/>
                                              </a:solidFill>
                                              <a:latin typeface="Cambria Math" panose="02040503050406030204" pitchFamily="18" charset="0"/>
                                              <a:ea typeface="+mn-ea"/>
                                              <a:cs typeface="+mn-cs"/>
                                            </a:rPr>
                                          </m:ctrlPr>
                                        </m:sSubSup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𝒊</m:t>
                                          </m:r>
                                        </m:sub>
                                        <m:sup>
                                          <m:r>
                                            <m:rPr>
                                              <m:brk m:alnAt="7"/>
                                            </m:rPr>
                                            <a:rPr lang="en-IN" sz="1800" b="1" i="1" kern="1200">
                                              <a:solidFill>
                                                <a:prstClr val="black"/>
                                              </a:solidFill>
                                              <a:latin typeface="Cambria Math" panose="02040503050406030204" pitchFamily="18" charset="0"/>
                                              <a:ea typeface="+mn-ea"/>
                                              <a:cs typeface="+mn-cs"/>
                                            </a:rPr>
                                            <m:t>𝑻</m:t>
                                          </m:r>
                                        </m:sup>
                                      </m:sSubSup>
                                      <m:sSub>
                                        <m:sSubPr>
                                          <m:ctrlPr>
                                            <a:rPr lang="en-IN" sz="1800" b="1" i="1" kern="1200" smtClean="0">
                                              <a:solidFill>
                                                <a:prstClr val="black"/>
                                              </a:solidFill>
                                              <a:latin typeface="Cambria Math" panose="02040503050406030204" pitchFamily="18" charset="0"/>
                                              <a:ea typeface="+mn-ea"/>
                                              <a:cs typeface="+mn-cs"/>
                                            </a:rPr>
                                          </m:ctrlPr>
                                        </m:sSub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𝒋</m:t>
                                          </m:r>
                                        </m:sub>
                                      </m:sSub>
                                    </m:e>
                                    <m:e>
                                      <m:r>
                                        <a:rPr lang="en-IN" sz="1800" i="1" kern="1200" smtClean="0">
                                          <a:solidFill>
                                            <a:prstClr val="black"/>
                                          </a:solidFill>
                                          <a:latin typeface="Cambria Math" panose="02040503050406030204" pitchFamily="18" charset="0"/>
                                          <a:ea typeface="+mn-ea"/>
                                          <a:cs typeface="+mn-cs"/>
                                        </a:rPr>
                                        <m:t>.</m:t>
                                      </m:r>
                                    </m:e>
                                  </m:mr>
                                </m:m>
                              </m:e>
                            </m:mr>
                            <m:mr>
                              <m:e>
                                <m:m>
                                  <m:mPr>
                                    <m:mcs>
                                      <m:mc>
                                        <m:mcPr>
                                          <m:count m:val="2"/>
                                          <m:mcJc m:val="center"/>
                                        </m:mcPr>
                                      </m:mc>
                                    </m:mcs>
                                    <m:ctrlPr>
                                      <a:rPr lang="en-IN" sz="1800" i="1" kern="1200" smtClean="0">
                                        <a:solidFill>
                                          <a:prstClr val="black"/>
                                        </a:solidFill>
                                        <a:latin typeface="Cambria Math" panose="02040503050406030204" pitchFamily="18" charset="0"/>
                                        <a:ea typeface="+mn-ea"/>
                                        <a:cs typeface="+mn-cs"/>
                                      </a:rPr>
                                    </m:ctrlPr>
                                  </m:mPr>
                                  <m:mr>
                                    <m:e>
                                      <m:r>
                                        <m:rPr>
                                          <m:brk m:alnAt="7"/>
                                        </m:rPr>
                                        <a:rPr lang="en-IN" sz="1800" i="1" kern="1200" smtClean="0">
                                          <a:solidFill>
                                            <a:prstClr val="black"/>
                                          </a:solidFill>
                                          <a:latin typeface="Cambria Math" panose="02040503050406030204" pitchFamily="18" charset="0"/>
                                          <a:ea typeface="+mn-ea"/>
                                          <a:cs typeface="+mn-cs"/>
                                        </a:rPr>
                                        <m:t>.</m:t>
                                      </m:r>
                                    </m:e>
                                    <m:e>
                                      <m:r>
                                        <a:rPr lang="en-IN" sz="1800" i="1" kern="1200" smtClean="0">
                                          <a:solidFill>
                                            <a:prstClr val="black"/>
                                          </a:solidFill>
                                          <a:latin typeface="Cambria Math" panose="02040503050406030204" pitchFamily="18" charset="0"/>
                                          <a:ea typeface="+mn-ea"/>
                                          <a:cs typeface="+mn-cs"/>
                                        </a:rPr>
                                        <m:t>.</m:t>
                                      </m:r>
                                    </m:e>
                                  </m:mr>
                                  <m:mr>
                                    <m:e>
                                      <m:sSubSup>
                                        <m:sSubSupPr>
                                          <m:ctrlPr>
                                            <a:rPr lang="en-IN" sz="1800" b="1" i="1" kern="1200">
                                              <a:solidFill>
                                                <a:prstClr val="black"/>
                                              </a:solidFill>
                                              <a:latin typeface="Cambria Math" panose="02040503050406030204" pitchFamily="18" charset="0"/>
                                              <a:ea typeface="+mn-ea"/>
                                              <a:cs typeface="+mn-cs"/>
                                            </a:rPr>
                                          </m:ctrlPr>
                                        </m:sSubSup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𝒎</m:t>
                                          </m:r>
                                        </m:sub>
                                        <m:sup>
                                          <m:r>
                                            <m:rPr>
                                              <m:brk m:alnAt="7"/>
                                            </m:rPr>
                                            <a:rPr lang="en-IN" sz="1800" b="1" i="1" kern="1200">
                                              <a:solidFill>
                                                <a:prstClr val="black"/>
                                              </a:solidFill>
                                              <a:latin typeface="Cambria Math" panose="02040503050406030204" pitchFamily="18" charset="0"/>
                                              <a:ea typeface="+mn-ea"/>
                                              <a:cs typeface="+mn-cs"/>
                                            </a:rPr>
                                            <m:t>𝑻</m:t>
                                          </m:r>
                                        </m:sup>
                                      </m:sSubSup>
                                      <m:sSub>
                                        <m:sSubPr>
                                          <m:ctrlPr>
                                            <a:rPr lang="en-IN" sz="1800" b="1" i="1" kern="1200">
                                              <a:solidFill>
                                                <a:prstClr val="black"/>
                                              </a:solidFill>
                                              <a:latin typeface="Cambria Math" panose="02040503050406030204" pitchFamily="18" charset="0"/>
                                              <a:ea typeface="+mn-ea"/>
                                              <a:cs typeface="+mn-cs"/>
                                            </a:rPr>
                                          </m:ctrlPr>
                                        </m:sSub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𝟏</m:t>
                                          </m:r>
                                        </m:sub>
                                      </m:sSub>
                                    </m:e>
                                    <m:e>
                                      <m:sSubSup>
                                        <m:sSubSupPr>
                                          <m:ctrlPr>
                                            <a:rPr lang="en-IN" sz="1800" b="1" i="1" kern="1200">
                                              <a:solidFill>
                                                <a:prstClr val="black"/>
                                              </a:solidFill>
                                              <a:latin typeface="Cambria Math" panose="02040503050406030204" pitchFamily="18" charset="0"/>
                                              <a:ea typeface="+mn-ea"/>
                                              <a:cs typeface="+mn-cs"/>
                                            </a:rPr>
                                          </m:ctrlPr>
                                        </m:sSubSup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𝒎</m:t>
                                          </m:r>
                                        </m:sub>
                                        <m:sup>
                                          <m:r>
                                            <m:rPr>
                                              <m:brk m:alnAt="7"/>
                                            </m:rPr>
                                            <a:rPr lang="en-IN" sz="1800" b="1" i="1" kern="1200">
                                              <a:solidFill>
                                                <a:prstClr val="black"/>
                                              </a:solidFill>
                                              <a:latin typeface="Cambria Math" panose="02040503050406030204" pitchFamily="18" charset="0"/>
                                              <a:ea typeface="+mn-ea"/>
                                              <a:cs typeface="+mn-cs"/>
                                            </a:rPr>
                                            <m:t>𝑻</m:t>
                                          </m:r>
                                        </m:sup>
                                      </m:sSubSup>
                                      <m:sSub>
                                        <m:sSubPr>
                                          <m:ctrlPr>
                                            <a:rPr lang="en-IN" sz="1800" b="1" i="1" kern="1200">
                                              <a:solidFill>
                                                <a:prstClr val="black"/>
                                              </a:solidFill>
                                              <a:latin typeface="Cambria Math" panose="02040503050406030204" pitchFamily="18" charset="0"/>
                                              <a:ea typeface="+mn-ea"/>
                                              <a:cs typeface="+mn-cs"/>
                                            </a:rPr>
                                          </m:ctrlPr>
                                        </m:sSub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𝟐</m:t>
                                          </m:r>
                                        </m:sub>
                                      </m:sSub>
                                    </m:e>
                                  </m:mr>
                                </m:m>
                              </m:e>
                              <m:e>
                                <m:m>
                                  <m:mPr>
                                    <m:mcs>
                                      <m:mc>
                                        <m:mcPr>
                                          <m:count m:val="2"/>
                                          <m:mcJc m:val="center"/>
                                        </m:mcPr>
                                      </m:mc>
                                    </m:mcs>
                                    <m:ctrlPr>
                                      <a:rPr lang="en-IN" sz="1800" i="1" kern="1200" smtClean="0">
                                        <a:solidFill>
                                          <a:prstClr val="black"/>
                                        </a:solidFill>
                                        <a:latin typeface="Cambria Math" panose="02040503050406030204" pitchFamily="18" charset="0"/>
                                        <a:ea typeface="+mn-ea"/>
                                        <a:cs typeface="+mn-cs"/>
                                      </a:rPr>
                                    </m:ctrlPr>
                                  </m:mPr>
                                  <m:mr>
                                    <m:e>
                                      <m:r>
                                        <m:rPr>
                                          <m:brk m:alnAt="7"/>
                                        </m:rPr>
                                        <a:rPr lang="en-IN" sz="1800" i="1" kern="1200" smtClean="0">
                                          <a:solidFill>
                                            <a:prstClr val="black"/>
                                          </a:solidFill>
                                          <a:latin typeface="Cambria Math" panose="02040503050406030204" pitchFamily="18" charset="0"/>
                                          <a:ea typeface="+mn-ea"/>
                                          <a:cs typeface="+mn-cs"/>
                                        </a:rPr>
                                        <m:t>.</m:t>
                                      </m:r>
                                    </m:e>
                                    <m:e>
                                      <m:r>
                                        <a:rPr lang="en-IN" sz="1800" i="1" kern="1200" smtClean="0">
                                          <a:solidFill>
                                            <a:prstClr val="black"/>
                                          </a:solidFill>
                                          <a:latin typeface="Cambria Math" panose="02040503050406030204" pitchFamily="18" charset="0"/>
                                          <a:ea typeface="+mn-ea"/>
                                          <a:cs typeface="+mn-cs"/>
                                        </a:rPr>
                                        <m:t>        .</m:t>
                                      </m:r>
                                    </m:e>
                                  </m:mr>
                                  <m:mr>
                                    <m:e>
                                      <m:r>
                                        <a:rPr lang="en-IN" sz="1800" i="1" kern="1200" smtClean="0">
                                          <a:solidFill>
                                            <a:prstClr val="black"/>
                                          </a:solidFill>
                                          <a:latin typeface="Cambria Math" panose="02040503050406030204" pitchFamily="18" charset="0"/>
                                          <a:ea typeface="+mn-ea"/>
                                          <a:cs typeface="+mn-cs"/>
                                        </a:rPr>
                                        <m:t>.</m:t>
                                      </m:r>
                                    </m:e>
                                    <m:e>
                                      <m:sSubSup>
                                        <m:sSubSupPr>
                                          <m:ctrlPr>
                                            <a:rPr lang="en-IN" sz="1800" b="1" i="1" kern="1200">
                                              <a:solidFill>
                                                <a:prstClr val="black"/>
                                              </a:solidFill>
                                              <a:latin typeface="Cambria Math" panose="02040503050406030204" pitchFamily="18" charset="0"/>
                                              <a:ea typeface="+mn-ea"/>
                                              <a:cs typeface="+mn-cs"/>
                                            </a:rPr>
                                          </m:ctrlPr>
                                        </m:sSubSup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𝒎</m:t>
                                          </m:r>
                                        </m:sub>
                                        <m:sup>
                                          <m:r>
                                            <m:rPr>
                                              <m:brk m:alnAt="7"/>
                                            </m:rPr>
                                            <a:rPr lang="en-IN" sz="1800" b="1" i="1" kern="1200">
                                              <a:solidFill>
                                                <a:prstClr val="black"/>
                                              </a:solidFill>
                                              <a:latin typeface="Cambria Math" panose="02040503050406030204" pitchFamily="18" charset="0"/>
                                              <a:ea typeface="+mn-ea"/>
                                              <a:cs typeface="+mn-cs"/>
                                            </a:rPr>
                                            <m:t>𝑻</m:t>
                                          </m:r>
                                        </m:sup>
                                      </m:sSubSup>
                                      <m:sSub>
                                        <m:sSubPr>
                                          <m:ctrlPr>
                                            <a:rPr lang="en-IN" sz="1800" b="1" i="1" kern="1200">
                                              <a:solidFill>
                                                <a:prstClr val="black"/>
                                              </a:solidFill>
                                              <a:latin typeface="Cambria Math" panose="02040503050406030204" pitchFamily="18" charset="0"/>
                                              <a:ea typeface="+mn-ea"/>
                                              <a:cs typeface="+mn-cs"/>
                                            </a:rPr>
                                          </m:ctrlPr>
                                        </m:sSub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𝒎</m:t>
                                          </m:r>
                                        </m:sub>
                                      </m:sSub>
                                    </m:e>
                                  </m:mr>
                                </m:m>
                              </m:e>
                            </m:mr>
                          </m:m>
                        </m:e>
                      </m:d>
                    </m:oMath>
                  </m:oMathPara>
                </a14:m>
                <a:endParaRPr lang="en-IN" sz="1800" kern="1200" dirty="0">
                  <a:solidFill>
                    <a:prstClr val="black"/>
                  </a:solidFill>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1CF6D2C0-0B93-2A9D-B265-690C08ECBF75}"/>
                  </a:ext>
                </a:extLst>
              </p:cNvPr>
              <p:cNvSpPr txBox="1">
                <a:spLocks noRot="1" noChangeAspect="1" noMove="1" noResize="1" noEditPoints="1" noAdjustHandles="1" noChangeArrowheads="1" noChangeShapeType="1" noTextEdit="1"/>
              </p:cNvSpPr>
              <p:nvPr/>
            </p:nvSpPr>
            <p:spPr>
              <a:xfrm>
                <a:off x="3521948" y="2503144"/>
                <a:ext cx="3751283" cy="107510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44B7A7-7328-909B-09B5-1D5C7D70AA5C}"/>
                  </a:ext>
                </a:extLst>
              </p:cNvPr>
              <p:cNvSpPr txBox="1"/>
              <p:nvPr/>
            </p:nvSpPr>
            <p:spPr>
              <a:xfrm>
                <a:off x="278837" y="3942188"/>
                <a:ext cx="8791574" cy="322845"/>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𝑁𝑜𝑡𝑒</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𝑡h𝑎𝑡</m:t>
                      </m:r>
                      <m:r>
                        <a:rPr lang="en-IN" sz="1800" i="1" kern="1200" smtClean="0">
                          <a:solidFill>
                            <a:prstClr val="black"/>
                          </a:solidFill>
                          <a:latin typeface="Cambria Math" panose="02040503050406030204" pitchFamily="18" charset="0"/>
                          <a:ea typeface="+mn-ea"/>
                          <a:cs typeface="+mn-cs"/>
                        </a:rPr>
                        <m:t> </m:t>
                      </m:r>
                      <m:d>
                        <m:dPr>
                          <m:ctrlPr>
                            <a:rPr lang="en-IN" sz="1800" i="1" kern="1200" smtClean="0">
                              <a:solidFill>
                                <a:prstClr val="black"/>
                              </a:solidFill>
                              <a:latin typeface="Cambria Math" panose="02040503050406030204" pitchFamily="18" charset="0"/>
                              <a:ea typeface="+mn-ea"/>
                              <a:cs typeface="+mn-cs"/>
                            </a:rPr>
                          </m:ctrlPr>
                        </m:dPr>
                        <m:e>
                          <m:r>
                            <a:rPr lang="en-IN" sz="1800" i="1" kern="1200" smtClean="0">
                              <a:solidFill>
                                <a:prstClr val="black"/>
                              </a:solidFill>
                              <a:latin typeface="Cambria Math" panose="02040503050406030204" pitchFamily="18" charset="0"/>
                              <a:ea typeface="+mn-ea"/>
                              <a:cs typeface="+mn-cs"/>
                            </a:rPr>
                            <m:t>𝑖</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𝑗</m:t>
                          </m:r>
                        </m:e>
                      </m:d>
                      <m:r>
                        <a:rPr lang="en-IN" sz="1800" i="1" kern="1200" smtClean="0">
                          <a:solidFill>
                            <a:prstClr val="black"/>
                          </a:solidFill>
                          <a:latin typeface="Cambria Math" panose="02040503050406030204" pitchFamily="18" charset="0"/>
                          <a:ea typeface="+mn-ea"/>
                          <a:cs typeface="+mn-cs"/>
                        </a:rPr>
                        <m:t>𝑡h</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𝑒𝑙𝑒𝑚𝑒𝑛𝑡</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𝑜𝑓</m:t>
                      </m:r>
                      <m:r>
                        <a:rPr lang="en-IN" sz="1800" i="1" kern="1200" smtClean="0">
                          <a:solidFill>
                            <a:prstClr val="black"/>
                          </a:solidFill>
                          <a:latin typeface="Cambria Math" panose="02040503050406030204" pitchFamily="18" charset="0"/>
                          <a:ea typeface="+mn-ea"/>
                          <a:cs typeface="+mn-cs"/>
                        </a:rPr>
                        <m:t> </m:t>
                      </m:r>
                      <m:r>
                        <a:rPr lang="en-IN" sz="1800" b="1" i="1" kern="1200" smtClean="0">
                          <a:solidFill>
                            <a:prstClr val="black"/>
                          </a:solidFill>
                          <a:latin typeface="Cambria Math" panose="02040503050406030204" pitchFamily="18" charset="0"/>
                          <a:ea typeface="+mn-ea"/>
                          <a:cs typeface="+mn-cs"/>
                        </a:rPr>
                        <m:t>𝑨</m:t>
                      </m:r>
                      <m:sSup>
                        <m:sSupPr>
                          <m:ctrlPr>
                            <a:rPr lang="en-US" sz="1800" b="1" i="1" kern="1200" smtClean="0">
                              <a:solidFill>
                                <a:prstClr val="black"/>
                              </a:solidFill>
                              <a:latin typeface="Cambria Math" panose="02040503050406030204" pitchFamily="18" charset="0"/>
                              <a:ea typeface="+mn-ea"/>
                              <a:cs typeface="+mn-cs"/>
                            </a:rPr>
                          </m:ctrlPr>
                        </m:sSupPr>
                        <m:e>
                          <m:r>
                            <a:rPr lang="en-US" sz="1800" b="1" i="1" kern="1200" smtClean="0">
                              <a:solidFill>
                                <a:prstClr val="black"/>
                              </a:solidFill>
                              <a:latin typeface="Cambria Math" panose="02040503050406030204" pitchFamily="18" charset="0"/>
                              <a:ea typeface="+mn-ea"/>
                              <a:cs typeface="+mn-cs"/>
                            </a:rPr>
                            <m:t>𝑨</m:t>
                          </m:r>
                        </m:e>
                        <m:sup>
                          <m:r>
                            <a:rPr lang="en-US" sz="1800" b="1" i="1" kern="1200" smtClean="0">
                              <a:solidFill>
                                <a:prstClr val="black"/>
                              </a:solidFill>
                              <a:latin typeface="Cambria Math" panose="02040503050406030204" pitchFamily="18" charset="0"/>
                              <a:ea typeface="+mn-ea"/>
                              <a:cs typeface="+mn-cs"/>
                            </a:rPr>
                            <m:t>𝑻</m:t>
                          </m:r>
                        </m:sup>
                      </m:sSup>
                      <m:r>
                        <a:rPr lang="en-IN" sz="1800" b="1"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𝑖𝑠</m:t>
                      </m:r>
                      <m:sSubSup>
                        <m:sSubSupPr>
                          <m:ctrlPr>
                            <a:rPr lang="en-IN" sz="1800" b="1" i="1" kern="1200">
                              <a:solidFill>
                                <a:prstClr val="black"/>
                              </a:solidFill>
                              <a:latin typeface="Cambria Math" panose="02040503050406030204" pitchFamily="18" charset="0"/>
                              <a:ea typeface="+mn-ea"/>
                              <a:cs typeface="+mn-cs"/>
                            </a:rPr>
                          </m:ctrlPr>
                        </m:sSubSupPr>
                        <m:e>
                          <m:r>
                            <a:rPr lang="en-IN" sz="1800" b="1" i="1" kern="1200" smtClean="0">
                              <a:solidFill>
                                <a:prstClr val="black"/>
                              </a:solidFill>
                              <a:latin typeface="Cambria Math" panose="02040503050406030204" pitchFamily="18" charset="0"/>
                              <a:ea typeface="+mn-ea"/>
                              <a:cs typeface="+mn-cs"/>
                            </a:rPr>
                            <m:t> </m:t>
                          </m:r>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𝒊</m:t>
                          </m:r>
                        </m:sub>
                        <m:sup>
                          <m:r>
                            <m:rPr>
                              <m:brk m:alnAt="7"/>
                            </m:rPr>
                            <a:rPr lang="en-IN" sz="1800" b="1" i="1" kern="1200">
                              <a:solidFill>
                                <a:prstClr val="black"/>
                              </a:solidFill>
                              <a:latin typeface="Cambria Math" panose="02040503050406030204" pitchFamily="18" charset="0"/>
                              <a:ea typeface="+mn-ea"/>
                              <a:cs typeface="+mn-cs"/>
                            </a:rPr>
                            <m:t>𝑻</m:t>
                          </m:r>
                        </m:sup>
                      </m:sSubSup>
                      <m:sSub>
                        <m:sSubPr>
                          <m:ctrlPr>
                            <a:rPr lang="en-IN" sz="1800" b="1" i="1" kern="1200">
                              <a:solidFill>
                                <a:prstClr val="black"/>
                              </a:solidFill>
                              <a:latin typeface="Cambria Math" panose="02040503050406030204" pitchFamily="18" charset="0"/>
                              <a:ea typeface="+mn-ea"/>
                              <a:cs typeface="+mn-cs"/>
                            </a:rPr>
                          </m:ctrlPr>
                        </m:sSubPr>
                        <m:e>
                          <m:r>
                            <m:rPr>
                              <m:brk m:alnAt="7"/>
                            </m:rPr>
                            <a:rPr lang="en-IN" sz="1800" b="1" i="1" kern="1200">
                              <a:solidFill>
                                <a:prstClr val="black"/>
                              </a:solidFill>
                              <a:latin typeface="Cambria Math" panose="02040503050406030204" pitchFamily="18" charset="0"/>
                              <a:ea typeface="+mn-ea"/>
                              <a:cs typeface="+mn-cs"/>
                            </a:rPr>
                            <m:t>𝒙</m:t>
                          </m:r>
                        </m:e>
                        <m:sub>
                          <m:r>
                            <a:rPr lang="en-IN" sz="1800" b="1" i="1" kern="1200">
                              <a:solidFill>
                                <a:prstClr val="black"/>
                              </a:solidFill>
                              <a:latin typeface="Cambria Math" panose="02040503050406030204" pitchFamily="18" charset="0"/>
                              <a:ea typeface="+mn-ea"/>
                              <a:cs typeface="+mn-cs"/>
                            </a:rPr>
                            <m:t>𝒋</m:t>
                          </m:r>
                        </m:sub>
                      </m:sSub>
                      <m:r>
                        <a:rPr lang="en-IN" sz="1800" b="1"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𝑇h𝑒</m:t>
                      </m:r>
                      <m:r>
                        <a:rPr lang="en-IN" sz="1800" b="1"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𝑚𝑎𝑡𝑟𝑖𝑥</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𝑖𝑠</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𝑐𝑎𝑙𝑙𝑒𝑑</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𝑙𝑖𝑛𝑒𝑎𝑟</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𝐾𝑒𝑟𝑛𝑒𝑙</m:t>
                      </m:r>
                      <m:r>
                        <a:rPr lang="en-IN" sz="1800" i="1" kern="1200" smtClean="0">
                          <a:solidFill>
                            <a:prstClr val="black"/>
                          </a:solidFill>
                          <a:latin typeface="Cambria Math" panose="02040503050406030204" pitchFamily="18" charset="0"/>
                          <a:ea typeface="+mn-ea"/>
                          <a:cs typeface="+mn-cs"/>
                        </a:rPr>
                        <m:t> </m:t>
                      </m:r>
                      <m:r>
                        <a:rPr lang="en-IN" sz="1800" i="1" kern="1200" smtClean="0">
                          <a:solidFill>
                            <a:prstClr val="black"/>
                          </a:solidFill>
                          <a:latin typeface="Cambria Math" panose="02040503050406030204" pitchFamily="18" charset="0"/>
                          <a:ea typeface="+mn-ea"/>
                          <a:cs typeface="+mn-cs"/>
                        </a:rPr>
                        <m:t>𝑀𝑎𝑡𝑟𝑖𝑥</m:t>
                      </m:r>
                      <m:r>
                        <a:rPr lang="en-IN" sz="1800" b="0" i="1" kern="1200" smtClean="0">
                          <a:solidFill>
                            <a:prstClr val="black"/>
                          </a:solidFill>
                          <a:latin typeface="Cambria Math" panose="02040503050406030204" pitchFamily="18" charset="0"/>
                          <a:ea typeface="+mn-ea"/>
                          <a:cs typeface="+mn-cs"/>
                        </a:rPr>
                        <m:t>.</m:t>
                      </m:r>
                    </m:oMath>
                  </m:oMathPara>
                </a14:m>
                <a:endParaRPr lang="en-IN" sz="1800" b="1" kern="1200" dirty="0">
                  <a:solidFill>
                    <a:prstClr val="black"/>
                  </a:solidFill>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C344B7A7-7328-909B-09B5-1D5C7D70AA5C}"/>
                  </a:ext>
                </a:extLst>
              </p:cNvPr>
              <p:cNvSpPr txBox="1">
                <a:spLocks noRot="1" noChangeAspect="1" noMove="1" noResize="1" noEditPoints="1" noAdjustHandles="1" noChangeArrowheads="1" noChangeShapeType="1" noTextEdit="1"/>
              </p:cNvSpPr>
              <p:nvPr/>
            </p:nvSpPr>
            <p:spPr>
              <a:xfrm>
                <a:off x="278837" y="3942188"/>
                <a:ext cx="8791574" cy="322845"/>
              </a:xfrm>
              <a:prstGeom prst="rect">
                <a:avLst/>
              </a:prstGeom>
              <a:blipFill>
                <a:blip r:embed="rId6"/>
                <a:stretch>
                  <a:fillRect t="-1887" b="-2452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92C23A-035A-5AC9-3A82-C275E82E497B}"/>
                  </a:ext>
                </a:extLst>
              </p:cNvPr>
              <p:cNvSpPr txBox="1"/>
              <p:nvPr/>
            </p:nvSpPr>
            <p:spPr>
              <a:xfrm>
                <a:off x="1372342" y="4344351"/>
                <a:ext cx="7492820" cy="553998"/>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𝑇h𝑖𝑠</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𝑏𝑎𝑠𝑖𝑐𝑎𝑙𝑙𝑦</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𝑖𝑚𝑝𝑙𝑦</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𝑡h𝑎𝑡</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𝑤h𝑎𝑡𝑒𝑣𝑒𝑟</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𝑖𝑛𝑓𝑜𝑟𝑚𝑎𝑡𝑖𝑜𝑛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𝑖𝑠</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𝑛𝑒𝑒𝑑𝑒𝑑</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𝑓𝑜𝑟</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𝑡𝑟𝑎𝑖𝑛𝑖𝑛𝑔</m:t>
                      </m:r>
                      <m:r>
                        <a:rPr lang="en-US" sz="1800" i="1" kern="1200" smtClean="0">
                          <a:solidFill>
                            <a:prstClr val="black"/>
                          </a:solidFill>
                          <a:latin typeface="Cambria Math" panose="02040503050406030204" pitchFamily="18" charset="0"/>
                          <a:ea typeface="+mn-ea"/>
                          <a:cs typeface="+mn-cs"/>
                        </a:rPr>
                        <m:t> </m:t>
                      </m:r>
                    </m:oMath>
                  </m:oMathPara>
                </a14:m>
                <a:endParaRPr lang="en-IN" sz="1800" i="1" kern="1200" dirty="0">
                  <a:solidFill>
                    <a:prstClr val="black"/>
                  </a:solidFill>
                  <a:latin typeface="Cambria Math" panose="02040503050406030204" pitchFamily="18" charset="0"/>
                  <a:ea typeface="+mn-ea"/>
                  <a:cs typeface="+mn-cs"/>
                </a:endParaRPr>
              </a:p>
              <a:p>
                <a:pPr>
                  <a:buClrTx/>
                  <a:buFontTx/>
                  <a:buNone/>
                </a:pPr>
                <a:r>
                  <a:rPr lang="en-US" sz="1800" kern="1200" dirty="0">
                    <a:solidFill>
                      <a:prstClr val="black"/>
                    </a:solidFill>
                    <a:latin typeface="Calibri" panose="020F0502020204030204"/>
                    <a:ea typeface="+mn-ea"/>
                    <a:cs typeface="+mn-cs"/>
                  </a:rPr>
                  <a:t> </a:t>
                </a:r>
                <a14:m>
                  <m:oMath xmlns:m="http://schemas.openxmlformats.org/officeDocument/2006/math">
                    <m:r>
                      <a:rPr lang="en-US" sz="1800" i="1" kern="1200">
                        <a:solidFill>
                          <a:prstClr val="black"/>
                        </a:solidFill>
                        <a:latin typeface="Cambria Math" panose="02040503050406030204" pitchFamily="18" charset="0"/>
                        <a:ea typeface="+mn-ea"/>
                        <a:cs typeface="+mn-cs"/>
                      </a:rPr>
                      <m:t>𝑖𝑠</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𝑐𝑎𝑝𝑡𝑢𝑟𝑒𝑑</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𝑎𝑠</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𝑑𝑜𝑡</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𝑝𝑟𝑜𝑑𝑢𝑐𝑡𝑠</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𝑜𝑓</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𝑡h𝑒</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𝑡𝑟𝑎𝑖𝑛𝑖𝑛𝑔</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𝑣𝑒𝑐𝑡𝑜𝑟𝑠</m:t>
                    </m:r>
                    <m:r>
                      <a:rPr lang="en-US" sz="1800" i="1" kern="1200">
                        <a:solidFill>
                          <a:prstClr val="black"/>
                        </a:solidFill>
                        <a:latin typeface="Cambria Math" panose="02040503050406030204" pitchFamily="18" charset="0"/>
                        <a:ea typeface="+mn-ea"/>
                        <a:cs typeface="+mn-cs"/>
                      </a:rPr>
                      <m:t>.</m:t>
                    </m:r>
                  </m:oMath>
                </a14:m>
                <a:endParaRPr lang="en-IN" sz="1800" kern="1200" dirty="0">
                  <a:solidFill>
                    <a:prstClr val="black"/>
                  </a:solidFill>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0792C23A-035A-5AC9-3A82-C275E82E497B}"/>
                  </a:ext>
                </a:extLst>
              </p:cNvPr>
              <p:cNvSpPr txBox="1">
                <a:spLocks noRot="1" noChangeAspect="1" noMove="1" noResize="1" noEditPoints="1" noAdjustHandles="1" noChangeArrowheads="1" noChangeShapeType="1" noTextEdit="1"/>
              </p:cNvSpPr>
              <p:nvPr/>
            </p:nvSpPr>
            <p:spPr>
              <a:xfrm>
                <a:off x="1372342" y="4344351"/>
                <a:ext cx="7492820" cy="553998"/>
              </a:xfrm>
              <a:prstGeom prst="rect">
                <a:avLst/>
              </a:prstGeom>
              <a:blipFill>
                <a:blip r:embed="rId7"/>
                <a:stretch>
                  <a:fillRect l="-407" t="-1099" b="-16484"/>
                </a:stretch>
              </a:blipFill>
            </p:spPr>
            <p:txBody>
              <a:bodyPr/>
              <a:lstStyle/>
              <a:p>
                <a:r>
                  <a:rPr lang="en-IN">
                    <a:noFill/>
                  </a:rPr>
                  <a:t> </a:t>
                </a:r>
              </a:p>
            </p:txBody>
          </p:sp>
        </mc:Fallback>
      </mc:AlternateContent>
    </p:spTree>
    <p:extLst>
      <p:ext uri="{BB962C8B-B14F-4D97-AF65-F5344CB8AC3E}">
        <p14:creationId xmlns:p14="http://schemas.microsoft.com/office/powerpoint/2010/main" val="3245761722"/>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7CD5-96D9-1AD9-6624-F2AB6220C11E}"/>
              </a:ext>
            </a:extLst>
          </p:cNvPr>
          <p:cNvSpPr>
            <a:spLocks noGrp="1"/>
          </p:cNvSpPr>
          <p:nvPr>
            <p:ph type="ctrTitle"/>
          </p:nvPr>
        </p:nvSpPr>
        <p:spPr>
          <a:xfrm>
            <a:off x="1690800" y="402162"/>
            <a:ext cx="5762400" cy="585600"/>
          </a:xfrm>
        </p:spPr>
        <p:txBody>
          <a:bodyPr/>
          <a:lstStyle/>
          <a:p>
            <a:r>
              <a:rPr lang="en-IN" dirty="0"/>
              <a:t>KERNEL TRICK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CCCB9F-46AB-A748-1E6F-70FDABE9482D}"/>
                  </a:ext>
                </a:extLst>
              </p:cNvPr>
              <p:cNvSpPr txBox="1"/>
              <p:nvPr/>
            </p:nvSpPr>
            <p:spPr>
              <a:xfrm>
                <a:off x="576748" y="1202797"/>
                <a:ext cx="6778202" cy="492443"/>
              </a:xfrm>
              <a:prstGeom prst="rect">
                <a:avLst/>
              </a:prstGeom>
              <a:noFill/>
            </p:spPr>
            <p:txBody>
              <a:bodyPr wrap="none" lIns="0" tIns="0" rIns="0" bIns="0" rtlCol="0">
                <a:spAutoFit/>
              </a:bodyPr>
              <a:lstStyle/>
              <a:p>
                <a:pPr marL="285750" indent="-285750">
                  <a:buClrTx/>
                  <a:buFont typeface="Wingdings" panose="05000000000000000000" pitchFamily="2" charset="2"/>
                  <a:buChar char="Ø"/>
                </a:pPr>
                <a14:m>
                  <m:oMath xmlns:m="http://schemas.openxmlformats.org/officeDocument/2006/math">
                    <m:r>
                      <a:rPr lang="en-US" sz="1600" i="1" kern="1200" smtClean="0">
                        <a:solidFill>
                          <a:prstClr val="black"/>
                        </a:solidFill>
                        <a:latin typeface="Cambria Math" panose="02040503050406030204" pitchFamily="18" charset="0"/>
                        <a:ea typeface="+mn-ea"/>
                        <a:cs typeface="+mn-cs"/>
                      </a:rPr>
                      <m:t>𝑇h𝑒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𝑘𝑒𝑟𝑛𝑒𝑙</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𝑡𝑟𝑖𝑐𝑘</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𝑖𝑠</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𝑢𝑠𝑒𝑑</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𝑓𝑜𝑟</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𝑜𝑏𝑡𝑎𝑖𝑛𝑖𝑛𝑔</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𝑑𝑜𝑡</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𝑝𝑟𝑜𝑑𝑢𝑐𝑡𝑠</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𝑤𝑖𝑡h𝑜𝑢𝑡</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𝑒𝑥𝑝𝑙𝑖𝑐𝑖𝑡𝑙𝑦</m:t>
                    </m:r>
                    <m:r>
                      <a:rPr lang="en-US" sz="1600" i="1" kern="1200" smtClean="0">
                        <a:solidFill>
                          <a:prstClr val="black"/>
                        </a:solidFill>
                        <a:latin typeface="Cambria Math" panose="02040503050406030204" pitchFamily="18" charset="0"/>
                        <a:ea typeface="+mn-ea"/>
                        <a:cs typeface="+mn-cs"/>
                      </a:rPr>
                      <m:t> </m:t>
                    </m:r>
                  </m:oMath>
                </a14:m>
                <a:endParaRPr lang="en-IN" sz="1600" i="1" kern="1200" dirty="0">
                  <a:solidFill>
                    <a:prstClr val="black"/>
                  </a:solidFill>
                  <a:latin typeface="Cambria Math" panose="02040503050406030204" pitchFamily="18" charset="0"/>
                  <a:ea typeface="+mn-ea"/>
                  <a:cs typeface="+mn-cs"/>
                </a:endParaRPr>
              </a:p>
              <a:p>
                <a:pPr>
                  <a:buClrTx/>
                  <a:buFontTx/>
                  <a:buNone/>
                </a:pPr>
                <a:r>
                  <a:rPr lang="en-US" sz="1600" kern="1200" dirty="0">
                    <a:solidFill>
                      <a:prstClr val="black"/>
                    </a:solidFill>
                    <a:latin typeface="Calibri" panose="020F0502020204030204"/>
                    <a:ea typeface="+mn-ea"/>
                    <a:cs typeface="+mn-cs"/>
                  </a:rPr>
                  <a:t>      </a:t>
                </a:r>
                <a14:m>
                  <m:oMath xmlns:m="http://schemas.openxmlformats.org/officeDocument/2006/math">
                    <m:r>
                      <a:rPr lang="en-US" sz="1600" i="1" kern="1200">
                        <a:solidFill>
                          <a:prstClr val="black"/>
                        </a:solidFill>
                        <a:latin typeface="Cambria Math" panose="02040503050406030204" pitchFamily="18" charset="0"/>
                        <a:ea typeface="+mn-ea"/>
                        <a:cs typeface="+mn-cs"/>
                      </a:rPr>
                      <m:t>𝑚𝑎𝑝𝑝𝑖𝑛𝑔</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𝑡h𝑒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𝑑𝑎𝑡𝑎</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𝑝𝑜𝑖𝑛𝑡𝑠</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𝑖𝑛𝑡𝑜</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h𝑖𝑔h𝑒𝑟</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𝑑𝑖𝑚𝑒𝑛𝑠𝑖𝑜𝑛𝑎𝑙</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𝑠𝑝𝑎𝑐𝑒</m:t>
                    </m:r>
                    <m:r>
                      <a:rPr lang="en-US" sz="1600" i="1" kern="1200">
                        <a:solidFill>
                          <a:prstClr val="black"/>
                        </a:solidFill>
                        <a:latin typeface="Cambria Math" panose="02040503050406030204" pitchFamily="18" charset="0"/>
                        <a:ea typeface="+mn-ea"/>
                        <a:cs typeface="+mn-cs"/>
                      </a:rPr>
                      <m:t>.</m:t>
                    </m:r>
                  </m:oMath>
                </a14:m>
                <a:endParaRPr lang="en-IN" sz="1600" kern="1200" dirty="0">
                  <a:solidFill>
                    <a:prstClr val="black"/>
                  </a:solidFill>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7FCCCB9F-46AB-A748-1E6F-70FDABE9482D}"/>
                  </a:ext>
                </a:extLst>
              </p:cNvPr>
              <p:cNvSpPr txBox="1">
                <a:spLocks noRot="1" noChangeAspect="1" noMove="1" noResize="1" noEditPoints="1" noAdjustHandles="1" noChangeArrowheads="1" noChangeShapeType="1" noTextEdit="1"/>
              </p:cNvSpPr>
              <p:nvPr/>
            </p:nvSpPr>
            <p:spPr>
              <a:xfrm>
                <a:off x="576748" y="1202797"/>
                <a:ext cx="6778202" cy="492443"/>
              </a:xfrm>
              <a:prstGeom prst="rect">
                <a:avLst/>
              </a:prstGeom>
              <a:blipFill>
                <a:blip r:embed="rId2"/>
                <a:stretch>
                  <a:fillRect l="-1709" t="-8642" b="-160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E4D0FD-F12D-F611-33EF-BC099104AAEB}"/>
                  </a:ext>
                </a:extLst>
              </p:cNvPr>
              <p:cNvSpPr txBox="1"/>
              <p:nvPr/>
            </p:nvSpPr>
            <p:spPr>
              <a:xfrm>
                <a:off x="50276" y="2037019"/>
                <a:ext cx="7402924" cy="246221"/>
              </a:xfrm>
              <a:prstGeom prst="rect">
                <a:avLst/>
              </a:prstGeom>
              <a:noFill/>
            </p:spPr>
            <p:txBody>
              <a:bodyPr wrap="none" lIns="0" tIns="0" rIns="0" bIns="0" rtlCol="0">
                <a:spAutoFit/>
              </a:bodyPr>
              <a:lstStyle/>
              <a:p>
                <a:pPr marL="285750" indent="-285750">
                  <a:buClrTx/>
                  <a:buFont typeface="Wingdings" panose="05000000000000000000" pitchFamily="2" charset="2"/>
                  <a:buChar char="Ø"/>
                </a:pPr>
                <a14:m>
                  <m:oMath xmlns:m="http://schemas.openxmlformats.org/officeDocument/2006/math">
                    <m:r>
                      <a:rPr lang="en-US" sz="1600" i="1" kern="1200">
                        <a:solidFill>
                          <a:prstClr val="black"/>
                        </a:solidFill>
                        <a:latin typeface="Cambria Math" panose="02040503050406030204" pitchFamily="18" charset="0"/>
                        <a:ea typeface="+mn-ea"/>
                        <a:cs typeface="+mn-cs"/>
                      </a:rPr>
                      <m:t>𝑇h𝑒𝑛</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𝑡h𝑒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𝑆𝑉𝑀</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𝑏𝑎𝑠𝑒𝑑</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𝑛𝑜𝑛</m:t>
                    </m:r>
                    <m:r>
                      <a:rPr lang="en-US" sz="1600" i="1" kern="1200">
                        <a:solidFill>
                          <a:prstClr val="black"/>
                        </a:solidFill>
                        <a:latin typeface="Cambria Math" panose="02040503050406030204" pitchFamily="18" charset="0"/>
                        <a:ea typeface="+mn-ea"/>
                        <a:cs typeface="+mn-cs"/>
                      </a:rPr>
                      <m:t>−</m:t>
                    </m:r>
                    <m:r>
                      <a:rPr lang="en-US" sz="1600" i="1" kern="1200">
                        <a:solidFill>
                          <a:prstClr val="black"/>
                        </a:solidFill>
                        <a:latin typeface="Cambria Math" panose="02040503050406030204" pitchFamily="18" charset="0"/>
                        <a:ea typeface="+mn-ea"/>
                        <a:cs typeface="+mn-cs"/>
                      </a:rPr>
                      <m:t>𝑙𝑖𝑛𝑒𝑎𝑟</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𝑐𝑙𝑎𝑠𝑠𝑖𝑓𝑖𝑒𝑟𝑠</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h𝑎𝑣𝑒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𝑡h𝑒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𝑓𝑜𝑙𝑙𝑜𝑤𝑖𝑛𝑔</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𝑎𝑑𝑣𝑎𝑛𝑡𝑎𝑔𝑒𝑠</m:t>
                    </m:r>
                    <m:r>
                      <a:rPr lang="en-US" sz="1600" i="1" kern="1200">
                        <a:solidFill>
                          <a:prstClr val="black"/>
                        </a:solidFill>
                        <a:latin typeface="Cambria Math" panose="02040503050406030204" pitchFamily="18" charset="0"/>
                        <a:ea typeface="+mn-ea"/>
                        <a:cs typeface="+mn-cs"/>
                      </a:rPr>
                      <m:t>:</m:t>
                    </m:r>
                  </m:oMath>
                </a14:m>
                <a:endParaRPr lang="en-IN" sz="1600" kern="1200" dirty="0">
                  <a:solidFill>
                    <a:prstClr val="black"/>
                  </a:solidFill>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5AE4D0FD-F12D-F611-33EF-BC099104AAEB}"/>
                  </a:ext>
                </a:extLst>
              </p:cNvPr>
              <p:cNvSpPr txBox="1">
                <a:spLocks noRot="1" noChangeAspect="1" noMove="1" noResize="1" noEditPoints="1" noAdjustHandles="1" noChangeArrowheads="1" noChangeShapeType="1" noTextEdit="1"/>
              </p:cNvSpPr>
              <p:nvPr/>
            </p:nvSpPr>
            <p:spPr>
              <a:xfrm>
                <a:off x="50276" y="2037019"/>
                <a:ext cx="7402924" cy="246221"/>
              </a:xfrm>
              <a:prstGeom prst="rect">
                <a:avLst/>
              </a:prstGeom>
              <a:blipFill>
                <a:blip r:embed="rId3"/>
                <a:stretch>
                  <a:fillRect l="-1564" t="-21951" b="-390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B13D9D-AEF6-60BB-A0CD-8D2D14553935}"/>
                  </a:ext>
                </a:extLst>
              </p:cNvPr>
              <p:cNvSpPr txBox="1"/>
              <p:nvPr/>
            </p:nvSpPr>
            <p:spPr>
              <a:xfrm>
                <a:off x="576748" y="2621386"/>
                <a:ext cx="6416308"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i="1" kern="1200" smtClean="0">
                          <a:solidFill>
                            <a:prstClr val="black"/>
                          </a:solidFill>
                          <a:latin typeface="Cambria Math" panose="02040503050406030204" pitchFamily="18" charset="0"/>
                          <a:ea typeface="+mn-ea"/>
                          <a:cs typeface="+mn-cs"/>
                        </a:rPr>
                        <m:t>1. </m:t>
                      </m:r>
                      <m:r>
                        <a:rPr lang="en-IN" sz="1600" i="1" kern="1200" smtClean="0">
                          <a:solidFill>
                            <a:prstClr val="black"/>
                          </a:solidFill>
                          <a:latin typeface="Cambria Math" panose="02040503050406030204" pitchFamily="18" charset="0"/>
                          <a:ea typeface="+mn-ea"/>
                          <a:cs typeface="+mn-cs"/>
                        </a:rPr>
                        <m:t>𝑇h𝑒</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𝑡𝑟𝑎𝑖𝑛𝑖𝑛𝑔</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𝑎𝑙𝑔𝑜𝑟𝑖𝑡h𝑚</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𝑖𝑠</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𝑡h𝑒</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𝑠𝑎𝑚𝑒</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𝑎𝑠</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𝑡h𝑎𝑡</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𝑜𝑓</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𝑡h𝑒</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𝑙𝑖𝑛𝑒𝑎𝑟</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𝑐𝑙𝑎𝑠𝑠𝑖𝑓𝑖𝑒𝑟</m:t>
                      </m:r>
                      <m:r>
                        <a:rPr lang="en-IN" sz="1600" i="1" kern="1200" smtClean="0">
                          <a:solidFill>
                            <a:prstClr val="black"/>
                          </a:solidFill>
                          <a:latin typeface="Cambria Math" panose="02040503050406030204" pitchFamily="18" charset="0"/>
                          <a:ea typeface="+mn-ea"/>
                          <a:cs typeface="+mn-cs"/>
                        </a:rPr>
                        <m:t>.</m:t>
                      </m:r>
                    </m:oMath>
                  </m:oMathPara>
                </a14:m>
                <a:endParaRPr lang="en-IN" sz="1600" kern="1200" dirty="0">
                  <a:solidFill>
                    <a:prstClr val="black"/>
                  </a:solidFill>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05B13D9D-AEF6-60BB-A0CD-8D2D14553935}"/>
                  </a:ext>
                </a:extLst>
              </p:cNvPr>
              <p:cNvSpPr txBox="1">
                <a:spLocks noRot="1" noChangeAspect="1" noMove="1" noResize="1" noEditPoints="1" noAdjustHandles="1" noChangeArrowheads="1" noChangeShapeType="1" noTextEdit="1"/>
              </p:cNvSpPr>
              <p:nvPr/>
            </p:nvSpPr>
            <p:spPr>
              <a:xfrm>
                <a:off x="576748" y="2621386"/>
                <a:ext cx="6416308" cy="246221"/>
              </a:xfrm>
              <a:prstGeom prst="rect">
                <a:avLst/>
              </a:prstGeom>
              <a:blipFill>
                <a:blip r:embed="rId4"/>
                <a:stretch>
                  <a:fillRect l="-285" b="-3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4051FC-CE64-6D48-A6F1-DC8C3497159D}"/>
                  </a:ext>
                </a:extLst>
              </p:cNvPr>
              <p:cNvSpPr txBox="1"/>
              <p:nvPr/>
            </p:nvSpPr>
            <p:spPr>
              <a:xfrm>
                <a:off x="576748" y="3205753"/>
                <a:ext cx="6509474"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i="1" kern="1200" smtClean="0">
                          <a:solidFill>
                            <a:prstClr val="black"/>
                          </a:solidFill>
                          <a:latin typeface="Cambria Math" panose="02040503050406030204" pitchFamily="18" charset="0"/>
                          <a:ea typeface="+mn-ea"/>
                          <a:cs typeface="+mn-cs"/>
                        </a:rPr>
                        <m:t>2. </m:t>
                      </m:r>
                      <m:r>
                        <a:rPr lang="en-IN" sz="1600" i="1" kern="1200" smtClean="0">
                          <a:solidFill>
                            <a:prstClr val="black"/>
                          </a:solidFill>
                          <a:latin typeface="Cambria Math" panose="02040503050406030204" pitchFamily="18" charset="0"/>
                          <a:ea typeface="+mn-ea"/>
                          <a:cs typeface="+mn-cs"/>
                        </a:rPr>
                        <m:t>𝑇h𝑒</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𝑝𝑟𝑜𝑏𝑙𝑒𝑚</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𝑜𝑓</m:t>
                      </m:r>
                      <m:sPre>
                        <m:sPrePr>
                          <m:ctrlPr>
                            <a:rPr lang="en-IN" sz="1600" i="1" kern="1200" smtClean="0">
                              <a:solidFill>
                                <a:prstClr val="black"/>
                              </a:solidFill>
                              <a:latin typeface="Cambria Math" panose="02040503050406030204" pitchFamily="18" charset="0"/>
                              <a:ea typeface="+mn-ea"/>
                              <a:cs typeface="+mn-cs"/>
                            </a:rPr>
                          </m:ctrlPr>
                        </m:sPrePr>
                        <m:sub>
                          <m:r>
                            <a:rPr lang="en-IN" sz="1600" i="1" kern="1200" smtClean="0">
                              <a:solidFill>
                                <a:prstClr val="black"/>
                              </a:solidFill>
                              <a:latin typeface="Cambria Math" panose="02040503050406030204" pitchFamily="18" charset="0"/>
                              <a:ea typeface="+mn-ea"/>
                              <a:cs typeface="+mn-cs"/>
                            </a:rPr>
                            <m:t> </m:t>
                          </m:r>
                        </m:sub>
                        <m:sup>
                          <m:r>
                            <a:rPr lang="en-IN" sz="1600" i="1" kern="1200" smtClean="0">
                              <a:solidFill>
                                <a:prstClr val="black"/>
                              </a:solidFill>
                              <a:latin typeface="Cambria Math" panose="02040503050406030204" pitchFamily="18" charset="0"/>
                              <a:ea typeface="+mn-ea"/>
                              <a:cs typeface="+mn-cs"/>
                            </a:rPr>
                            <m:t>′</m:t>
                          </m:r>
                        </m:sup>
                        <m:e>
                          <m:r>
                            <a:rPr lang="en-IN" sz="1600" i="1" kern="1200" smtClean="0">
                              <a:solidFill>
                                <a:prstClr val="black"/>
                              </a:solidFill>
                              <a:latin typeface="Cambria Math" panose="02040503050406030204" pitchFamily="18" charset="0"/>
                              <a:ea typeface="+mn-ea"/>
                              <a:cs typeface="+mn-cs"/>
                            </a:rPr>
                            <m:t>𝑐</m:t>
                          </m:r>
                        </m:e>
                      </m:sPre>
                      <m:r>
                        <a:rPr lang="en-IN" sz="1600" i="1" kern="1200" smtClean="0">
                          <a:solidFill>
                            <a:prstClr val="black"/>
                          </a:solidFill>
                          <a:latin typeface="Cambria Math" panose="02040503050406030204" pitchFamily="18" charset="0"/>
                          <a:ea typeface="+mn-ea"/>
                          <a:cs typeface="+mn-cs"/>
                        </a:rPr>
                        <m:t>𝑢𝑟𝑠𝑒</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𝑜𝑓</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𝑑𝑖𝑚𝑒𝑛𝑡𝑖𝑜𝑛𝑎𝑙𝑖𝑡</m:t>
                      </m:r>
                      <m:sSup>
                        <m:sSupPr>
                          <m:ctrlPr>
                            <a:rPr lang="en-IN" sz="1600" i="1" kern="1200" smtClean="0">
                              <a:solidFill>
                                <a:prstClr val="black"/>
                              </a:solidFill>
                              <a:latin typeface="Cambria Math" panose="02040503050406030204" pitchFamily="18" charset="0"/>
                              <a:ea typeface="+mn-ea"/>
                              <a:cs typeface="+mn-cs"/>
                            </a:rPr>
                          </m:ctrlPr>
                        </m:sSupPr>
                        <m:e>
                          <m:r>
                            <a:rPr lang="en-IN" sz="1600" i="1" kern="1200" smtClean="0">
                              <a:solidFill>
                                <a:prstClr val="black"/>
                              </a:solidFill>
                              <a:latin typeface="Cambria Math" panose="02040503050406030204" pitchFamily="18" charset="0"/>
                              <a:ea typeface="+mn-ea"/>
                              <a:cs typeface="+mn-cs"/>
                            </a:rPr>
                            <m:t>𝑦</m:t>
                          </m:r>
                        </m:e>
                        <m:sup>
                          <m:r>
                            <a:rPr lang="en-IN" sz="1600" i="1" kern="1200" smtClean="0">
                              <a:solidFill>
                                <a:prstClr val="black"/>
                              </a:solidFill>
                              <a:latin typeface="Cambria Math" panose="02040503050406030204" pitchFamily="18" charset="0"/>
                              <a:ea typeface="+mn-ea"/>
                              <a:cs typeface="+mn-cs"/>
                            </a:rPr>
                            <m:t>′</m:t>
                          </m:r>
                        </m:sup>
                      </m:sSup>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𝑖𝑠</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𝑡𝑎𝑐𝑘𝑙𝑒𝑑</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𝑖𝑛</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𝑎</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𝑠𝑖𝑚𝑝𝑙𝑒</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𝑤𝑎𝑦</m:t>
                      </m:r>
                      <m:r>
                        <a:rPr lang="en-IN" sz="1600" i="1" kern="1200" smtClean="0">
                          <a:solidFill>
                            <a:prstClr val="black"/>
                          </a:solidFill>
                          <a:latin typeface="Cambria Math" panose="02040503050406030204" pitchFamily="18" charset="0"/>
                          <a:ea typeface="+mn-ea"/>
                          <a:cs typeface="+mn-cs"/>
                        </a:rPr>
                        <m:t>.</m:t>
                      </m:r>
                    </m:oMath>
                  </m:oMathPara>
                </a14:m>
                <a:endParaRPr lang="en-IN" sz="1600" kern="1200" dirty="0">
                  <a:solidFill>
                    <a:prstClr val="black"/>
                  </a:solidFill>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094051FC-CE64-6D48-A6F1-DC8C3497159D}"/>
                  </a:ext>
                </a:extLst>
              </p:cNvPr>
              <p:cNvSpPr txBox="1">
                <a:spLocks noRot="1" noChangeAspect="1" noMove="1" noResize="1" noEditPoints="1" noAdjustHandles="1" noChangeArrowheads="1" noChangeShapeType="1" noTextEdit="1"/>
              </p:cNvSpPr>
              <p:nvPr/>
            </p:nvSpPr>
            <p:spPr>
              <a:xfrm>
                <a:off x="576748" y="3205753"/>
                <a:ext cx="6509474" cy="246221"/>
              </a:xfrm>
              <a:prstGeom prst="rect">
                <a:avLst/>
              </a:prstGeom>
              <a:blipFill>
                <a:blip r:embed="rId5"/>
                <a:stretch>
                  <a:fillRect l="-281" b="-3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F2D868-C044-E8D1-1334-6ACA21085A1B}"/>
                  </a:ext>
                </a:extLst>
              </p:cNvPr>
              <p:cNvSpPr txBox="1"/>
              <p:nvPr/>
            </p:nvSpPr>
            <p:spPr>
              <a:xfrm>
                <a:off x="358507" y="4002270"/>
                <a:ext cx="8426986" cy="505395"/>
              </a:xfrm>
              <a:prstGeom prst="rect">
                <a:avLst/>
              </a:prstGeom>
              <a:solidFill>
                <a:sysClr val="window" lastClr="FFFFFF"/>
              </a:solidFill>
              <a:ln w="57150" cap="flat" cmpd="sng" algn="ctr">
                <a:solidFill>
                  <a:srgbClr val="4472C4"/>
                </a:solidFill>
                <a:prstDash val="solid"/>
                <a:miter lim="800000"/>
              </a:ln>
              <a:effectLst/>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The</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kernel</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trick</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uses</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Mercer</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s</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condition</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which</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states</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that</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any</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positive</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semi</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definite</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kernel</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oMath>
                  </m:oMathPara>
                </a14:m>
                <a:endParaRPr kumimoji="0" lang="en-US" sz="16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600" b="0" i="1"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K</m:t>
                      </m:r>
                      <m:r>
                        <m:rPr>
                          <m:nor/>
                        </m:rPr>
                        <a:rPr kumimoji="0" lang="en-US" sz="1600" b="0" i="1"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m:t>
                      </m:r>
                      <m:r>
                        <m:rPr>
                          <m:nor/>
                        </m:rPr>
                        <a:rPr kumimoji="0" lang="en-US" sz="1600" b="0" i="1"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x</m:t>
                      </m:r>
                      <m:r>
                        <m:rPr>
                          <m:nor/>
                        </m:rPr>
                        <a:rPr kumimoji="0" lang="en-US" sz="1600" b="0" i="1"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1"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y</m:t>
                      </m:r>
                      <m:r>
                        <m:rPr>
                          <m:nor/>
                        </m:rPr>
                        <a:rPr kumimoji="0" lang="en-US" sz="1600" b="0" i="1"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can</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be</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expressed</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as</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a</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dot</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product</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in</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a</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high</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dimensional</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 </m:t>
                      </m:r>
                      <m:r>
                        <m:rPr>
                          <m:nor/>
                        </m:rPr>
                        <a:rPr kumimoji="0" lang="en-US"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space</m:t>
                      </m:r>
                      <m:r>
                        <m:rPr>
                          <m:nor/>
                        </m:rPr>
                        <a:rPr kumimoji="0" lang="en-IN" sz="1600" b="0" i="0" u="none" strike="noStrike" kern="1200" cap="none" spc="0" normalizeH="0" baseline="0" noProof="0" dirty="0" smtClean="0">
                          <a:ln>
                            <a:noFill/>
                          </a:ln>
                          <a:solidFill>
                            <a:prstClr val="black"/>
                          </a:solidFill>
                          <a:effectLst/>
                          <a:uLnTx/>
                          <a:uFillTx/>
                          <a:latin typeface="Palatino Linotype" panose="02040502050505030304" pitchFamily="18" charset="0"/>
                          <a:ea typeface="+mn-ea"/>
                          <a:cs typeface="+mn-cs"/>
                        </a:rPr>
                        <m:t>.</m:t>
                      </m:r>
                    </m:oMath>
                  </m:oMathPara>
                </a14:m>
                <a:endParaRPr kumimoji="0" lang="en-IN" sz="16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mc:Choice>
        <mc:Fallback xmlns="">
          <p:sp>
            <p:nvSpPr>
              <p:cNvPr id="13" name="TextBox 12">
                <a:extLst>
                  <a:ext uri="{FF2B5EF4-FFF2-40B4-BE49-F238E27FC236}">
                    <a16:creationId xmlns:a16="http://schemas.microsoft.com/office/drawing/2014/main" id="{27F2D868-C044-E8D1-1334-6ACA21085A1B}"/>
                  </a:ext>
                </a:extLst>
              </p:cNvPr>
              <p:cNvSpPr txBox="1">
                <a:spLocks noRot="1" noChangeAspect="1" noMove="1" noResize="1" noEditPoints="1" noAdjustHandles="1" noChangeArrowheads="1" noChangeShapeType="1" noTextEdit="1"/>
              </p:cNvSpPr>
              <p:nvPr/>
            </p:nvSpPr>
            <p:spPr>
              <a:xfrm>
                <a:off x="358507" y="4002270"/>
                <a:ext cx="8426986" cy="505395"/>
              </a:xfrm>
              <a:prstGeom prst="rect">
                <a:avLst/>
              </a:prstGeom>
              <a:blipFill>
                <a:blip r:embed="rId6"/>
                <a:stretch>
                  <a:fillRect b="-13187"/>
                </a:stretch>
              </a:blipFill>
              <a:ln w="57150" cap="flat" cmpd="sng" algn="ctr">
                <a:solidFill>
                  <a:srgbClr val="4472C4"/>
                </a:solidFill>
                <a:prstDash val="solid"/>
                <a:miter lim="800000"/>
              </a:ln>
              <a:effectLst/>
            </p:spPr>
            <p:txBody>
              <a:bodyPr/>
              <a:lstStyle/>
              <a:p>
                <a:r>
                  <a:rPr lang="en-IN">
                    <a:noFill/>
                  </a:rPr>
                  <a:t> </a:t>
                </a:r>
              </a:p>
            </p:txBody>
          </p:sp>
        </mc:Fallback>
      </mc:AlternateContent>
    </p:spTree>
    <p:extLst>
      <p:ext uri="{BB962C8B-B14F-4D97-AF65-F5344CB8AC3E}">
        <p14:creationId xmlns:p14="http://schemas.microsoft.com/office/powerpoint/2010/main" val="145712490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D1E766-6B9D-1FFF-A7F8-B238361488E8}"/>
                  </a:ext>
                </a:extLst>
              </p:cNvPr>
              <p:cNvSpPr txBox="1"/>
              <p:nvPr/>
            </p:nvSpPr>
            <p:spPr>
              <a:xfrm>
                <a:off x="771569" y="468975"/>
                <a:ext cx="721492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600" i="1" smtClean="0">
                          <a:latin typeface="Cambria Math" panose="02040503050406030204" pitchFamily="18" charset="0"/>
                          <a:ea typeface="Cambria Math" panose="02040503050406030204" pitchFamily="18" charset="0"/>
                        </a:rPr>
                        <m:t>∅</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m:t>
                      </m:r>
                      <m:r>
                        <a:rPr lang="en-IN" sz="1600" b="1" i="1" smtClean="0">
                          <a:latin typeface="Cambria Math" panose="02040503050406030204" pitchFamily="18" charset="0"/>
                          <a:ea typeface="Cambria Math" panose="02040503050406030204" pitchFamily="18" charset="0"/>
                        </a:rPr>
                        <m:t>𝒙</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𝐴</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𝑛𝑜𝑛</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𝑙𝑖𝑛𝑒𝑎𝑟</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𝑚𝑎𝑝𝑝𝑖𝑛𝑔</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𝑓𝑢𝑛𝑐𝑡𝑖𝑜𝑛</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𝑡h𝑎𝑡</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𝑚𝑎𝑝𝑠</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𝑖𝑛𝑝𝑢𝑡</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𝑣𝑒𝑐𝑡𝑜𝑟</m:t>
                      </m:r>
                      <m:r>
                        <a:rPr lang="en-IN" sz="1600" b="0" i="1" smtClean="0">
                          <a:latin typeface="Cambria Math" panose="02040503050406030204" pitchFamily="18" charset="0"/>
                          <a:ea typeface="Cambria Math" panose="02040503050406030204" pitchFamily="18" charset="0"/>
                        </a:rPr>
                        <m:t> </m:t>
                      </m:r>
                      <m:r>
                        <a:rPr lang="en-IN" sz="1600" b="1" i="1" smtClean="0">
                          <a:latin typeface="Cambria Math" panose="02040503050406030204" pitchFamily="18" charset="0"/>
                          <a:ea typeface="Cambria Math" panose="02040503050406030204" pitchFamily="18" charset="0"/>
                        </a:rPr>
                        <m:t>𝒙</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𝑖𝑛𝑡𝑜</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𝑎</m:t>
                      </m:r>
                      <m:r>
                        <a:rPr lang="en-IN" sz="1600" b="0" i="1" smtClean="0">
                          <a:latin typeface="Cambria Math" panose="02040503050406030204" pitchFamily="18" charset="0"/>
                          <a:ea typeface="Cambria Math" panose="02040503050406030204" pitchFamily="18" charset="0"/>
                        </a:rPr>
                        <m:t> </m:t>
                      </m:r>
                    </m:oMath>
                  </m:oMathPara>
                </a14:m>
                <a:endParaRPr lang="en-IN" sz="1600" b="0" i="1" dirty="0">
                  <a:latin typeface="Cambria Math" panose="02040503050406030204" pitchFamily="18" charset="0"/>
                  <a:ea typeface="Cambria Math" panose="02040503050406030204" pitchFamily="18" charset="0"/>
                </a:endParaRPr>
              </a:p>
              <a:p>
                <a:r>
                  <a:rPr lang="en-IN" sz="1600" b="0" dirty="0">
                    <a:ea typeface="Cambria Math" panose="02040503050406030204" pitchFamily="18" charset="0"/>
                  </a:rPr>
                  <a:t> </a:t>
                </a:r>
                <a14:m>
                  <m:oMath xmlns:m="http://schemas.openxmlformats.org/officeDocument/2006/math">
                    <m:r>
                      <a:rPr lang="en-IN" sz="1600" b="0" i="1" smtClean="0">
                        <a:latin typeface="Cambria Math" panose="02040503050406030204" pitchFamily="18" charset="0"/>
                        <a:ea typeface="Cambria Math" panose="02040503050406030204" pitchFamily="18" charset="0"/>
                      </a:rPr>
                      <m:t>h𝑖𝑔h</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𝑑𝑖𝑚𝑒𝑛𝑡𝑖𝑜𝑛𝑎𝑙</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𝑓𝑒𝑎𝑡𝑢𝑟𝑒</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𝑣𝑒𝑐𝑡𝑜𝑟</m:t>
                    </m:r>
                  </m:oMath>
                </a14:m>
                <a:endParaRPr lang="en-IN" sz="1600" dirty="0"/>
              </a:p>
            </p:txBody>
          </p:sp>
        </mc:Choice>
        <mc:Fallback xmlns="">
          <p:sp>
            <p:nvSpPr>
              <p:cNvPr id="11" name="TextBox 10">
                <a:extLst>
                  <a:ext uri="{FF2B5EF4-FFF2-40B4-BE49-F238E27FC236}">
                    <a16:creationId xmlns:a16="http://schemas.microsoft.com/office/drawing/2014/main" id="{FCD1E766-6B9D-1FFF-A7F8-B238361488E8}"/>
                  </a:ext>
                </a:extLst>
              </p:cNvPr>
              <p:cNvSpPr txBox="1">
                <a:spLocks noRot="1" noChangeAspect="1" noMove="1" noResize="1" noEditPoints="1" noAdjustHandles="1" noChangeArrowheads="1" noChangeShapeType="1" noTextEdit="1"/>
              </p:cNvSpPr>
              <p:nvPr/>
            </p:nvSpPr>
            <p:spPr>
              <a:xfrm>
                <a:off x="771569" y="468975"/>
                <a:ext cx="7214924" cy="492443"/>
              </a:xfrm>
              <a:prstGeom prst="rect">
                <a:avLst/>
              </a:prstGeom>
              <a:blipFill>
                <a:blip r:embed="rId2"/>
                <a:stretch>
                  <a:fillRect l="-592" b="-160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6A5057-BA7F-660A-AA7D-012546B801E5}"/>
                  </a:ext>
                </a:extLst>
              </p:cNvPr>
              <p:cNvSpPr txBox="1"/>
              <p:nvPr/>
            </p:nvSpPr>
            <p:spPr>
              <a:xfrm>
                <a:off x="1850806" y="1385069"/>
                <a:ext cx="5063629" cy="1036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600" b="1" i="1" smtClean="0">
                          <a:latin typeface="Cambria Math" panose="02040503050406030204" pitchFamily="18" charset="0"/>
                        </a:rPr>
                        <m:t>𝑲</m:t>
                      </m:r>
                      <m:r>
                        <a:rPr lang="en-IN" sz="1600" b="0" i="1" smtClean="0">
                          <a:latin typeface="Cambria Math" panose="02040503050406030204" pitchFamily="18" charset="0"/>
                        </a:rPr>
                        <m:t>=</m:t>
                      </m:r>
                      <m:d>
                        <m:dPr>
                          <m:begChr m:val="["/>
                          <m:endChr m:val="]"/>
                          <m:ctrlPr>
                            <a:rPr lang="en-IN" sz="1600" i="1" smtClean="0">
                              <a:latin typeface="Cambria Math" panose="02040503050406030204" pitchFamily="18" charset="0"/>
                            </a:rPr>
                          </m:ctrlPr>
                        </m:dPr>
                        <m:e>
                          <m:m>
                            <m:mPr>
                              <m:mcs>
                                <m:mc>
                                  <m:mcPr>
                                    <m:count m:val="2"/>
                                    <m:mcJc m:val="center"/>
                                  </m:mcPr>
                                </m:mc>
                              </m:mcs>
                              <m:ctrlPr>
                                <a:rPr lang="en-IN" sz="1600" i="1" smtClean="0">
                                  <a:latin typeface="Cambria Math" panose="02040503050406030204" pitchFamily="18" charset="0"/>
                                </a:rPr>
                              </m:ctrlPr>
                            </m:mPr>
                            <m:mr>
                              <m:e>
                                <m:m>
                                  <m:mPr>
                                    <m:mcs>
                                      <m:mc>
                                        <m:mcPr>
                                          <m:count m:val="2"/>
                                          <m:mcJc m:val="center"/>
                                        </m:mcPr>
                                      </m:mc>
                                    </m:mcs>
                                    <m:ctrlPr>
                                      <a:rPr lang="en-IN" sz="1600" i="1" smtClean="0">
                                        <a:latin typeface="Cambria Math" panose="02040503050406030204" pitchFamily="18" charset="0"/>
                                      </a:rPr>
                                    </m:ctrlPr>
                                  </m:mPr>
                                  <m:mr>
                                    <m:e>
                                      <m:r>
                                        <m:rPr>
                                          <m:brk m:alnAt="7"/>
                                        </m:rPr>
                                        <a:rPr lang="en-IN" sz="1600" i="1" smtClean="0">
                                          <a:latin typeface="Cambria Math" panose="02040503050406030204" pitchFamily="18" charset="0"/>
                                          <a:ea typeface="Cambria Math" panose="02040503050406030204" pitchFamily="18" charset="0"/>
                                        </a:rPr>
                                        <m:t>∅</m:t>
                                      </m:r>
                                      <m:sSup>
                                        <m:sSupPr>
                                          <m:ctrlPr>
                                            <a:rPr lang="en-IN" sz="1600" b="0" i="1" smtClean="0">
                                              <a:latin typeface="Cambria Math" panose="02040503050406030204" pitchFamily="18" charset="0"/>
                                              <a:ea typeface="Cambria Math" panose="02040503050406030204" pitchFamily="18" charset="0"/>
                                            </a:rPr>
                                          </m:ctrlPr>
                                        </m:sSupPr>
                                        <m:e>
                                          <m:d>
                                            <m:dPr>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m:rPr>
                                                      <m:brk m:alnAt="7"/>
                                                    </m:rPr>
                                                    <a:rPr lang="en-IN" sz="1600" b="0" i="1" smtClean="0">
                                                      <a:latin typeface="Cambria Math" panose="02040503050406030204" pitchFamily="18" charset="0"/>
                                                      <a:ea typeface="Cambria Math" panose="02040503050406030204" pitchFamily="18" charset="0"/>
                                                    </a:rPr>
                                                    <m:t>𝑥</m:t>
                                                  </m:r>
                                                </m:e>
                                                <m:sub>
                                                  <m:r>
                                                    <m:rPr>
                                                      <m:brk m:alnAt="7"/>
                                                    </m:rPr>
                                                    <a:rPr lang="en-IN" sz="1600" b="0" i="1" smtClean="0">
                                                      <a:latin typeface="Cambria Math" panose="02040503050406030204" pitchFamily="18" charset="0"/>
                                                      <a:ea typeface="Cambria Math" panose="02040503050406030204" pitchFamily="18" charset="0"/>
                                                    </a:rPr>
                                                    <m:t>1</m:t>
                                                  </m:r>
                                                </m:sub>
                                              </m:sSub>
                                            </m:e>
                                          </m:d>
                                        </m:e>
                                        <m:sup>
                                          <m:r>
                                            <m:rPr>
                                              <m:brk m:alnAt="7"/>
                                            </m:rPr>
                                            <a:rPr lang="en-IN" sz="1600" b="0" i="1" smtClean="0">
                                              <a:latin typeface="Cambria Math" panose="02040503050406030204" pitchFamily="18" charset="0"/>
                                              <a:ea typeface="Cambria Math" panose="02040503050406030204" pitchFamily="18" charset="0"/>
                                            </a:rPr>
                                            <m:t>𝑇</m:t>
                                          </m:r>
                                        </m:sup>
                                      </m:sSup>
                                      <m:r>
                                        <m:rPr>
                                          <m:brk m:alnAt="7"/>
                                        </m:rPr>
                                        <a:rPr lang="en-IN" sz="1600" i="1">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m:rPr>
                                              <m:brk m:alnAt="7"/>
                                            </m:rPr>
                                            <a:rPr lang="en-IN" sz="1600" b="0" i="1" smtClean="0">
                                              <a:latin typeface="Cambria Math" panose="02040503050406030204" pitchFamily="18" charset="0"/>
                                              <a:ea typeface="Cambria Math" panose="02040503050406030204" pitchFamily="18" charset="0"/>
                                            </a:rPr>
                                            <m:t>𝑥</m:t>
                                          </m:r>
                                        </m:e>
                                        <m:sub>
                                          <m:r>
                                            <m:rPr>
                                              <m:brk m:alnAt="7"/>
                                            </m:rPr>
                                            <a:rPr lang="en-IN" sz="1600" b="0" i="1" smtClean="0">
                                              <a:latin typeface="Cambria Math" panose="02040503050406030204" pitchFamily="18" charset="0"/>
                                              <a:ea typeface="Cambria Math" panose="02040503050406030204" pitchFamily="18" charset="0"/>
                                            </a:rPr>
                                            <m:t>1</m:t>
                                          </m:r>
                                        </m:sub>
                                      </m:sSub>
                                      <m:r>
                                        <m:rPr>
                                          <m:brk m:alnAt="7"/>
                                        </m:rPr>
                                        <a:rPr lang="en-IN" sz="1600" b="0" i="1" smtClean="0">
                                          <a:latin typeface="Cambria Math" panose="02040503050406030204" pitchFamily="18" charset="0"/>
                                          <a:ea typeface="Cambria Math" panose="02040503050406030204" pitchFamily="18" charset="0"/>
                                        </a:rPr>
                                        <m:t>)</m:t>
                                      </m:r>
                                    </m:e>
                                    <m:e>
                                      <m:r>
                                        <m:rPr>
                                          <m:brk m:alnAt="7"/>
                                        </m:rPr>
                                        <a:rPr lang="en-IN" sz="1600" i="1">
                                          <a:latin typeface="Cambria Math" panose="02040503050406030204" pitchFamily="18" charset="0"/>
                                          <a:ea typeface="Cambria Math" panose="02040503050406030204" pitchFamily="18" charset="0"/>
                                        </a:rPr>
                                        <m:t>∅</m:t>
                                      </m:r>
                                      <m:sSup>
                                        <m:sSupPr>
                                          <m:ctrlPr>
                                            <a:rPr lang="en-IN" sz="1600" i="1">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ea typeface="Cambria Math" panose="02040503050406030204" pitchFamily="18" charset="0"/>
                                                </a:rPr>
                                              </m:ctrlPr>
                                            </m:dPr>
                                            <m:e>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m:rPr>
                                                      <m:brk m:alnAt="7"/>
                                                    </m:rPr>
                                                    <a:rPr lang="en-IN" sz="1600" i="1">
                                                      <a:latin typeface="Cambria Math" panose="02040503050406030204" pitchFamily="18" charset="0"/>
                                                      <a:ea typeface="Cambria Math" panose="02040503050406030204" pitchFamily="18" charset="0"/>
                                                    </a:rPr>
                                                    <m:t>1</m:t>
                                                  </m:r>
                                                </m:sub>
                                              </m:sSub>
                                            </m:e>
                                          </m:d>
                                        </m:e>
                                        <m:sup>
                                          <m:r>
                                            <m:rPr>
                                              <m:brk m:alnAt="7"/>
                                            </m:rPr>
                                            <a:rPr lang="en-IN" sz="1600" i="1">
                                              <a:latin typeface="Cambria Math" panose="02040503050406030204" pitchFamily="18" charset="0"/>
                                              <a:ea typeface="Cambria Math" panose="02040503050406030204" pitchFamily="18" charset="0"/>
                                            </a:rPr>
                                            <m:t>𝑇</m:t>
                                          </m:r>
                                        </m:sup>
                                      </m:sSup>
                                      <m:r>
                                        <m:rPr>
                                          <m:brk m:alnAt="7"/>
                                        </m:rP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m:t>
                                      </m:r>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m:rPr>
                                          <m:brk m:alnAt="7"/>
                                        </m:rPr>
                                        <a:rPr lang="en-IN" sz="1600" i="1">
                                          <a:latin typeface="Cambria Math" panose="02040503050406030204" pitchFamily="18" charset="0"/>
                                          <a:ea typeface="Cambria Math" panose="02040503050406030204" pitchFamily="18" charset="0"/>
                                        </a:rPr>
                                        <m:t>)</m:t>
                                      </m:r>
                                    </m:e>
                                  </m:mr>
                                  <m:mr>
                                    <m:e>
                                      <m:r>
                                        <m:rPr>
                                          <m:brk m:alnAt="7"/>
                                        </m:rPr>
                                        <a:rPr lang="en-IN" sz="1600" i="1">
                                          <a:latin typeface="Cambria Math" panose="02040503050406030204" pitchFamily="18" charset="0"/>
                                          <a:ea typeface="Cambria Math" panose="02040503050406030204" pitchFamily="18" charset="0"/>
                                        </a:rPr>
                                        <m:t>∅</m:t>
                                      </m:r>
                                      <m:sSup>
                                        <m:sSupPr>
                                          <m:ctrlPr>
                                            <a:rPr lang="en-IN" sz="1600" i="1">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ea typeface="Cambria Math" panose="02040503050406030204" pitchFamily="18" charset="0"/>
                                                </a:rPr>
                                              </m:ctrlPr>
                                            </m:dPr>
                                            <m:e>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e>
                                          </m:d>
                                        </m:e>
                                        <m:sup>
                                          <m:r>
                                            <m:rPr>
                                              <m:brk m:alnAt="7"/>
                                            </m:rPr>
                                            <a:rPr lang="en-IN" sz="1600" i="1">
                                              <a:latin typeface="Cambria Math" panose="02040503050406030204" pitchFamily="18" charset="0"/>
                                              <a:ea typeface="Cambria Math" panose="02040503050406030204" pitchFamily="18" charset="0"/>
                                            </a:rPr>
                                            <m:t>𝑇</m:t>
                                          </m:r>
                                        </m:sup>
                                      </m:sSup>
                                      <m:r>
                                        <m:rPr>
                                          <m:brk m:alnAt="7"/>
                                        </m:rP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m:t>
                                      </m:r>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m:rPr>
                                              <m:brk m:alnAt="7"/>
                                            </m:rPr>
                                            <a:rPr lang="en-IN" sz="1600" i="1">
                                              <a:latin typeface="Cambria Math" panose="02040503050406030204" pitchFamily="18" charset="0"/>
                                              <a:ea typeface="Cambria Math" panose="02040503050406030204" pitchFamily="18" charset="0"/>
                                            </a:rPr>
                                            <m:t>1</m:t>
                                          </m:r>
                                        </m:sub>
                                      </m:sSub>
                                      <m:r>
                                        <m:rPr>
                                          <m:brk m:alnAt="7"/>
                                        </m:rPr>
                                        <a:rPr lang="en-IN" sz="1600" i="1">
                                          <a:latin typeface="Cambria Math" panose="02040503050406030204" pitchFamily="18" charset="0"/>
                                          <a:ea typeface="Cambria Math" panose="02040503050406030204" pitchFamily="18" charset="0"/>
                                        </a:rPr>
                                        <m:t>)</m:t>
                                      </m:r>
                                    </m:e>
                                    <m:e>
                                      <m:r>
                                        <m:rPr>
                                          <m:brk m:alnAt="7"/>
                                        </m:rPr>
                                        <a:rPr lang="en-IN" sz="1600" i="1">
                                          <a:latin typeface="Cambria Math" panose="02040503050406030204" pitchFamily="18" charset="0"/>
                                          <a:ea typeface="Cambria Math" panose="02040503050406030204" pitchFamily="18" charset="0"/>
                                        </a:rPr>
                                        <m:t>∅</m:t>
                                      </m:r>
                                      <m:sSup>
                                        <m:sSupPr>
                                          <m:ctrlPr>
                                            <a:rPr lang="en-IN" sz="1600" i="1">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ea typeface="Cambria Math" panose="02040503050406030204" pitchFamily="18" charset="0"/>
                                                </a:rPr>
                                              </m:ctrlPr>
                                            </m:dPr>
                                            <m:e>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e>
                                          </m:d>
                                        </m:e>
                                        <m:sup>
                                          <m:r>
                                            <m:rPr>
                                              <m:brk m:alnAt="7"/>
                                            </m:rPr>
                                            <a:rPr lang="en-IN" sz="1600" i="1">
                                              <a:latin typeface="Cambria Math" panose="02040503050406030204" pitchFamily="18" charset="0"/>
                                              <a:ea typeface="Cambria Math" panose="02040503050406030204" pitchFamily="18" charset="0"/>
                                            </a:rPr>
                                            <m:t>𝑇</m:t>
                                          </m:r>
                                        </m:sup>
                                      </m:sSup>
                                      <m:r>
                                        <m:rPr>
                                          <m:brk m:alnAt="7"/>
                                        </m:rP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m:t>
                                      </m:r>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m:rPr>
                                          <m:brk m:alnAt="7"/>
                                        </m:rPr>
                                        <a:rPr lang="en-IN" sz="1600" i="1">
                                          <a:latin typeface="Cambria Math" panose="02040503050406030204" pitchFamily="18" charset="0"/>
                                          <a:ea typeface="Cambria Math" panose="02040503050406030204" pitchFamily="18" charset="0"/>
                                        </a:rPr>
                                        <m:t>)</m:t>
                                      </m:r>
                                    </m:e>
                                  </m:mr>
                                </m:m>
                              </m:e>
                              <m:e>
                                <m:m>
                                  <m:mPr>
                                    <m:mcs>
                                      <m:mc>
                                        <m:mcPr>
                                          <m:count m:val="2"/>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e>
                                      <m:m>
                                        <m:mPr>
                                          <m:mcs>
                                            <m:mc>
                                              <m:mcPr>
                                                <m:count m:val="2"/>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e>
                                            <m:r>
                                              <m:rPr>
                                                <m:brk m:alnAt="7"/>
                                              </m:rPr>
                                              <a:rPr lang="en-IN" sz="1600" i="1">
                                                <a:latin typeface="Cambria Math" panose="02040503050406030204" pitchFamily="18" charset="0"/>
                                                <a:ea typeface="Cambria Math" panose="02040503050406030204" pitchFamily="18" charset="0"/>
                                              </a:rPr>
                                              <m:t>∅</m:t>
                                            </m:r>
                                            <m:sSup>
                                              <m:sSupPr>
                                                <m:ctrlPr>
                                                  <a:rPr lang="en-IN" sz="1600" i="1">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ea typeface="Cambria Math" panose="02040503050406030204" pitchFamily="18" charset="0"/>
                                                      </a:rPr>
                                                    </m:ctrlPr>
                                                  </m:dPr>
                                                  <m:e>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m:rPr>
                                                            <m:brk m:alnAt="7"/>
                                                          </m:rPr>
                                                          <a:rPr lang="en-IN" sz="1600" i="1">
                                                            <a:latin typeface="Cambria Math" panose="02040503050406030204" pitchFamily="18" charset="0"/>
                                                            <a:ea typeface="Cambria Math" panose="02040503050406030204" pitchFamily="18" charset="0"/>
                                                          </a:rPr>
                                                          <m:t>1</m:t>
                                                        </m:r>
                                                      </m:sub>
                                                    </m:sSub>
                                                  </m:e>
                                                </m:d>
                                              </m:e>
                                              <m:sup>
                                                <m:r>
                                                  <m:rPr>
                                                    <m:brk m:alnAt="7"/>
                                                  </m:rPr>
                                                  <a:rPr lang="en-IN" sz="1600" i="1">
                                                    <a:latin typeface="Cambria Math" panose="02040503050406030204" pitchFamily="18" charset="0"/>
                                                    <a:ea typeface="Cambria Math" panose="02040503050406030204" pitchFamily="18" charset="0"/>
                                                  </a:rPr>
                                                  <m:t>𝑇</m:t>
                                                </m:r>
                                              </m:sup>
                                            </m:sSup>
                                            <m:r>
                                              <m:rPr>
                                                <m:brk m:alnAt="7"/>
                                              </m:rP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m:t>
                                            </m:r>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𝑚</m:t>
                                                </m:r>
                                              </m:sub>
                                            </m:sSub>
                                            <m:r>
                                              <m:rPr>
                                                <m:brk m:alnAt="7"/>
                                              </m:rPr>
                                              <a:rPr lang="en-IN" sz="1600" i="1">
                                                <a:latin typeface="Cambria Math" panose="02040503050406030204" pitchFamily="18" charset="0"/>
                                                <a:ea typeface="Cambria Math" panose="02040503050406030204" pitchFamily="18" charset="0"/>
                                              </a:rPr>
                                              <m:t>)</m:t>
                                            </m:r>
                                          </m:e>
                                        </m:mr>
                                      </m:m>
                                    </m:e>
                                  </m:mr>
                                  <m:mr>
                                    <m:e>
                                      <m:r>
                                        <a:rPr lang="en-IN" sz="1600" b="0" i="1" smtClean="0">
                                          <a:latin typeface="Cambria Math" panose="02040503050406030204" pitchFamily="18" charset="0"/>
                                        </a:rPr>
                                        <m:t>.</m:t>
                                      </m:r>
                                    </m:e>
                                    <m:e>
                                      <m:m>
                                        <m:mPr>
                                          <m:mcs>
                                            <m:mc>
                                              <m:mcPr>
                                                <m:count m:val="2"/>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e>
                                            <m:r>
                                              <m:rPr>
                                                <m:brk m:alnAt="7"/>
                                              </m:rPr>
                                              <a:rPr lang="en-IN" sz="1600" i="1">
                                                <a:latin typeface="Cambria Math" panose="02040503050406030204" pitchFamily="18" charset="0"/>
                                                <a:ea typeface="Cambria Math" panose="02040503050406030204" pitchFamily="18" charset="0"/>
                                              </a:rPr>
                                              <m:t>∅</m:t>
                                            </m:r>
                                            <m:sSup>
                                              <m:sSupPr>
                                                <m:ctrlPr>
                                                  <a:rPr lang="en-IN" sz="1600" i="1">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ea typeface="Cambria Math" panose="02040503050406030204" pitchFamily="18" charset="0"/>
                                                      </a:rPr>
                                                    </m:ctrlPr>
                                                  </m:dPr>
                                                  <m:e>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e>
                                                </m:d>
                                              </m:e>
                                              <m:sup>
                                                <m:r>
                                                  <m:rPr>
                                                    <m:brk m:alnAt="7"/>
                                                  </m:rPr>
                                                  <a:rPr lang="en-IN" sz="1600" i="1">
                                                    <a:latin typeface="Cambria Math" panose="02040503050406030204" pitchFamily="18" charset="0"/>
                                                    <a:ea typeface="Cambria Math" panose="02040503050406030204" pitchFamily="18" charset="0"/>
                                                  </a:rPr>
                                                  <m:t>𝑇</m:t>
                                                </m:r>
                                              </m:sup>
                                            </m:sSup>
                                            <m:r>
                                              <m:rPr>
                                                <m:brk m:alnAt="7"/>
                                              </m:rP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m:t>
                                            </m:r>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𝑚</m:t>
                                                </m:r>
                                              </m:sub>
                                            </m:sSub>
                                            <m:r>
                                              <m:rPr>
                                                <m:brk m:alnAt="7"/>
                                              </m:rPr>
                                              <a:rPr lang="en-IN" sz="1600" i="1">
                                                <a:latin typeface="Cambria Math" panose="02040503050406030204" pitchFamily="18" charset="0"/>
                                                <a:ea typeface="Cambria Math" panose="02040503050406030204" pitchFamily="18" charset="0"/>
                                              </a:rPr>
                                              <m:t>)</m:t>
                                            </m:r>
                                          </m:e>
                                        </m:mr>
                                      </m:m>
                                    </m:e>
                                  </m:mr>
                                </m:m>
                              </m:e>
                            </m:mr>
                            <m:mr>
                              <m:e>
                                <m:m>
                                  <m:mPr>
                                    <m:mcs>
                                      <m:mc>
                                        <m:mcPr>
                                          <m:count m:val="2"/>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e>
                                      <m:r>
                                        <a:rPr lang="en-IN" sz="1600" b="0" i="1" smtClean="0">
                                          <a:latin typeface="Cambria Math" panose="02040503050406030204" pitchFamily="18" charset="0"/>
                                        </a:rPr>
                                        <m:t>.</m:t>
                                      </m:r>
                                    </m:e>
                                  </m:mr>
                                  <m:mr>
                                    <m:e>
                                      <m:m>
                                        <m:mPr>
                                          <m:mcs>
                                            <m:mc>
                                              <m:mcPr>
                                                <m:count m:val="1"/>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mr>
                                        <m:mr>
                                          <m:e>
                                            <m:r>
                                              <m:rPr>
                                                <m:brk m:alnAt="7"/>
                                              </m:rPr>
                                              <a:rPr lang="en-IN" sz="1600" i="1">
                                                <a:latin typeface="Cambria Math" panose="02040503050406030204" pitchFamily="18" charset="0"/>
                                                <a:ea typeface="Cambria Math" panose="02040503050406030204" pitchFamily="18" charset="0"/>
                                              </a:rPr>
                                              <m:t>∅</m:t>
                                            </m:r>
                                            <m:sSup>
                                              <m:sSupPr>
                                                <m:ctrlPr>
                                                  <a:rPr lang="en-IN" sz="1600" i="1">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ea typeface="Cambria Math" panose="02040503050406030204" pitchFamily="18" charset="0"/>
                                                      </a:rPr>
                                                    </m:ctrlPr>
                                                  </m:dPr>
                                                  <m:e>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𝑚</m:t>
                                                        </m:r>
                                                      </m:sub>
                                                    </m:sSub>
                                                  </m:e>
                                                </m:d>
                                              </m:e>
                                              <m:sup>
                                                <m:r>
                                                  <m:rPr>
                                                    <m:brk m:alnAt="7"/>
                                                  </m:rPr>
                                                  <a:rPr lang="en-IN" sz="1600" i="1">
                                                    <a:latin typeface="Cambria Math" panose="02040503050406030204" pitchFamily="18" charset="0"/>
                                                    <a:ea typeface="Cambria Math" panose="02040503050406030204" pitchFamily="18" charset="0"/>
                                                  </a:rPr>
                                                  <m:t>𝑇</m:t>
                                                </m:r>
                                              </m:sup>
                                            </m:sSup>
                                            <m:r>
                                              <m:rPr>
                                                <m:brk m:alnAt="7"/>
                                              </m:rP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m:t>
                                            </m:r>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m:rPr>
                                                    <m:brk m:alnAt="7"/>
                                                  </m:rPr>
                                                  <a:rPr lang="en-IN" sz="1600" i="1">
                                                    <a:latin typeface="Cambria Math" panose="02040503050406030204" pitchFamily="18" charset="0"/>
                                                    <a:ea typeface="Cambria Math" panose="02040503050406030204" pitchFamily="18" charset="0"/>
                                                  </a:rPr>
                                                  <m:t>1</m:t>
                                                </m:r>
                                              </m:sub>
                                            </m:sSub>
                                            <m:r>
                                              <m:rPr>
                                                <m:brk m:alnAt="7"/>
                                              </m:rPr>
                                              <a:rPr lang="en-IN" sz="1600" i="1">
                                                <a:latin typeface="Cambria Math" panose="02040503050406030204" pitchFamily="18" charset="0"/>
                                                <a:ea typeface="Cambria Math" panose="02040503050406030204" pitchFamily="18" charset="0"/>
                                              </a:rPr>
                                              <m:t>)</m:t>
                                            </m:r>
                                          </m:e>
                                        </m:mr>
                                      </m:m>
                                    </m:e>
                                    <m:e>
                                      <m:m>
                                        <m:mPr>
                                          <m:mcs>
                                            <m:mc>
                                              <m:mcPr>
                                                <m:count m:val="1"/>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mr>
                                        <m:mr>
                                          <m:e>
                                            <m:r>
                                              <m:rPr>
                                                <m:brk m:alnAt="7"/>
                                              </m:rPr>
                                              <a:rPr lang="en-IN" sz="1600" i="1">
                                                <a:latin typeface="Cambria Math" panose="02040503050406030204" pitchFamily="18" charset="0"/>
                                                <a:ea typeface="Cambria Math" panose="02040503050406030204" pitchFamily="18" charset="0"/>
                                              </a:rPr>
                                              <m:t>∅</m:t>
                                            </m:r>
                                            <m:sSup>
                                              <m:sSupPr>
                                                <m:ctrlPr>
                                                  <a:rPr lang="en-IN" sz="1600" i="1">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ea typeface="Cambria Math" panose="02040503050406030204" pitchFamily="18" charset="0"/>
                                                      </a:rPr>
                                                    </m:ctrlPr>
                                                  </m:dPr>
                                                  <m:e>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𝑚</m:t>
                                                        </m:r>
                                                      </m:sub>
                                                    </m:sSub>
                                                  </m:e>
                                                </m:d>
                                              </m:e>
                                              <m:sup>
                                                <m:r>
                                                  <m:rPr>
                                                    <m:brk m:alnAt="7"/>
                                                  </m:rPr>
                                                  <a:rPr lang="en-IN" sz="1600" i="1">
                                                    <a:latin typeface="Cambria Math" panose="02040503050406030204" pitchFamily="18" charset="0"/>
                                                    <a:ea typeface="Cambria Math" panose="02040503050406030204" pitchFamily="18" charset="0"/>
                                                  </a:rPr>
                                                  <m:t>𝑇</m:t>
                                                </m:r>
                                              </m:sup>
                                            </m:sSup>
                                            <m:r>
                                              <m:rPr>
                                                <m:brk m:alnAt="7"/>
                                              </m:rP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m:t>
                                            </m:r>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m:rPr>
                                                <m:brk m:alnAt="7"/>
                                              </m:rPr>
                                              <a:rPr lang="en-IN" sz="1600" i="1">
                                                <a:latin typeface="Cambria Math" panose="02040503050406030204" pitchFamily="18" charset="0"/>
                                                <a:ea typeface="Cambria Math" panose="02040503050406030204" pitchFamily="18" charset="0"/>
                                              </a:rPr>
                                              <m:t>)</m:t>
                                            </m:r>
                                          </m:e>
                                        </m:mr>
                                      </m:m>
                                    </m:e>
                                  </m:mr>
                                </m:m>
                              </m:e>
                              <m:e>
                                <m:m>
                                  <m:mPr>
                                    <m:mcs>
                                      <m:mc>
                                        <m:mcPr>
                                          <m:count m:val="2"/>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e>
                                      <m:m>
                                        <m:mPr>
                                          <m:mcs>
                                            <m:mc>
                                              <m:mcPr>
                                                <m:count m:val="2"/>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e>
                                            <m:r>
                                              <a:rPr lang="en-IN" sz="1600" b="0" i="1" smtClean="0">
                                                <a:latin typeface="Cambria Math" panose="02040503050406030204" pitchFamily="18" charset="0"/>
                                              </a:rPr>
                                              <m:t>.</m:t>
                                            </m:r>
                                          </m:e>
                                        </m:mr>
                                      </m:m>
                                    </m:e>
                                  </m:mr>
                                  <m:mr>
                                    <m:e>
                                      <m:m>
                                        <m:mPr>
                                          <m:mcs>
                                            <m:mc>
                                              <m:mcPr>
                                                <m:count m:val="1"/>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mr>
                                        <m:mr>
                                          <m:e>
                                            <m:r>
                                              <a:rPr lang="en-IN" sz="1600" b="0" i="1" smtClean="0">
                                                <a:latin typeface="Cambria Math" panose="02040503050406030204" pitchFamily="18" charset="0"/>
                                              </a:rPr>
                                              <m:t>.</m:t>
                                            </m:r>
                                          </m:e>
                                        </m:mr>
                                      </m:m>
                                    </m:e>
                                    <m:e>
                                      <m:m>
                                        <m:mPr>
                                          <m:mcs>
                                            <m:mc>
                                              <m:mcPr>
                                                <m:count m:val="2"/>
                                                <m:mcJc m:val="center"/>
                                              </m:mcPr>
                                            </m:mc>
                                          </m:mcs>
                                          <m:ctrlPr>
                                            <a:rPr lang="en-IN" sz="1600" i="1" smtClean="0">
                                              <a:latin typeface="Cambria Math" panose="02040503050406030204" pitchFamily="18" charset="0"/>
                                            </a:rPr>
                                          </m:ctrlPr>
                                        </m:mPr>
                                        <m:mr>
                                          <m:e>
                                            <m:m>
                                              <m:mPr>
                                                <m:mcs>
                                                  <m:mc>
                                                    <m:mcPr>
                                                      <m:count m:val="1"/>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mr>
                                              <m:mr>
                                                <m:e>
                                                  <m:r>
                                                    <a:rPr lang="en-IN" sz="1600" b="0" i="1" smtClean="0">
                                                      <a:latin typeface="Cambria Math" panose="02040503050406030204" pitchFamily="18" charset="0"/>
                                                    </a:rPr>
                                                    <m:t>.</m:t>
                                                  </m:r>
                                                </m:e>
                                              </m:mr>
                                            </m:m>
                                          </m:e>
                                          <m:e>
                                            <m:m>
                                              <m:mPr>
                                                <m:mcs>
                                                  <m:mc>
                                                    <m:mcPr>
                                                      <m:count m:val="1"/>
                                                      <m:mcJc m:val="center"/>
                                                    </m:mcPr>
                                                  </m:mc>
                                                </m:mcs>
                                                <m:ctrlPr>
                                                  <a:rPr lang="en-IN" sz="1600" i="1" smtClean="0">
                                                    <a:latin typeface="Cambria Math" panose="02040503050406030204" pitchFamily="18" charset="0"/>
                                                  </a:rPr>
                                                </m:ctrlPr>
                                              </m:mPr>
                                              <m:mr>
                                                <m:e>
                                                  <m:r>
                                                    <m:rPr>
                                                      <m:brk m:alnAt="7"/>
                                                    </m:rPr>
                                                    <a:rPr lang="en-IN" sz="1600" b="0" i="1" smtClean="0">
                                                      <a:latin typeface="Cambria Math" panose="02040503050406030204" pitchFamily="18" charset="0"/>
                                                    </a:rPr>
                                                    <m:t>.</m:t>
                                                  </m:r>
                                                </m:e>
                                              </m:mr>
                                              <m:mr>
                                                <m:e>
                                                  <m:r>
                                                    <m:rPr>
                                                      <m:brk m:alnAt="7"/>
                                                    </m:rPr>
                                                    <a:rPr lang="en-IN" sz="1600" i="1">
                                                      <a:latin typeface="Cambria Math" panose="02040503050406030204" pitchFamily="18" charset="0"/>
                                                      <a:ea typeface="Cambria Math" panose="02040503050406030204" pitchFamily="18" charset="0"/>
                                                    </a:rPr>
                                                    <m:t>∅</m:t>
                                                  </m:r>
                                                  <m:sSup>
                                                    <m:sSupPr>
                                                      <m:ctrlPr>
                                                        <a:rPr lang="en-IN" sz="1600" i="1">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ea typeface="Cambria Math" panose="02040503050406030204" pitchFamily="18" charset="0"/>
                                                            </a:rPr>
                                                          </m:ctrlPr>
                                                        </m:dPr>
                                                        <m:e>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𝑚</m:t>
                                                              </m:r>
                                                            </m:sub>
                                                          </m:sSub>
                                                        </m:e>
                                                      </m:d>
                                                    </m:e>
                                                    <m:sup>
                                                      <m:r>
                                                        <m:rPr>
                                                          <m:brk m:alnAt="7"/>
                                                        </m:rPr>
                                                        <a:rPr lang="en-IN" sz="1600" i="1">
                                                          <a:latin typeface="Cambria Math" panose="02040503050406030204" pitchFamily="18" charset="0"/>
                                                          <a:ea typeface="Cambria Math" panose="02040503050406030204" pitchFamily="18" charset="0"/>
                                                        </a:rPr>
                                                        <m:t>𝑇</m:t>
                                                      </m:r>
                                                    </m:sup>
                                                  </m:sSup>
                                                  <m:r>
                                                    <m:rPr>
                                                      <m:brk m:alnAt="7"/>
                                                    </m:rP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m:t>
                                                  </m:r>
                                                  <m:sSub>
                                                    <m:sSubPr>
                                                      <m:ctrlPr>
                                                        <a:rPr lang="en-IN" sz="1600" i="1">
                                                          <a:latin typeface="Cambria Math" panose="02040503050406030204" pitchFamily="18" charset="0"/>
                                                          <a:ea typeface="Cambria Math" panose="02040503050406030204" pitchFamily="18" charset="0"/>
                                                        </a:rPr>
                                                      </m:ctrlPr>
                                                    </m:sSubPr>
                                                    <m:e>
                                                      <m:r>
                                                        <m:rPr>
                                                          <m:brk m:alnAt="7"/>
                                                        </m:rPr>
                                                        <a:rPr lang="en-IN" sz="1600" i="1">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𝑚</m:t>
                                                      </m:r>
                                                    </m:sub>
                                                  </m:sSub>
                                                  <m:r>
                                                    <m:rPr>
                                                      <m:brk m:alnAt="7"/>
                                                    </m:rPr>
                                                    <a:rPr lang="en-IN" sz="1600" i="1">
                                                      <a:latin typeface="Cambria Math" panose="02040503050406030204" pitchFamily="18" charset="0"/>
                                                      <a:ea typeface="Cambria Math" panose="02040503050406030204" pitchFamily="18" charset="0"/>
                                                    </a:rPr>
                                                    <m:t>)</m:t>
                                                  </m:r>
                                                </m:e>
                                              </m:mr>
                                            </m:m>
                                          </m:e>
                                        </m:mr>
                                      </m:m>
                                    </m:e>
                                  </m:mr>
                                </m:m>
                              </m:e>
                            </m:mr>
                          </m:m>
                        </m:e>
                      </m:d>
                    </m:oMath>
                  </m:oMathPara>
                </a14:m>
                <a:endParaRPr lang="en-IN" sz="1600" dirty="0"/>
              </a:p>
            </p:txBody>
          </p:sp>
        </mc:Choice>
        <mc:Fallback xmlns="">
          <p:sp>
            <p:nvSpPr>
              <p:cNvPr id="12" name="TextBox 11">
                <a:extLst>
                  <a:ext uri="{FF2B5EF4-FFF2-40B4-BE49-F238E27FC236}">
                    <a16:creationId xmlns:a16="http://schemas.microsoft.com/office/drawing/2014/main" id="{D56A5057-BA7F-660A-AA7D-012546B801E5}"/>
                  </a:ext>
                </a:extLst>
              </p:cNvPr>
              <p:cNvSpPr txBox="1">
                <a:spLocks noRot="1" noChangeAspect="1" noMove="1" noResize="1" noEditPoints="1" noAdjustHandles="1" noChangeArrowheads="1" noChangeShapeType="1" noTextEdit="1"/>
              </p:cNvSpPr>
              <p:nvPr/>
            </p:nvSpPr>
            <p:spPr>
              <a:xfrm>
                <a:off x="1850806" y="1385069"/>
                <a:ext cx="5063629" cy="103630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A381146-19E3-EC61-37B2-D68057474BD5}"/>
                  </a:ext>
                </a:extLst>
              </p:cNvPr>
              <p:cNvSpPr txBox="1"/>
              <p:nvPr/>
            </p:nvSpPr>
            <p:spPr>
              <a:xfrm>
                <a:off x="1850806" y="2845029"/>
                <a:ext cx="48272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𝐾</m:t>
                      </m:r>
                      <m:r>
                        <a:rPr lang="en-IN" sz="1600" b="0" i="1" smtClean="0">
                          <a:latin typeface="Cambria Math" panose="02040503050406030204" pitchFamily="18" charset="0"/>
                        </a:rPr>
                        <m:t> </m:t>
                      </m:r>
                      <m:r>
                        <a:rPr lang="en-IN" sz="1600" b="0" i="1" smtClean="0">
                          <a:latin typeface="Cambria Math" panose="02040503050406030204" pitchFamily="18" charset="0"/>
                        </a:rPr>
                        <m:t>𝑖𝑠</m:t>
                      </m:r>
                      <m:r>
                        <a:rPr lang="en-IN" sz="1600" b="0" i="1" smtClean="0">
                          <a:latin typeface="Cambria Math" panose="02040503050406030204" pitchFamily="18" charset="0"/>
                        </a:rPr>
                        <m:t> </m:t>
                      </m:r>
                      <m:r>
                        <a:rPr lang="en-IN" sz="1600" b="0" i="1" smtClean="0">
                          <a:latin typeface="Cambria Math" panose="02040503050406030204" pitchFamily="18" charset="0"/>
                        </a:rPr>
                        <m:t>𝑐𝑎𝑙𝑙𝑒𝑑</m:t>
                      </m:r>
                      <m:r>
                        <a:rPr lang="en-IN" sz="1600" b="0" i="1" smtClean="0">
                          <a:latin typeface="Cambria Math" panose="02040503050406030204" pitchFamily="18" charset="0"/>
                        </a:rPr>
                        <m:t> </m:t>
                      </m:r>
                      <m:r>
                        <a:rPr lang="en-IN" sz="1600" b="0" i="1" smtClean="0">
                          <a:latin typeface="Cambria Math" panose="02040503050406030204" pitchFamily="18" charset="0"/>
                        </a:rPr>
                        <m:t>𝑡h𝑒</m:t>
                      </m:r>
                      <m:r>
                        <a:rPr lang="en-IN" sz="1600" b="0" i="1" smtClean="0">
                          <a:latin typeface="Cambria Math" panose="02040503050406030204" pitchFamily="18" charset="0"/>
                        </a:rPr>
                        <m:t> </m:t>
                      </m:r>
                      <m:r>
                        <a:rPr lang="en-IN" sz="1600" b="0" i="1" smtClean="0">
                          <a:latin typeface="Cambria Math" panose="02040503050406030204" pitchFamily="18" charset="0"/>
                        </a:rPr>
                        <m:t>𝑛𝑜𝑛</m:t>
                      </m:r>
                      <m:r>
                        <a:rPr lang="en-IN" sz="1600" b="0" i="1" smtClean="0">
                          <a:latin typeface="Cambria Math" panose="02040503050406030204" pitchFamily="18" charset="0"/>
                        </a:rPr>
                        <m:t>−</m:t>
                      </m:r>
                      <m:r>
                        <a:rPr lang="en-IN" sz="1600" b="0" i="1" smtClean="0">
                          <a:latin typeface="Cambria Math" panose="02040503050406030204" pitchFamily="18" charset="0"/>
                        </a:rPr>
                        <m:t>𝑙𝑖𝑛𝑒𝑎𝑟</m:t>
                      </m:r>
                      <m:r>
                        <a:rPr lang="en-IN" sz="1600" b="0" i="1" smtClean="0">
                          <a:latin typeface="Cambria Math" panose="02040503050406030204" pitchFamily="18" charset="0"/>
                        </a:rPr>
                        <m:t> </m:t>
                      </m:r>
                      <m:r>
                        <a:rPr lang="en-IN" sz="1600" b="0" i="1" smtClean="0">
                          <a:latin typeface="Cambria Math" panose="02040503050406030204" pitchFamily="18" charset="0"/>
                        </a:rPr>
                        <m:t>𝐾𝑒𝑟𝑛𝑒𝑙</m:t>
                      </m:r>
                      <m:r>
                        <a:rPr lang="en-IN" sz="1600" b="0" i="1" smtClean="0">
                          <a:latin typeface="Cambria Math" panose="02040503050406030204" pitchFamily="18" charset="0"/>
                        </a:rPr>
                        <m:t> </m:t>
                      </m:r>
                      <m:r>
                        <a:rPr lang="en-IN" sz="1600" b="0" i="1" smtClean="0">
                          <a:latin typeface="Cambria Math" panose="02040503050406030204" pitchFamily="18" charset="0"/>
                        </a:rPr>
                        <m:t>𝑜𝑓</m:t>
                      </m:r>
                      <m:r>
                        <a:rPr lang="en-IN" sz="1600" b="0" i="1" smtClean="0">
                          <a:latin typeface="Cambria Math" panose="02040503050406030204" pitchFamily="18" charset="0"/>
                        </a:rPr>
                        <m:t> </m:t>
                      </m:r>
                      <m:r>
                        <a:rPr lang="en-IN" sz="1600" b="0" i="1" smtClean="0">
                          <a:latin typeface="Cambria Math" panose="02040503050406030204" pitchFamily="18" charset="0"/>
                        </a:rPr>
                        <m:t>𝑖𝑛𝑝𝑢𝑡</m:t>
                      </m:r>
                      <m:r>
                        <a:rPr lang="en-IN" sz="1600" b="0" i="1" smtClean="0">
                          <a:latin typeface="Cambria Math" panose="02040503050406030204" pitchFamily="18" charset="0"/>
                        </a:rPr>
                        <m:t> </m:t>
                      </m:r>
                      <m:r>
                        <a:rPr lang="en-IN" sz="1600" b="0" i="1" smtClean="0">
                          <a:latin typeface="Cambria Math" panose="02040503050406030204" pitchFamily="18" charset="0"/>
                        </a:rPr>
                        <m:t>𝑑𝑎𝑡𝑎𝑠𝑒𝑡</m:t>
                      </m:r>
                    </m:oMath>
                  </m:oMathPara>
                </a14:m>
                <a:endParaRPr lang="en-IN" sz="1600" dirty="0"/>
              </a:p>
            </p:txBody>
          </p:sp>
        </mc:Choice>
        <mc:Fallback xmlns="">
          <p:sp>
            <p:nvSpPr>
              <p:cNvPr id="13" name="TextBox 12">
                <a:extLst>
                  <a:ext uri="{FF2B5EF4-FFF2-40B4-BE49-F238E27FC236}">
                    <a16:creationId xmlns:a16="http://schemas.microsoft.com/office/drawing/2014/main" id="{0A381146-19E3-EC61-37B2-D68057474BD5}"/>
                  </a:ext>
                </a:extLst>
              </p:cNvPr>
              <p:cNvSpPr txBox="1">
                <a:spLocks noRot="1" noChangeAspect="1" noMove="1" noResize="1" noEditPoints="1" noAdjustHandles="1" noChangeArrowheads="1" noChangeShapeType="1" noTextEdit="1"/>
              </p:cNvSpPr>
              <p:nvPr/>
            </p:nvSpPr>
            <p:spPr>
              <a:xfrm>
                <a:off x="1850806" y="2845029"/>
                <a:ext cx="4827219" cy="246221"/>
              </a:xfrm>
              <a:prstGeom prst="rect">
                <a:avLst/>
              </a:prstGeom>
              <a:blipFill>
                <a:blip r:embed="rId4"/>
                <a:stretch>
                  <a:fillRect l="-506" r="-253" b="-3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138A8EC-CADF-6220-15D3-6BD8E0085340}"/>
                  </a:ext>
                </a:extLst>
              </p:cNvPr>
              <p:cNvSpPr txBox="1"/>
              <p:nvPr/>
            </p:nvSpPr>
            <p:spPr>
              <a:xfrm>
                <a:off x="430388" y="3514901"/>
                <a:ext cx="8602775" cy="1384995"/>
              </a:xfrm>
              <a:prstGeom prst="rect">
                <a:avLst/>
              </a:prstGeom>
              <a:noFill/>
            </p:spPr>
            <p:txBody>
              <a:bodyPr wrap="square" lIns="0" tIns="0" rIns="0" bIns="0" rtlCol="0">
                <a:spAutoFit/>
              </a:bodyPr>
              <a:lstStyle/>
              <a:p>
                <a:r>
                  <a:rPr lang="en-US" sz="1500" dirty="0"/>
                  <a:t> </a:t>
                </a:r>
                <a14:m>
                  <m:oMath xmlns:m="http://schemas.openxmlformats.org/officeDocument/2006/math">
                    <m:r>
                      <a:rPr lang="en-US" sz="1500" i="1" smtClean="0">
                        <a:latin typeface="Cambria Math" panose="02040503050406030204" pitchFamily="18" charset="0"/>
                      </a:rPr>
                      <m:t>𝑓𝑢𝑛𝑐𝑡𝑖𝑜𝑛</m:t>
                    </m:r>
                    <m:r>
                      <a:rPr lang="en-US" sz="1500" i="1" smtClean="0">
                        <a:latin typeface="Cambria Math" panose="02040503050406030204" pitchFamily="18" charset="0"/>
                      </a:rPr>
                      <m:t> ∅</m:t>
                    </m:r>
                    <m:d>
                      <m:dPr>
                        <m:ctrlPr>
                          <a:rPr lang="en-US" sz="1500" i="1">
                            <a:latin typeface="Cambria Math" panose="02040503050406030204" pitchFamily="18" charset="0"/>
                          </a:rPr>
                        </m:ctrlPr>
                      </m:dPr>
                      <m:e>
                        <m:r>
                          <a:rPr lang="en-US" sz="1500" i="1">
                            <a:latin typeface="Cambria Math" panose="02040503050406030204" pitchFamily="18" charset="0"/>
                          </a:rPr>
                          <m:t>.</m:t>
                        </m:r>
                      </m:e>
                    </m:d>
                    <m:r>
                      <a:rPr lang="en-IN" sz="1500" b="0" i="1" smtClean="0">
                        <a:latin typeface="Cambria Math" panose="02040503050406030204" pitchFamily="18" charset="0"/>
                      </a:rPr>
                      <m:t> </m:t>
                    </m:r>
                    <m:r>
                      <a:rPr lang="en-US" sz="1500" i="1">
                        <a:latin typeface="Cambria Math" panose="02040503050406030204" pitchFamily="18" charset="0"/>
                      </a:rPr>
                      <m:t>𝑚𝑎𝑦</m:t>
                    </m:r>
                    <m:r>
                      <a:rPr lang="en-US" sz="1500" i="1">
                        <a:latin typeface="Cambria Math" panose="02040503050406030204" pitchFamily="18" charset="0"/>
                      </a:rPr>
                      <m:t> </m:t>
                    </m:r>
                    <m:r>
                      <a:rPr lang="en-US" sz="1500" i="1">
                        <a:latin typeface="Cambria Math" panose="02040503050406030204" pitchFamily="18" charset="0"/>
                      </a:rPr>
                      <m:t>𝑏𝑒</m:t>
                    </m:r>
                    <m:r>
                      <a:rPr lang="en-US" sz="1500" i="1">
                        <a:latin typeface="Cambria Math" panose="02040503050406030204" pitchFamily="18" charset="0"/>
                      </a:rPr>
                      <m:t> </m:t>
                    </m:r>
                    <m:r>
                      <a:rPr lang="en-US" sz="1500" i="1">
                        <a:latin typeface="Cambria Math" panose="02040503050406030204" pitchFamily="18" charset="0"/>
                      </a:rPr>
                      <m:t>𝑢𝑠𝑒𝑑</m:t>
                    </m:r>
                    <m:r>
                      <a:rPr lang="en-US" sz="1500" i="1">
                        <a:latin typeface="Cambria Math" panose="02040503050406030204" pitchFamily="18" charset="0"/>
                      </a:rPr>
                      <m:t> </m:t>
                    </m:r>
                    <m:r>
                      <a:rPr lang="en-US" sz="1500" i="1">
                        <a:latin typeface="Cambria Math" panose="02040503050406030204" pitchFamily="18" charset="0"/>
                      </a:rPr>
                      <m:t>𝑡𝑜</m:t>
                    </m:r>
                    <m:r>
                      <a:rPr lang="en-US" sz="1500" i="1">
                        <a:latin typeface="Cambria Math" panose="02040503050406030204" pitchFamily="18" charset="0"/>
                      </a:rPr>
                      <m:t> </m:t>
                    </m:r>
                    <m:r>
                      <a:rPr lang="en-US" sz="1500" i="1">
                        <a:latin typeface="Cambria Math" panose="02040503050406030204" pitchFamily="18" charset="0"/>
                      </a:rPr>
                      <m:t>𝑚𝑎𝑝</m:t>
                    </m:r>
                    <m:r>
                      <a:rPr lang="en-US" sz="1500" i="1">
                        <a:latin typeface="Cambria Math" panose="02040503050406030204" pitchFamily="18" charset="0"/>
                      </a:rPr>
                      <m:t> </m:t>
                    </m:r>
                    <m:r>
                      <a:rPr lang="en-US" sz="1500" i="1">
                        <a:latin typeface="Cambria Math" panose="02040503050406030204" pitchFamily="18" charset="0"/>
                      </a:rPr>
                      <m:t>𝑒𝑎𝑐h</m:t>
                    </m:r>
                    <m:r>
                      <a:rPr lang="en-US" sz="1500" i="1">
                        <a:latin typeface="Cambria Math" panose="02040503050406030204" pitchFamily="18" charset="0"/>
                      </a:rPr>
                      <m:t> </m:t>
                    </m:r>
                    <m:r>
                      <a:rPr lang="en-US" sz="1500" i="1">
                        <a:latin typeface="Cambria Math" panose="02040503050406030204" pitchFamily="18" charset="0"/>
                      </a:rPr>
                      <m:t>𝑑𝑎𝑡𝑎</m:t>
                    </m:r>
                    <m:r>
                      <a:rPr lang="en-US" sz="1500" i="1">
                        <a:latin typeface="Cambria Math" panose="02040503050406030204" pitchFamily="18" charset="0"/>
                      </a:rPr>
                      <m:t> </m:t>
                    </m:r>
                    <m:r>
                      <a:rPr lang="en-US" sz="1500" i="1">
                        <a:latin typeface="Cambria Math" panose="02040503050406030204" pitchFamily="18" charset="0"/>
                      </a:rPr>
                      <m:t>𝑝𝑜𝑖𝑛𝑡</m:t>
                    </m:r>
                    <m:r>
                      <a:rPr lang="en-US" sz="1500" i="1">
                        <a:latin typeface="Cambria Math" panose="02040503050406030204" pitchFamily="18" charset="0"/>
                      </a:rPr>
                      <m:t> </m:t>
                    </m:r>
                    <m:r>
                      <a:rPr lang="en-US" sz="1500" i="1">
                        <a:latin typeface="Cambria Math" panose="02040503050406030204" pitchFamily="18" charset="0"/>
                      </a:rPr>
                      <m:t>𝑥</m:t>
                    </m:r>
                    <m:r>
                      <a:rPr lang="en-US" sz="1500" i="1">
                        <a:latin typeface="Cambria Math" panose="02040503050406030204" pitchFamily="18" charset="0"/>
                      </a:rPr>
                      <m:t>, </m:t>
                    </m:r>
                    <m:r>
                      <a:rPr lang="en-US" sz="1500" i="1">
                        <a:latin typeface="Cambria Math" panose="02040503050406030204" pitchFamily="18" charset="0"/>
                      </a:rPr>
                      <m:t>𝑖𝑛</m:t>
                    </m:r>
                    <m:r>
                      <a:rPr lang="en-US" sz="1500" i="1">
                        <a:latin typeface="Cambria Math" panose="02040503050406030204" pitchFamily="18" charset="0"/>
                      </a:rPr>
                      <m:t> </m:t>
                    </m:r>
                    <m:r>
                      <a:rPr lang="en-US" sz="1500" i="1">
                        <a:latin typeface="Cambria Math" panose="02040503050406030204" pitchFamily="18" charset="0"/>
                      </a:rPr>
                      <m:t>𝑡𝑜</m:t>
                    </m:r>
                    <m:r>
                      <a:rPr lang="en-US" sz="1500" i="1">
                        <a:latin typeface="Cambria Math" panose="02040503050406030204" pitchFamily="18" charset="0"/>
                      </a:rPr>
                      <m:t> </m:t>
                    </m:r>
                    <m:r>
                      <a:rPr lang="en-US" sz="1500" i="1">
                        <a:latin typeface="Cambria Math" panose="02040503050406030204" pitchFamily="18" charset="0"/>
                      </a:rPr>
                      <m:t>𝑎</m:t>
                    </m:r>
                    <m:r>
                      <a:rPr lang="en-US" sz="1500" i="1">
                        <a:latin typeface="Cambria Math" panose="02040503050406030204" pitchFamily="18" charset="0"/>
                      </a:rPr>
                      <m:t> </m:t>
                    </m:r>
                    <m:r>
                      <a:rPr lang="en-US" sz="1500" i="1">
                        <a:latin typeface="Cambria Math" panose="02040503050406030204" pitchFamily="18" charset="0"/>
                      </a:rPr>
                      <m:t>h𝑖𝑔h𝑒𝑟</m:t>
                    </m:r>
                    <m:r>
                      <a:rPr lang="en-US" sz="1500" i="1">
                        <a:latin typeface="Cambria Math" panose="02040503050406030204" pitchFamily="18" charset="0"/>
                      </a:rPr>
                      <m:t> </m:t>
                    </m:r>
                    <m:r>
                      <a:rPr lang="en-US" sz="1500" i="1">
                        <a:latin typeface="Cambria Math" panose="02040503050406030204" pitchFamily="18" charset="0"/>
                      </a:rPr>
                      <m:t>𝑑𝑖𝑚𝑒𝑛𝑠𝑖𝑜𝑛𝑎𝑙</m:t>
                    </m:r>
                    <m:r>
                      <a:rPr lang="en-US" sz="1500" i="1">
                        <a:latin typeface="Cambria Math" panose="02040503050406030204" pitchFamily="18" charset="0"/>
                      </a:rPr>
                      <m:t> </m:t>
                    </m:r>
                    <m:r>
                      <a:rPr lang="en-US" sz="1500" i="1">
                        <a:latin typeface="Cambria Math" panose="02040503050406030204" pitchFamily="18" charset="0"/>
                      </a:rPr>
                      <m:t>𝑠𝑝𝑎𝑐𝑒</m:t>
                    </m:r>
                    <m:r>
                      <a:rPr lang="en-US" sz="1500" i="1">
                        <a:latin typeface="Cambria Math" panose="02040503050406030204" pitchFamily="18" charset="0"/>
                      </a:rPr>
                      <m:t>,  </m:t>
                    </m:r>
                    <m:r>
                      <a:rPr lang="en-US" sz="1500" i="1">
                        <a:latin typeface="Cambria Math" panose="02040503050406030204" pitchFamily="18" charset="0"/>
                      </a:rPr>
                      <m:t>𝑎𝑛𝑑</m:t>
                    </m:r>
                    <m:r>
                      <a:rPr lang="en-US" sz="1500" i="1">
                        <a:latin typeface="Cambria Math" panose="02040503050406030204" pitchFamily="18" charset="0"/>
                      </a:rPr>
                      <m:t> </m:t>
                    </m:r>
                    <m:r>
                      <a:rPr lang="en-US" sz="1500" i="1">
                        <a:latin typeface="Cambria Math" panose="02040503050406030204" pitchFamily="18" charset="0"/>
                      </a:rPr>
                      <m:t>𝑡h𝑒𝑛</m:t>
                    </m:r>
                    <m:r>
                      <a:rPr lang="en-US" sz="1500" i="1">
                        <a:latin typeface="Cambria Math" panose="02040503050406030204" pitchFamily="18" charset="0"/>
                      </a:rPr>
                      <m:t> </m:t>
                    </m:r>
                  </m:oMath>
                </a14:m>
                <a:endParaRPr lang="en-IN" sz="1500" i="1" dirty="0">
                  <a:latin typeface="Cambria Math" panose="02040503050406030204" pitchFamily="18" charset="0"/>
                </a:endParaRPr>
              </a:p>
              <a:p>
                <a:r>
                  <a:rPr lang="en-US" sz="1500" dirty="0"/>
                  <a:t> </a:t>
                </a:r>
                <a14:m>
                  <m:oMath xmlns:m="http://schemas.openxmlformats.org/officeDocument/2006/math">
                    <m:r>
                      <a:rPr lang="en-US" sz="1500" i="1">
                        <a:latin typeface="Cambria Math" panose="02040503050406030204" pitchFamily="18" charset="0"/>
                      </a:rPr>
                      <m:t>𝑡𝑜</m:t>
                    </m:r>
                    <m:r>
                      <a:rPr lang="en-US" sz="1500" i="1">
                        <a:latin typeface="Cambria Math" panose="02040503050406030204" pitchFamily="18" charset="0"/>
                      </a:rPr>
                      <m:t> </m:t>
                    </m:r>
                    <m:r>
                      <a:rPr lang="en-US" sz="1500" i="1">
                        <a:latin typeface="Cambria Math" panose="02040503050406030204" pitchFamily="18" charset="0"/>
                      </a:rPr>
                      <m:t>𝑡𝑟𝑦</m:t>
                    </m:r>
                    <m:r>
                      <a:rPr lang="en-US" sz="1500" i="1">
                        <a:latin typeface="Cambria Math" panose="02040503050406030204" pitchFamily="18" charset="0"/>
                      </a:rPr>
                      <m:t> </m:t>
                    </m:r>
                    <m:r>
                      <a:rPr lang="en-US" sz="1500" i="1">
                        <a:latin typeface="Cambria Math" panose="02040503050406030204" pitchFamily="18" charset="0"/>
                      </a:rPr>
                      <m:t>𝑓𝑜𝑟</m:t>
                    </m:r>
                    <m:r>
                      <a:rPr lang="en-US" sz="1500" i="1">
                        <a:latin typeface="Cambria Math" panose="02040503050406030204" pitchFamily="18" charset="0"/>
                      </a:rPr>
                      <m:t> </m:t>
                    </m:r>
                    <m:r>
                      <a:rPr lang="en-US" sz="1500" i="1">
                        <a:latin typeface="Cambria Math" panose="02040503050406030204" pitchFamily="18" charset="0"/>
                      </a:rPr>
                      <m:t>𝑎</m:t>
                    </m:r>
                    <m:r>
                      <a:rPr lang="en-US" sz="1500" i="1">
                        <a:latin typeface="Cambria Math" panose="02040503050406030204" pitchFamily="18" charset="0"/>
                      </a:rPr>
                      <m:t> </m:t>
                    </m:r>
                    <m:r>
                      <a:rPr lang="en-US" sz="1500" i="1">
                        <a:latin typeface="Cambria Math" panose="02040503050406030204" pitchFamily="18" charset="0"/>
                      </a:rPr>
                      <m:t>𝑚𝑎𝑥𝑖𝑚𝑎𝑙𝑙𝑦</m:t>
                    </m:r>
                    <m:r>
                      <a:rPr lang="en-US" sz="1500" i="1">
                        <a:latin typeface="Cambria Math" panose="02040503050406030204" pitchFamily="18" charset="0"/>
                      </a:rPr>
                      <m:t> </m:t>
                    </m:r>
                    <m:r>
                      <a:rPr lang="en-US" sz="1500" i="1">
                        <a:latin typeface="Cambria Math" panose="02040503050406030204" pitchFamily="18" charset="0"/>
                      </a:rPr>
                      <m:t>𝑠𝑒𝑝𝑎𝑟𝑎𝑡𝑖𝑛𝑔</m:t>
                    </m:r>
                    <m:r>
                      <a:rPr lang="en-US" sz="1500" i="1">
                        <a:latin typeface="Cambria Math" panose="02040503050406030204" pitchFamily="18" charset="0"/>
                      </a:rPr>
                      <m:t> </m:t>
                    </m:r>
                    <m:r>
                      <a:rPr lang="en-US" sz="1500" i="1">
                        <a:latin typeface="Cambria Math" panose="02040503050406030204" pitchFamily="18" charset="0"/>
                      </a:rPr>
                      <m:t>h𝑦𝑝𝑒𝑟𝑝𝑙𝑎𝑛𝑒</m:t>
                    </m:r>
                    <m:r>
                      <a:rPr lang="en-US" sz="1500" i="1">
                        <a:latin typeface="Cambria Math" panose="02040503050406030204" pitchFamily="18" charset="0"/>
                      </a:rPr>
                      <m:t> </m:t>
                    </m:r>
                    <m:r>
                      <a:rPr lang="en-US" sz="1500" i="1">
                        <a:latin typeface="Cambria Math" panose="02040503050406030204" pitchFamily="18" charset="0"/>
                      </a:rPr>
                      <m:t>𝑖𝑛</m:t>
                    </m:r>
                    <m:r>
                      <a:rPr lang="en-US" sz="1500" i="1">
                        <a:latin typeface="Cambria Math" panose="02040503050406030204" pitchFamily="18" charset="0"/>
                      </a:rPr>
                      <m:t> </m:t>
                    </m:r>
                    <m:r>
                      <a:rPr lang="en-US" sz="1500" i="1">
                        <a:latin typeface="Cambria Math" panose="02040503050406030204" pitchFamily="18" charset="0"/>
                      </a:rPr>
                      <m:t>𝑡h𝑎𝑡</m:t>
                    </m:r>
                    <m:r>
                      <a:rPr lang="en-US" sz="1500" i="1">
                        <a:latin typeface="Cambria Math" panose="02040503050406030204" pitchFamily="18" charset="0"/>
                      </a:rPr>
                      <m:t> </m:t>
                    </m:r>
                    <m:r>
                      <a:rPr lang="en-US" sz="1500" i="1">
                        <a:latin typeface="Cambria Math" panose="02040503050406030204" pitchFamily="18" charset="0"/>
                      </a:rPr>
                      <m:t>𝑠𝑝𝑎𝑐𝑒</m:t>
                    </m:r>
                    <m:r>
                      <a:rPr lang="en-US" sz="1500" i="1">
                        <a:latin typeface="Cambria Math" panose="02040503050406030204" pitchFamily="18" charset="0"/>
                      </a:rPr>
                      <m:t> </m:t>
                    </m:r>
                    <m:r>
                      <a:rPr lang="en-US" sz="1500" i="1">
                        <a:latin typeface="Cambria Math" panose="02040503050406030204" pitchFamily="18" charset="0"/>
                      </a:rPr>
                      <m:t>𝑎𝑠</m:t>
                    </m:r>
                    <m:r>
                      <a:rPr lang="en-US" sz="1500" i="1">
                        <a:latin typeface="Cambria Math" panose="02040503050406030204" pitchFamily="18" charset="0"/>
                      </a:rPr>
                      <m:t> </m:t>
                    </m:r>
                    <m:r>
                      <a:rPr lang="en-US" sz="1500" i="1">
                        <a:latin typeface="Cambria Math" panose="02040503050406030204" pitchFamily="18" charset="0"/>
                      </a:rPr>
                      <m:t>𝑎</m:t>
                    </m:r>
                    <m:r>
                      <a:rPr lang="en-US" sz="1500" i="1">
                        <a:latin typeface="Cambria Math" panose="02040503050406030204" pitchFamily="18" charset="0"/>
                      </a:rPr>
                      <m:t> </m:t>
                    </m:r>
                    <m:r>
                      <a:rPr lang="en-US" sz="1500" i="1">
                        <a:latin typeface="Cambria Math" panose="02040503050406030204" pitchFamily="18" charset="0"/>
                      </a:rPr>
                      <m:t>𝑐𝑙𝑎𝑠𝑠𝑖𝑓𝑖𝑒𝑟</m:t>
                    </m:r>
                    <m:r>
                      <a:rPr lang="en-US" sz="1500" i="1">
                        <a:latin typeface="Cambria Math" panose="02040503050406030204" pitchFamily="18" charset="0"/>
                      </a:rPr>
                      <m:t>.</m:t>
                    </m:r>
                  </m:oMath>
                </a14:m>
                <a:r>
                  <a:rPr lang="en-US" sz="1500" dirty="0"/>
                  <a:t> </a:t>
                </a:r>
                <a14:m>
                  <m:oMath xmlns:m="http://schemas.openxmlformats.org/officeDocument/2006/math">
                    <m:r>
                      <a:rPr lang="en-US" sz="1500" i="1">
                        <a:latin typeface="Cambria Math" panose="02040503050406030204" pitchFamily="18" charset="0"/>
                      </a:rPr>
                      <m:t>𝐼𝑓</m:t>
                    </m:r>
                    <m:r>
                      <a:rPr lang="en-US" sz="1500" i="1">
                        <a:latin typeface="Cambria Math" panose="02040503050406030204" pitchFamily="18" charset="0"/>
                      </a:rPr>
                      <m:t> </m:t>
                    </m:r>
                    <m:r>
                      <a:rPr lang="en-US" sz="1500" i="1">
                        <a:latin typeface="Cambria Math" panose="02040503050406030204" pitchFamily="18" charset="0"/>
                      </a:rPr>
                      <m:t>𝑠𝑢𝑐h</m:t>
                    </m:r>
                    <m:r>
                      <a:rPr lang="en-US" sz="1500" i="1">
                        <a:latin typeface="Cambria Math" panose="02040503050406030204" pitchFamily="18" charset="0"/>
                      </a:rPr>
                      <m:t> </m:t>
                    </m:r>
                    <m:r>
                      <a:rPr lang="en-US" sz="1500" i="1">
                        <a:latin typeface="Cambria Math" panose="02040503050406030204" pitchFamily="18" charset="0"/>
                      </a:rPr>
                      <m:t>𝑎</m:t>
                    </m:r>
                    <m:r>
                      <a:rPr lang="en-US" sz="1500" i="1">
                        <a:latin typeface="Cambria Math" panose="02040503050406030204" pitchFamily="18" charset="0"/>
                      </a:rPr>
                      <m:t> </m:t>
                    </m:r>
                    <m:r>
                      <a:rPr lang="en-US" sz="1500" i="1">
                        <a:latin typeface="Cambria Math" panose="02040503050406030204" pitchFamily="18" charset="0"/>
                      </a:rPr>
                      <m:t>𝑠𝑒𝑝𝑎𝑟𝑎𝑡𝑖𝑜𝑛</m:t>
                    </m:r>
                    <m:r>
                      <a:rPr lang="en-US" sz="1500" i="1">
                        <a:latin typeface="Cambria Math" panose="02040503050406030204" pitchFamily="18" charset="0"/>
                      </a:rPr>
                      <m:t> </m:t>
                    </m:r>
                  </m:oMath>
                </a14:m>
                <a:endParaRPr lang="en-IN" sz="1500" i="1" dirty="0">
                  <a:latin typeface="Cambria Math" panose="02040503050406030204" pitchFamily="18" charset="0"/>
                </a:endParaRPr>
              </a:p>
              <a:p>
                <a:r>
                  <a:rPr lang="en-US" sz="1500" dirty="0"/>
                  <a:t> </a:t>
                </a:r>
                <a14:m>
                  <m:oMath xmlns:m="http://schemas.openxmlformats.org/officeDocument/2006/math">
                    <m:r>
                      <a:rPr lang="en-US" sz="1500" i="1">
                        <a:latin typeface="Cambria Math" panose="02040503050406030204" pitchFamily="18" charset="0"/>
                      </a:rPr>
                      <m:t>𝑖𝑠</m:t>
                    </m:r>
                    <m:r>
                      <a:rPr lang="en-US" sz="1500" i="1">
                        <a:latin typeface="Cambria Math" panose="02040503050406030204" pitchFamily="18" charset="0"/>
                      </a:rPr>
                      <m:t> </m:t>
                    </m:r>
                    <m:r>
                      <a:rPr lang="en-US" sz="1500" i="1">
                        <a:latin typeface="Cambria Math" panose="02040503050406030204" pitchFamily="18" charset="0"/>
                      </a:rPr>
                      <m:t>𝑝𝑜𝑠𝑠𝑖𝑏𝑙𝑒</m:t>
                    </m:r>
                    <m:r>
                      <a:rPr lang="en-US" sz="1500" i="1">
                        <a:latin typeface="Cambria Math" panose="02040503050406030204" pitchFamily="18" charset="0"/>
                      </a:rPr>
                      <m:t>, </m:t>
                    </m:r>
                    <m:r>
                      <a:rPr lang="en-US" sz="1500" i="1">
                        <a:latin typeface="Cambria Math" panose="02040503050406030204" pitchFamily="18" charset="0"/>
                      </a:rPr>
                      <m:t>𝑡h𝑒</m:t>
                    </m:r>
                    <m:r>
                      <a:rPr lang="en-US" sz="1500" i="1">
                        <a:latin typeface="Cambria Math" panose="02040503050406030204" pitchFamily="18" charset="0"/>
                      </a:rPr>
                      <m:t> </m:t>
                    </m:r>
                    <m:r>
                      <a:rPr lang="en-US" sz="1500" i="1">
                        <a:latin typeface="Cambria Math" panose="02040503050406030204" pitchFamily="18" charset="0"/>
                      </a:rPr>
                      <m:t>𝑆𝑉𝑀</m:t>
                    </m:r>
                    <m:r>
                      <a:rPr lang="en-US" sz="1500" i="1">
                        <a:latin typeface="Cambria Math" panose="02040503050406030204" pitchFamily="18" charset="0"/>
                      </a:rPr>
                      <m:t> </m:t>
                    </m:r>
                    <m:r>
                      <a:rPr lang="en-US" sz="1500" i="1">
                        <a:latin typeface="Cambria Math" panose="02040503050406030204" pitchFamily="18" charset="0"/>
                      </a:rPr>
                      <m:t>𝑎𝑙𝑔𝑜𝑟𝑖𝑡h𝑚</m:t>
                    </m:r>
                    <m:r>
                      <a:rPr lang="en-US" sz="1500" i="1">
                        <a:latin typeface="Cambria Math" panose="02040503050406030204" pitchFamily="18" charset="0"/>
                      </a:rPr>
                      <m:t> </m:t>
                    </m:r>
                    <m:r>
                      <a:rPr lang="en-US" sz="1500" i="1">
                        <a:latin typeface="Cambria Math" panose="02040503050406030204" pitchFamily="18" charset="0"/>
                      </a:rPr>
                      <m:t>𝑓𝑜𝑟</m:t>
                    </m:r>
                    <m:r>
                      <a:rPr lang="en-US" sz="1500" i="1">
                        <a:latin typeface="Cambria Math" panose="02040503050406030204" pitchFamily="18" charset="0"/>
                      </a:rPr>
                      <m:t> </m:t>
                    </m:r>
                    <m:r>
                      <a:rPr lang="en-US" sz="1500" i="1">
                        <a:latin typeface="Cambria Math" panose="02040503050406030204" pitchFamily="18" charset="0"/>
                      </a:rPr>
                      <m:t>𝑡𝑟𝑎𝑖𝑛𝑖𝑛𝑔</m:t>
                    </m:r>
                    <m:r>
                      <a:rPr lang="en-US" sz="1500" i="1">
                        <a:latin typeface="Cambria Math" panose="02040503050406030204" pitchFamily="18" charset="0"/>
                      </a:rPr>
                      <m:t> </m:t>
                    </m:r>
                    <m:r>
                      <a:rPr lang="en-US" sz="1500" i="1">
                        <a:latin typeface="Cambria Math" panose="02040503050406030204" pitchFamily="18" charset="0"/>
                      </a:rPr>
                      <m:t>𝑟𝑒𝑞𝑢𝑖𝑟𝑒𝑠</m:t>
                    </m:r>
                    <m:r>
                      <a:rPr lang="en-US" sz="1500" i="1">
                        <a:latin typeface="Cambria Math" panose="02040503050406030204" pitchFamily="18" charset="0"/>
                      </a:rPr>
                      <m:t> </m:t>
                    </m:r>
                    <m:d>
                      <m:dPr>
                        <m:ctrlPr>
                          <a:rPr lang="en-US" sz="1500" i="1">
                            <a:latin typeface="Cambria Math" panose="02040503050406030204" pitchFamily="18" charset="0"/>
                          </a:rPr>
                        </m:ctrlPr>
                      </m:dPr>
                      <m:e>
                        <m:r>
                          <a:rPr lang="en-US" sz="1500" i="1">
                            <a:latin typeface="Cambria Math" panose="02040503050406030204" pitchFamily="18" charset="0"/>
                          </a:rPr>
                          <m:t>𝑥</m:t>
                        </m:r>
                      </m:e>
                    </m:d>
                    <m:d>
                      <m:dPr>
                        <m:ctrlPr>
                          <a:rPr lang="en-US" sz="1500" i="1">
                            <a:latin typeface="Cambria Math" panose="02040503050406030204" pitchFamily="18" charset="0"/>
                          </a:rPr>
                        </m:ctrlPr>
                      </m:dPr>
                      <m:e>
                        <m:r>
                          <a:rPr lang="en-US" sz="1500" i="1">
                            <a:latin typeface="Cambria Math" panose="02040503050406030204" pitchFamily="18" charset="0"/>
                          </a:rPr>
                          <m:t>𝑥</m:t>
                        </m:r>
                        <m:r>
                          <a:rPr lang="en-US" sz="1500" i="1">
                            <a:latin typeface="Cambria Math" panose="02040503050406030204" pitchFamily="18" charset="0"/>
                          </a:rPr>
                          <m:t>,</m:t>
                        </m:r>
                      </m:e>
                    </m:d>
                    <m:r>
                      <a:rPr lang="en-US" sz="1500" i="1">
                        <a:latin typeface="Cambria Math" panose="02040503050406030204" pitchFamily="18" charset="0"/>
                      </a:rPr>
                      <m:t>𝑓𝑜𝑟</m:t>
                    </m:r>
                    <m:r>
                      <a:rPr lang="en-US" sz="1500" i="1">
                        <a:latin typeface="Cambria Math" panose="02040503050406030204" pitchFamily="18" charset="0"/>
                      </a:rPr>
                      <m:t> </m:t>
                    </m:r>
                    <m:r>
                      <a:rPr lang="en-US" sz="1500" i="1">
                        <a:latin typeface="Cambria Math" panose="02040503050406030204" pitchFamily="18" charset="0"/>
                      </a:rPr>
                      <m:t>𝑎𝑙𝑙</m:t>
                    </m:r>
                    <m:r>
                      <a:rPr lang="en-US" sz="1500" i="1">
                        <a:latin typeface="Cambria Math" panose="02040503050406030204" pitchFamily="18" charset="0"/>
                      </a:rPr>
                      <m:t> </m:t>
                    </m:r>
                    <m:r>
                      <a:rPr lang="en-US" sz="1500" i="1">
                        <a:latin typeface="Cambria Math" panose="02040503050406030204" pitchFamily="18" charset="0"/>
                      </a:rPr>
                      <m:t>𝑖</m:t>
                    </m:r>
                    <m:r>
                      <a:rPr lang="en-US" sz="1500" i="1">
                        <a:latin typeface="Cambria Math" panose="02040503050406030204" pitchFamily="18" charset="0"/>
                      </a:rPr>
                      <m:t> </m:t>
                    </m:r>
                    <m:r>
                      <a:rPr lang="en-US" sz="1500" i="1">
                        <a:latin typeface="Cambria Math" panose="02040503050406030204" pitchFamily="18" charset="0"/>
                      </a:rPr>
                      <m:t>𝑎𝑛𝑑</m:t>
                    </m:r>
                    <m:r>
                      <a:rPr lang="en-US" sz="1500" i="1">
                        <a:latin typeface="Cambria Math" panose="02040503050406030204" pitchFamily="18" charset="0"/>
                      </a:rPr>
                      <m:t> </m:t>
                    </m:r>
                    <m:r>
                      <a:rPr lang="en-US" sz="1500" i="1">
                        <a:latin typeface="Cambria Math" panose="02040503050406030204" pitchFamily="18" charset="0"/>
                      </a:rPr>
                      <m:t>𝑗</m:t>
                    </m:r>
                    <m:r>
                      <a:rPr lang="en-US" sz="1500" i="1">
                        <a:latin typeface="Cambria Math" panose="02040503050406030204" pitchFamily="18" charset="0"/>
                      </a:rPr>
                      <m:t>.  </m:t>
                    </m:r>
                    <m:r>
                      <a:rPr lang="en-US" sz="1500" i="1">
                        <a:latin typeface="Cambria Math" panose="02040503050406030204" pitchFamily="18" charset="0"/>
                      </a:rPr>
                      <m:t>𝐼𝑓</m:t>
                    </m:r>
                    <m:r>
                      <a:rPr lang="en-US" sz="1500" i="1">
                        <a:latin typeface="Cambria Math" panose="02040503050406030204" pitchFamily="18" charset="0"/>
                      </a:rPr>
                      <m:t> </m:t>
                    </m:r>
                    <m:r>
                      <a:rPr lang="en-US" sz="1500" i="1">
                        <a:latin typeface="Cambria Math" panose="02040503050406030204" pitchFamily="18" charset="0"/>
                      </a:rPr>
                      <m:t>𝑠𝑢𝑐h</m:t>
                    </m:r>
                    <m:r>
                      <a:rPr lang="en-US" sz="1500" i="1">
                        <a:latin typeface="Cambria Math" panose="02040503050406030204" pitchFamily="18" charset="0"/>
                      </a:rPr>
                      <m:t> </m:t>
                    </m:r>
                    <m:r>
                      <a:rPr lang="en-US" sz="1500" i="1">
                        <a:latin typeface="Cambria Math" panose="02040503050406030204" pitchFamily="18" charset="0"/>
                      </a:rPr>
                      <m:t>𝑒𝑥𝑝𝑙𝑖𝑐𝑖𝑡</m:t>
                    </m:r>
                    <m:r>
                      <a:rPr lang="en-US" sz="1500" i="1">
                        <a:latin typeface="Cambria Math" panose="02040503050406030204" pitchFamily="18" charset="0"/>
                      </a:rPr>
                      <m:t> </m:t>
                    </m:r>
                  </m:oMath>
                </a14:m>
                <a:endParaRPr lang="en-IN" sz="1500" i="1" dirty="0">
                  <a:latin typeface="Cambria Math" panose="02040503050406030204" pitchFamily="18" charset="0"/>
                </a:endParaRPr>
              </a:p>
              <a:p>
                <a:r>
                  <a:rPr lang="en-US" sz="1500" dirty="0"/>
                  <a:t> </a:t>
                </a:r>
                <a14:m>
                  <m:oMath xmlns:m="http://schemas.openxmlformats.org/officeDocument/2006/math">
                    <m:r>
                      <a:rPr lang="en-US" sz="1500" i="1">
                        <a:latin typeface="Cambria Math" panose="02040503050406030204" pitchFamily="18" charset="0"/>
                      </a:rPr>
                      <m:t>𝑚𝑎𝑝𝑝𝑖𝑛𝑔</m:t>
                    </m:r>
                    <m:r>
                      <a:rPr lang="en-US" sz="1500" i="1">
                        <a:latin typeface="Cambria Math" panose="02040503050406030204" pitchFamily="18" charset="0"/>
                      </a:rPr>
                      <m:t> </m:t>
                    </m:r>
                    <m:r>
                      <a:rPr lang="en-US" sz="1500" i="1">
                        <a:latin typeface="Cambria Math" panose="02040503050406030204" pitchFamily="18" charset="0"/>
                      </a:rPr>
                      <m:t>𝑖𝑠</m:t>
                    </m:r>
                    <m:r>
                      <a:rPr lang="en-US" sz="1500" i="1">
                        <a:latin typeface="Cambria Math" panose="02040503050406030204" pitchFamily="18" charset="0"/>
                      </a:rPr>
                      <m:t> </m:t>
                    </m:r>
                    <m:r>
                      <a:rPr lang="en-US" sz="1500" i="1">
                        <a:latin typeface="Cambria Math" panose="02040503050406030204" pitchFamily="18" charset="0"/>
                      </a:rPr>
                      <m:t>𝑏𝑒𝑖𝑛𝑔</m:t>
                    </m:r>
                    <m:r>
                      <a:rPr lang="en-US" sz="1500" i="1">
                        <a:latin typeface="Cambria Math" panose="02040503050406030204" pitchFamily="18" charset="0"/>
                      </a:rPr>
                      <m:t> </m:t>
                    </m:r>
                    <m:r>
                      <a:rPr lang="en-US" sz="1500" i="1">
                        <a:latin typeface="Cambria Math" panose="02040503050406030204" pitchFamily="18" charset="0"/>
                      </a:rPr>
                      <m:t>𝑑𝑜𝑛𝑒</m:t>
                    </m:r>
                    <m:r>
                      <a:rPr lang="en-US" sz="1500" i="1">
                        <a:latin typeface="Cambria Math" panose="02040503050406030204" pitchFamily="18" charset="0"/>
                      </a:rPr>
                      <m:t> </m:t>
                    </m:r>
                    <m:r>
                      <a:rPr lang="en-US" sz="1500" i="1">
                        <a:latin typeface="Cambria Math" panose="02040503050406030204" pitchFamily="18" charset="0"/>
                      </a:rPr>
                      <m:t>𝑎𝑛𝑑</m:t>
                    </m:r>
                    <m:r>
                      <a:rPr lang="en-US" sz="1500" i="1">
                        <a:latin typeface="Cambria Math" panose="02040503050406030204" pitchFamily="18" charset="0"/>
                      </a:rPr>
                      <m:t> </m:t>
                    </m:r>
                    <m:r>
                      <a:rPr lang="en-US" sz="1500" i="1">
                        <a:latin typeface="Cambria Math" panose="02040503050406030204" pitchFamily="18" charset="0"/>
                      </a:rPr>
                      <m:t>𝑡h𝑒</m:t>
                    </m:r>
                    <m:r>
                      <a:rPr lang="en-US" sz="1500" i="1">
                        <a:latin typeface="Cambria Math" panose="02040503050406030204" pitchFamily="18" charset="0"/>
                      </a:rPr>
                      <m:t> </m:t>
                    </m:r>
                    <m:r>
                      <a:rPr lang="en-US" sz="1500" i="1">
                        <a:latin typeface="Cambria Math" panose="02040503050406030204" pitchFamily="18" charset="0"/>
                      </a:rPr>
                      <m:t>𝑑𝑜𝑡</m:t>
                    </m:r>
                    <m:r>
                      <a:rPr lang="en-US" sz="1500" i="1">
                        <a:latin typeface="Cambria Math" panose="02040503050406030204" pitchFamily="18" charset="0"/>
                      </a:rPr>
                      <m:t> </m:t>
                    </m:r>
                    <m:r>
                      <a:rPr lang="en-US" sz="1500" i="1">
                        <a:latin typeface="Cambria Math" panose="02040503050406030204" pitchFamily="18" charset="0"/>
                      </a:rPr>
                      <m:t>𝑝𝑟𝑜𝑑𝑢𝑐𝑡</m:t>
                    </m:r>
                    <m:r>
                      <a:rPr lang="en-US" sz="1500" i="1">
                        <a:latin typeface="Cambria Math" panose="02040503050406030204" pitchFamily="18" charset="0"/>
                      </a:rPr>
                      <m:t> </m:t>
                    </m:r>
                    <m:r>
                      <a:rPr lang="en-US" sz="1500" i="1">
                        <a:latin typeface="Cambria Math" panose="02040503050406030204" pitchFamily="18" charset="0"/>
                      </a:rPr>
                      <m:t>𝑖𝑠</m:t>
                    </m:r>
                    <m:r>
                      <a:rPr lang="en-US" sz="1500" i="1">
                        <a:latin typeface="Cambria Math" panose="02040503050406030204" pitchFamily="18" charset="0"/>
                      </a:rPr>
                      <m:t> </m:t>
                    </m:r>
                    <m:r>
                      <a:rPr lang="en-US" sz="1500" i="1">
                        <a:latin typeface="Cambria Math" panose="02040503050406030204" pitchFamily="18" charset="0"/>
                      </a:rPr>
                      <m:t>𝑚𝑎𝑝𝑝𝑒𝑑</m:t>
                    </m:r>
                    <m:r>
                      <a:rPr lang="en-US" sz="1500" i="1">
                        <a:latin typeface="Cambria Math" panose="02040503050406030204" pitchFamily="18" charset="0"/>
                      </a:rPr>
                      <m:t> </m:t>
                    </m:r>
                    <m:r>
                      <a:rPr lang="en-US" sz="1500" i="1">
                        <a:latin typeface="Cambria Math" panose="02040503050406030204" pitchFamily="18" charset="0"/>
                      </a:rPr>
                      <m:t>𝑖𝑛</m:t>
                    </m:r>
                    <m:r>
                      <a:rPr lang="en-US" sz="1500" i="1">
                        <a:latin typeface="Cambria Math" panose="02040503050406030204" pitchFamily="18" charset="0"/>
                      </a:rPr>
                      <m:t> </m:t>
                    </m:r>
                    <m:r>
                      <a:rPr lang="en-US" sz="1500" i="1">
                        <a:latin typeface="Cambria Math" panose="02040503050406030204" pitchFamily="18" charset="0"/>
                      </a:rPr>
                      <m:t>𝑡h𝑒</m:t>
                    </m:r>
                    <m:r>
                      <a:rPr lang="en-US" sz="1500" i="1">
                        <a:latin typeface="Cambria Math" panose="02040503050406030204" pitchFamily="18" charset="0"/>
                      </a:rPr>
                      <m:t> </m:t>
                    </m:r>
                    <m:r>
                      <a:rPr lang="en-US" sz="1500" i="1">
                        <a:latin typeface="Cambria Math" panose="02040503050406030204" pitchFamily="18" charset="0"/>
                      </a:rPr>
                      <m:t>h𝑖𝑔h𝑒𝑟</m:t>
                    </m:r>
                    <m:r>
                      <a:rPr lang="en-US" sz="1500" i="1">
                        <a:latin typeface="Cambria Math" panose="02040503050406030204" pitchFamily="18" charset="0"/>
                      </a:rPr>
                      <m:t> </m:t>
                    </m:r>
                    <m:r>
                      <a:rPr lang="en-US" sz="1500" i="1">
                        <a:latin typeface="Cambria Math" panose="02040503050406030204" pitchFamily="18" charset="0"/>
                      </a:rPr>
                      <m:t>𝑑𝑖𝑚𝑒𝑛𝑠𝑖𝑜𝑛𝑎𝑙</m:t>
                    </m:r>
                    <m:r>
                      <a:rPr lang="en-US" sz="1500" i="1">
                        <a:latin typeface="Cambria Math" panose="02040503050406030204" pitchFamily="18" charset="0"/>
                      </a:rPr>
                      <m:t> </m:t>
                    </m:r>
                    <m:r>
                      <a:rPr lang="en-US" sz="1500" i="1">
                        <a:latin typeface="Cambria Math" panose="02040503050406030204" pitchFamily="18" charset="0"/>
                      </a:rPr>
                      <m:t>𝑠𝑝𝑎𝑐𝑒</m:t>
                    </m:r>
                    <m:r>
                      <a:rPr lang="en-US" sz="1500" i="1">
                        <a:latin typeface="Cambria Math" panose="02040503050406030204" pitchFamily="18" charset="0"/>
                      </a:rPr>
                      <m:t>, </m:t>
                    </m:r>
                  </m:oMath>
                </a14:m>
                <a:endParaRPr lang="en-IN" sz="1500" i="1" dirty="0">
                  <a:latin typeface="Cambria Math" panose="02040503050406030204" pitchFamily="18" charset="0"/>
                </a:endParaRPr>
              </a:p>
              <a:p>
                <a:r>
                  <a:rPr lang="en-US" sz="1500" dirty="0"/>
                  <a:t> </a:t>
                </a:r>
                <a14:m>
                  <m:oMath xmlns:m="http://schemas.openxmlformats.org/officeDocument/2006/math">
                    <m:r>
                      <a:rPr lang="en-US" sz="1500" i="1">
                        <a:latin typeface="Cambria Math" panose="02040503050406030204" pitchFamily="18" charset="0"/>
                      </a:rPr>
                      <m:t>𝑡h𝑒𝑛</m:t>
                    </m:r>
                    <m:r>
                      <a:rPr lang="en-US" sz="1500" i="1">
                        <a:latin typeface="Cambria Math" panose="02040503050406030204" pitchFamily="18" charset="0"/>
                      </a:rPr>
                      <m:t> </m:t>
                    </m:r>
                    <m:r>
                      <a:rPr lang="en-US" sz="1500" i="1">
                        <a:latin typeface="Cambria Math" panose="02040503050406030204" pitchFamily="18" charset="0"/>
                      </a:rPr>
                      <m:t>𝑡h𝑒</m:t>
                    </m:r>
                    <m:r>
                      <a:rPr lang="en-US" sz="1500" i="1">
                        <a:latin typeface="Cambria Math" panose="02040503050406030204" pitchFamily="18" charset="0"/>
                      </a:rPr>
                      <m:t> </m:t>
                    </m:r>
                    <m:r>
                      <a:rPr lang="en-US" sz="1500" i="1">
                        <a:latin typeface="Cambria Math" panose="02040503050406030204" pitchFamily="18" charset="0"/>
                      </a:rPr>
                      <m:t>𝑐𝑜𝑚𝑝𝑢𝑡𝑎𝑡𝑖𝑜𝑛𝑎𝑙</m:t>
                    </m:r>
                    <m:r>
                      <a:rPr lang="en-US" sz="1500" i="1">
                        <a:latin typeface="Cambria Math" panose="02040503050406030204" pitchFamily="18" charset="0"/>
                      </a:rPr>
                      <m:t> </m:t>
                    </m:r>
                    <m:r>
                      <a:rPr lang="en-US" sz="1500" i="1">
                        <a:latin typeface="Cambria Math" panose="02040503050406030204" pitchFamily="18" charset="0"/>
                      </a:rPr>
                      <m:t>𝑟𝑒𝑞𝑢𝑖𝑟𝑒𝑚𝑒𝑛𝑡</m:t>
                    </m:r>
                    <m:r>
                      <a:rPr lang="en-US" sz="1500" i="1">
                        <a:latin typeface="Cambria Math" panose="02040503050406030204" pitchFamily="18" charset="0"/>
                      </a:rPr>
                      <m:t> </m:t>
                    </m:r>
                    <m:r>
                      <a:rPr lang="en-US" sz="1500" i="1">
                        <a:latin typeface="Cambria Math" panose="02040503050406030204" pitchFamily="18" charset="0"/>
                      </a:rPr>
                      <m:t>𝑖𝑠</m:t>
                    </m:r>
                    <m:r>
                      <a:rPr lang="en-US" sz="1500" i="1">
                        <a:latin typeface="Cambria Math" panose="02040503050406030204" pitchFamily="18" charset="0"/>
                      </a:rPr>
                      <m:t> </m:t>
                    </m:r>
                    <m:r>
                      <a:rPr lang="en-US" sz="1500" i="1">
                        <a:latin typeface="Cambria Math" panose="02040503050406030204" pitchFamily="18" charset="0"/>
                      </a:rPr>
                      <m:t>h𝑢𝑔𝑒</m:t>
                    </m:r>
                    <m:r>
                      <a:rPr lang="en-US" sz="1500" i="1">
                        <a:latin typeface="Cambria Math" panose="02040503050406030204" pitchFamily="18" charset="0"/>
                      </a:rPr>
                      <m:t> </m:t>
                    </m:r>
                    <m:r>
                      <a:rPr lang="en-US" sz="1500" i="1">
                        <a:latin typeface="Cambria Math" panose="02040503050406030204" pitchFamily="18" charset="0"/>
                      </a:rPr>
                      <m:t>𝑒𝑠𝑝𝑒𝑐𝑖𝑎𝑙𝑙𝑦</m:t>
                    </m:r>
                    <m:r>
                      <a:rPr lang="en-US" sz="1500" i="1">
                        <a:latin typeface="Cambria Math" panose="02040503050406030204" pitchFamily="18" charset="0"/>
                      </a:rPr>
                      <m:t> </m:t>
                    </m:r>
                    <m:r>
                      <a:rPr lang="en-US" sz="1500" i="1">
                        <a:latin typeface="Cambria Math" panose="02040503050406030204" pitchFamily="18" charset="0"/>
                      </a:rPr>
                      <m:t>𝑤h𝑒𝑛</m:t>
                    </m:r>
                    <m:r>
                      <a:rPr lang="en-US" sz="1500" i="1">
                        <a:latin typeface="Cambria Math" panose="02040503050406030204" pitchFamily="18" charset="0"/>
                      </a:rPr>
                      <m:t> </m:t>
                    </m:r>
                    <m:r>
                      <a:rPr lang="en-US" sz="1500" i="1">
                        <a:latin typeface="Cambria Math" panose="02040503050406030204" pitchFamily="18" charset="0"/>
                      </a:rPr>
                      <m:t>𝑒𝑖𝑡h𝑒𝑟</m:t>
                    </m:r>
                    <m:r>
                      <a:rPr lang="en-US" sz="1500" i="1">
                        <a:latin typeface="Cambria Math" panose="02040503050406030204" pitchFamily="18" charset="0"/>
                      </a:rPr>
                      <m:t> </m:t>
                    </m:r>
                    <m:r>
                      <a:rPr lang="en-US" sz="1500" i="1">
                        <a:latin typeface="Cambria Math" panose="02040503050406030204" pitchFamily="18" charset="0"/>
                      </a:rPr>
                      <m:t>𝑑𝑖𝑚𝑒𝑛𝑠𝑖𝑜𝑛</m:t>
                    </m:r>
                    <m:r>
                      <a:rPr lang="en-US" sz="1500" i="1">
                        <a:latin typeface="Cambria Math" panose="02040503050406030204" pitchFamily="18" charset="0"/>
                      </a:rPr>
                      <m:t> </m:t>
                    </m:r>
                    <m:r>
                      <a:rPr lang="en-US" sz="1500" i="1">
                        <a:latin typeface="Cambria Math" panose="02040503050406030204" pitchFamily="18" charset="0"/>
                      </a:rPr>
                      <m:t>𝑜𝑓</m:t>
                    </m:r>
                    <m:r>
                      <a:rPr lang="en-US" sz="1500" i="1">
                        <a:latin typeface="Cambria Math" panose="02040503050406030204" pitchFamily="18" charset="0"/>
                      </a:rPr>
                      <m:t> </m:t>
                    </m:r>
                    <m:r>
                      <a:rPr lang="en-US" sz="1500" i="1">
                        <a:latin typeface="Cambria Math" panose="02040503050406030204" pitchFamily="18" charset="0"/>
                      </a:rPr>
                      <m:t>𝑡h𝑒</m:t>
                    </m:r>
                    <m:r>
                      <a:rPr lang="en-US" sz="1500" i="1">
                        <a:latin typeface="Cambria Math" panose="02040503050406030204" pitchFamily="18" charset="0"/>
                      </a:rPr>
                      <m:t> </m:t>
                    </m:r>
                    <m:r>
                      <a:rPr lang="en-US" sz="1500" i="1">
                        <a:latin typeface="Cambria Math" panose="02040503050406030204" pitchFamily="18" charset="0"/>
                      </a:rPr>
                      <m:t>𝑑𝑎𝑡𝑎</m:t>
                    </m:r>
                    <m:r>
                      <a:rPr lang="en-US" sz="1500" i="1">
                        <a:latin typeface="Cambria Math" panose="02040503050406030204" pitchFamily="18" charset="0"/>
                      </a:rPr>
                      <m:t> </m:t>
                    </m:r>
                    <m:r>
                      <a:rPr lang="en-US" sz="1500" i="1">
                        <a:latin typeface="Cambria Math" panose="02040503050406030204" pitchFamily="18" charset="0"/>
                      </a:rPr>
                      <m:t>𝑖𝑠</m:t>
                    </m:r>
                    <m:r>
                      <a:rPr lang="en-US" sz="1500" i="1">
                        <a:latin typeface="Cambria Math" panose="02040503050406030204" pitchFamily="18" charset="0"/>
                      </a:rPr>
                      <m:t> </m:t>
                    </m:r>
                    <m:r>
                      <a:rPr lang="en-US" sz="1500" i="1">
                        <a:latin typeface="Cambria Math" panose="02040503050406030204" pitchFamily="18" charset="0"/>
                      </a:rPr>
                      <m:t>h𝑖𝑔h</m:t>
                    </m:r>
                    <m:r>
                      <a:rPr lang="en-US" sz="1500" i="1">
                        <a:latin typeface="Cambria Math" panose="02040503050406030204" pitchFamily="18" charset="0"/>
                      </a:rPr>
                      <m:t> </m:t>
                    </m:r>
                  </m:oMath>
                </a14:m>
                <a:endParaRPr lang="en-IN" sz="1500" i="1" dirty="0">
                  <a:latin typeface="Cambria Math" panose="02040503050406030204" pitchFamily="18" charset="0"/>
                </a:endParaRPr>
              </a:p>
              <a:p>
                <a:r>
                  <a:rPr lang="en-US" sz="1500" dirty="0"/>
                  <a:t> </a:t>
                </a:r>
                <a14:m>
                  <m:oMath xmlns:m="http://schemas.openxmlformats.org/officeDocument/2006/math">
                    <m:r>
                      <a:rPr lang="en-US" sz="1500" i="1">
                        <a:latin typeface="Cambria Math" panose="02040503050406030204" pitchFamily="18" charset="0"/>
                      </a:rPr>
                      <m:t>𝑜𝑟</m:t>
                    </m:r>
                    <m:r>
                      <a:rPr lang="en-US" sz="1500" i="1">
                        <a:latin typeface="Cambria Math" panose="02040503050406030204" pitchFamily="18" charset="0"/>
                      </a:rPr>
                      <m:t> </m:t>
                    </m:r>
                    <m:r>
                      <a:rPr lang="en-US" sz="1500" i="1">
                        <a:latin typeface="Cambria Math" panose="02040503050406030204" pitchFamily="18" charset="0"/>
                      </a:rPr>
                      <m:t>𝑡h𝑒</m:t>
                    </m:r>
                    <m:r>
                      <a:rPr lang="en-US" sz="1500" i="1">
                        <a:latin typeface="Cambria Math" panose="02040503050406030204" pitchFamily="18" charset="0"/>
                      </a:rPr>
                      <m:t> </m:t>
                    </m:r>
                    <m:r>
                      <a:rPr lang="en-US" sz="1500" i="1">
                        <a:latin typeface="Cambria Math" panose="02040503050406030204" pitchFamily="18" charset="0"/>
                      </a:rPr>
                      <m:t>𝑛𝑢𝑚𝑏𝑒𝑟</m:t>
                    </m:r>
                    <m:r>
                      <a:rPr lang="en-US" sz="1500" i="1">
                        <a:latin typeface="Cambria Math" panose="02040503050406030204" pitchFamily="18" charset="0"/>
                      </a:rPr>
                      <m:t> </m:t>
                    </m:r>
                    <m:r>
                      <a:rPr lang="en-US" sz="1500" i="1">
                        <a:latin typeface="Cambria Math" panose="02040503050406030204" pitchFamily="18" charset="0"/>
                      </a:rPr>
                      <m:t>𝑜𝑓</m:t>
                    </m:r>
                    <m:r>
                      <a:rPr lang="en-US" sz="1500" i="1">
                        <a:latin typeface="Cambria Math" panose="02040503050406030204" pitchFamily="18" charset="0"/>
                      </a:rPr>
                      <m:t> </m:t>
                    </m:r>
                    <m:r>
                      <a:rPr lang="en-US" sz="1500" i="1">
                        <a:latin typeface="Cambria Math" panose="02040503050406030204" pitchFamily="18" charset="0"/>
                      </a:rPr>
                      <m:t>𝑑𝑎𝑡𝑎</m:t>
                    </m:r>
                    <m:r>
                      <a:rPr lang="en-US" sz="1500" i="1">
                        <a:latin typeface="Cambria Math" panose="02040503050406030204" pitchFamily="18" charset="0"/>
                      </a:rPr>
                      <m:t> </m:t>
                    </m:r>
                    <m:r>
                      <a:rPr lang="en-US" sz="1500" i="1">
                        <a:latin typeface="Cambria Math" panose="02040503050406030204" pitchFamily="18" charset="0"/>
                      </a:rPr>
                      <m:t>𝑝𝑜𝑖𝑛𝑡𝑠</m:t>
                    </m:r>
                    <m:r>
                      <a:rPr lang="en-US" sz="1500" i="1">
                        <a:latin typeface="Cambria Math" panose="02040503050406030204" pitchFamily="18" charset="0"/>
                      </a:rPr>
                      <m:t> </m:t>
                    </m:r>
                    <m:r>
                      <a:rPr lang="en-US" sz="1500" i="1">
                        <a:latin typeface="Cambria Math" panose="02040503050406030204" pitchFamily="18" charset="0"/>
                      </a:rPr>
                      <m:t>𝑖𝑠</m:t>
                    </m:r>
                    <m:r>
                      <a:rPr lang="en-US" sz="1500" i="1">
                        <a:latin typeface="Cambria Math" panose="02040503050406030204" pitchFamily="18" charset="0"/>
                      </a:rPr>
                      <m:t> </m:t>
                    </m:r>
                    <m:r>
                      <a:rPr lang="en-US" sz="1500" i="1">
                        <a:latin typeface="Cambria Math" panose="02040503050406030204" pitchFamily="18" charset="0"/>
                      </a:rPr>
                      <m:t>h𝑖𝑔h</m:t>
                    </m:r>
                    <m:r>
                      <a:rPr lang="en-US" sz="1500" i="1">
                        <a:latin typeface="Cambria Math" panose="02040503050406030204" pitchFamily="18" charset="0"/>
                      </a:rPr>
                      <m:t> </m:t>
                    </m:r>
                    <m:r>
                      <a:rPr lang="en-US" sz="1500" i="1">
                        <a:latin typeface="Cambria Math" panose="02040503050406030204" pitchFamily="18" charset="0"/>
                      </a:rPr>
                      <m:t>𝑜𝑟</m:t>
                    </m:r>
                    <m:r>
                      <a:rPr lang="en-US" sz="1500" i="1">
                        <a:latin typeface="Cambria Math" panose="02040503050406030204" pitchFamily="18" charset="0"/>
                      </a:rPr>
                      <m:t> </m:t>
                    </m:r>
                    <m:r>
                      <a:rPr lang="en-US" sz="1500" i="1">
                        <a:latin typeface="Cambria Math" panose="02040503050406030204" pitchFamily="18" charset="0"/>
                      </a:rPr>
                      <m:t>𝑏𝑜𝑡h</m:t>
                    </m:r>
                    <m:r>
                      <a:rPr lang="en-US" sz="1500" i="1">
                        <a:latin typeface="Cambria Math" panose="02040503050406030204" pitchFamily="18" charset="0"/>
                      </a:rPr>
                      <m:t> </m:t>
                    </m:r>
                    <m:r>
                      <a:rPr lang="en-US" sz="1500" i="1">
                        <a:latin typeface="Cambria Math" panose="02040503050406030204" pitchFamily="18" charset="0"/>
                      </a:rPr>
                      <m:t>𝑎𝑟𝑒</m:t>
                    </m:r>
                    <m:r>
                      <a:rPr lang="en-US" sz="1500" i="1">
                        <a:latin typeface="Cambria Math" panose="02040503050406030204" pitchFamily="18" charset="0"/>
                      </a:rPr>
                      <m:t> </m:t>
                    </m:r>
                    <m:r>
                      <a:rPr lang="en-US" sz="1500" i="1">
                        <a:latin typeface="Cambria Math" panose="02040503050406030204" pitchFamily="18" charset="0"/>
                      </a:rPr>
                      <m:t>h𝑖𝑔h</m:t>
                    </m:r>
                    <m:r>
                      <a:rPr lang="en-US" sz="1500" i="1">
                        <a:latin typeface="Cambria Math" panose="02040503050406030204" pitchFamily="18" charset="0"/>
                      </a:rPr>
                      <m:t>.</m:t>
                    </m:r>
                  </m:oMath>
                </a14:m>
                <a:endParaRPr lang="en-IN" sz="1500" dirty="0"/>
              </a:p>
            </p:txBody>
          </p:sp>
        </mc:Choice>
        <mc:Fallback xmlns="">
          <p:sp>
            <p:nvSpPr>
              <p:cNvPr id="14" name="TextBox 13">
                <a:extLst>
                  <a:ext uri="{FF2B5EF4-FFF2-40B4-BE49-F238E27FC236}">
                    <a16:creationId xmlns:a16="http://schemas.microsoft.com/office/drawing/2014/main" id="{A138A8EC-CADF-6220-15D3-6BD8E0085340}"/>
                  </a:ext>
                </a:extLst>
              </p:cNvPr>
              <p:cNvSpPr txBox="1">
                <a:spLocks noRot="1" noChangeAspect="1" noMove="1" noResize="1" noEditPoints="1" noAdjustHandles="1" noChangeArrowheads="1" noChangeShapeType="1" noTextEdit="1"/>
              </p:cNvSpPr>
              <p:nvPr/>
            </p:nvSpPr>
            <p:spPr>
              <a:xfrm>
                <a:off x="430388" y="3514901"/>
                <a:ext cx="8602775" cy="1384995"/>
              </a:xfrm>
              <a:prstGeom prst="rect">
                <a:avLst/>
              </a:prstGeom>
              <a:blipFill>
                <a:blip r:embed="rId5"/>
                <a:stretch>
                  <a:fillRect l="-425" b="-5727"/>
                </a:stretch>
              </a:blipFill>
            </p:spPr>
            <p:txBody>
              <a:bodyPr/>
              <a:lstStyle/>
              <a:p>
                <a:r>
                  <a:rPr lang="en-IN">
                    <a:noFill/>
                  </a:rPr>
                  <a:t> </a:t>
                </a:r>
              </a:p>
            </p:txBody>
          </p:sp>
        </mc:Fallback>
      </mc:AlternateContent>
    </p:spTree>
    <p:extLst>
      <p:ext uri="{BB962C8B-B14F-4D97-AF65-F5344CB8AC3E}">
        <p14:creationId xmlns:p14="http://schemas.microsoft.com/office/powerpoint/2010/main" val="361565768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0DA3-7C0C-000A-2719-85CCB73A0D0C}"/>
              </a:ext>
            </a:extLst>
          </p:cNvPr>
          <p:cNvSpPr>
            <a:spLocks noGrp="1"/>
          </p:cNvSpPr>
          <p:nvPr>
            <p:ph type="title"/>
          </p:nvPr>
        </p:nvSpPr>
        <p:spPr>
          <a:xfrm>
            <a:off x="716550" y="241165"/>
            <a:ext cx="7710900" cy="528600"/>
          </a:xfrm>
        </p:spPr>
        <p:txBody>
          <a:bodyPr/>
          <a:lstStyle/>
          <a:p>
            <a:r>
              <a:rPr lang="en-IN" dirty="0"/>
              <a:t>Explanation of kernel trick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16DB7B-1C4F-87EB-8F92-0B2CDE9E51E1}"/>
                  </a:ext>
                </a:extLst>
              </p:cNvPr>
              <p:cNvSpPr txBox="1"/>
              <p:nvPr/>
            </p:nvSpPr>
            <p:spPr>
              <a:xfrm>
                <a:off x="432890" y="968895"/>
                <a:ext cx="8587736"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a:solidFill>
                            <a:prstClr val="black"/>
                          </a:solidFill>
                          <a:latin typeface="Cambria Math" panose="02040503050406030204" pitchFamily="18" charset="0"/>
                          <a:ea typeface="+mn-ea"/>
                          <a:cs typeface="+mn-cs"/>
                        </a:rPr>
                        <m:t>𝐶𝑜𝑛𝑠𝑖𝑑𝑒𝑟</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𝑠𝑜𝑙𝑣𝑖𝑛𝑔</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𝑡h𝑒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𝑠𝑖𝑚𝑝𝑙𝑒𝑠𝑡</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𝑜𝑛𝑒</m:t>
                      </m:r>
                      <m:r>
                        <a:rPr lang="en-US" sz="1600" i="1" kern="1200">
                          <a:solidFill>
                            <a:prstClr val="black"/>
                          </a:solidFill>
                          <a:latin typeface="Cambria Math" panose="02040503050406030204" pitchFamily="18" charset="0"/>
                          <a:ea typeface="+mn-ea"/>
                          <a:cs typeface="+mn-cs"/>
                        </a:rPr>
                        <m:t>−</m:t>
                      </m:r>
                      <m:r>
                        <a:rPr lang="en-US" sz="1600" i="1" kern="1200">
                          <a:solidFill>
                            <a:prstClr val="black"/>
                          </a:solidFill>
                          <a:latin typeface="Cambria Math" panose="02040503050406030204" pitchFamily="18" charset="0"/>
                          <a:ea typeface="+mn-ea"/>
                          <a:cs typeface="+mn-cs"/>
                        </a:rPr>
                        <m:t>𝑑𝑖𝑚𝑒𝑛𝑠𝑖𝑜𝑛𝑎𝑙</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𝑐𝑙𝑎𝑠𝑠𝑖𝑓𝑖𝑐𝑎𝑡𝑖𝑜𝑛</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𝑝𝑟𝑜𝑏𝑙𝑒𝑚</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𝑔𝑖𝑣𝑒𝑛</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𝑡h𝑒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𝑖𝑛𝑝𝑢𝑡</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𝑎𝑛𝑑</m:t>
                      </m:r>
                    </m:oMath>
                  </m:oMathPara>
                </a14:m>
                <a:endParaRPr lang="en-IN" sz="1600" kern="1200" dirty="0">
                  <a:solidFill>
                    <a:prstClr val="black"/>
                  </a:solidFill>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B716DB7B-1C4F-87EB-8F92-0B2CDE9E51E1}"/>
                  </a:ext>
                </a:extLst>
              </p:cNvPr>
              <p:cNvSpPr txBox="1">
                <a:spLocks noRot="1" noChangeAspect="1" noMove="1" noResize="1" noEditPoints="1" noAdjustHandles="1" noChangeArrowheads="1" noChangeShapeType="1" noTextEdit="1"/>
              </p:cNvSpPr>
              <p:nvPr/>
            </p:nvSpPr>
            <p:spPr>
              <a:xfrm>
                <a:off x="432890" y="968895"/>
                <a:ext cx="8587736" cy="246221"/>
              </a:xfrm>
              <a:prstGeom prst="rect">
                <a:avLst/>
              </a:prstGeom>
              <a:blipFill>
                <a:blip r:embed="rId2"/>
                <a:stretch>
                  <a:fillRect l="-71" b="-3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BD1E97-2D21-69F5-ADFB-76ED50D08AA2}"/>
                  </a:ext>
                </a:extLst>
              </p:cNvPr>
              <p:cNvSpPr txBox="1"/>
              <p:nvPr/>
            </p:nvSpPr>
            <p:spPr>
              <a:xfrm>
                <a:off x="1833529" y="1426359"/>
                <a:ext cx="5786456" cy="64960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𝑡h𝑒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𝑜𝑢𝑡𝑝𝑢𝑡</m:t>
                      </m:r>
                      <m:r>
                        <a:rPr lang="en-US" sz="1600" i="1" kern="1200" smtClean="0">
                          <a:solidFill>
                            <a:prstClr val="black"/>
                          </a:solidFill>
                          <a:latin typeface="Cambria Math" panose="02040503050406030204" pitchFamily="18" charset="0"/>
                          <a:ea typeface="+mn-ea"/>
                          <a:cs typeface="+mn-cs"/>
                        </a:rPr>
                        <m:t> </m:t>
                      </m:r>
                      <m:d>
                        <m:dPr>
                          <m:ctrlPr>
                            <a:rPr lang="en-US" sz="1600" i="1" kern="1200">
                              <a:solidFill>
                                <a:prstClr val="black"/>
                              </a:solidFill>
                              <a:latin typeface="Cambria Math" panose="02040503050406030204" pitchFamily="18" charset="0"/>
                              <a:ea typeface="+mn-ea"/>
                              <a:cs typeface="+mn-cs"/>
                            </a:rPr>
                          </m:ctrlPr>
                        </m:dPr>
                        <m:e>
                          <m:r>
                            <a:rPr lang="en-US" sz="1600" i="1" kern="1200">
                              <a:solidFill>
                                <a:prstClr val="black"/>
                              </a:solidFill>
                              <a:latin typeface="Cambria Math" panose="02040503050406030204" pitchFamily="18" charset="0"/>
                              <a:ea typeface="+mn-ea"/>
                              <a:cs typeface="+mn-cs"/>
                            </a:rPr>
                            <m:t>𝑑𝑒𝑠𝑖𝑟𝑒𝑑</m:t>
                          </m:r>
                        </m:e>
                      </m:d>
                      <m:r>
                        <a:rPr lang="en-US" sz="1600" i="1" kern="1200">
                          <a:solidFill>
                            <a:prstClr val="black"/>
                          </a:solidFill>
                          <a:latin typeface="Cambria Math" panose="02040503050406030204" pitchFamily="18" charset="0"/>
                          <a:ea typeface="+mn-ea"/>
                          <a:cs typeface="+mn-cs"/>
                        </a:rPr>
                        <m:t>𝑣𝑎𝑙𝑢𝑒𝑠</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𝑎𝑠</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𝑓𝑜𝑙𝑙𝑜𝑤𝑠</m:t>
                      </m:r>
                      <m:r>
                        <a:rPr lang="en-US" sz="1600" i="1" kern="120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mn-ea"/>
                          <a:cs typeface="+mn-cs"/>
                        </a:rPr>
                        <m:t>𝐴</m:t>
                      </m:r>
                      <m:r>
                        <a:rPr lang="en-IN" sz="1600" i="1" kern="1200" smtClean="0">
                          <a:solidFill>
                            <a:prstClr val="black"/>
                          </a:solidFill>
                          <a:latin typeface="Cambria Math" panose="02040503050406030204" pitchFamily="18" charset="0"/>
                          <a:ea typeface="+mn-ea"/>
                          <a:cs typeface="+mn-cs"/>
                        </a:rPr>
                        <m:t>=</m:t>
                      </m:r>
                      <m:d>
                        <m:dPr>
                          <m:begChr m:val="["/>
                          <m:endChr m:val="]"/>
                          <m:ctrlPr>
                            <a:rPr lang="en-IN" sz="1600" i="1" kern="1200" smtClean="0">
                              <a:solidFill>
                                <a:prstClr val="black"/>
                              </a:solidFill>
                              <a:latin typeface="Cambria Math" panose="02040503050406030204" pitchFamily="18" charset="0"/>
                              <a:ea typeface="+mn-ea"/>
                              <a:cs typeface="+mn-cs"/>
                            </a:rPr>
                          </m:ctrlPr>
                        </m:dPr>
                        <m:e>
                          <m:m>
                            <m:mPr>
                              <m:mcs>
                                <m:mc>
                                  <m:mcPr>
                                    <m:count m:val="1"/>
                                    <m:mcJc m:val="center"/>
                                  </m:mcPr>
                                </m:mc>
                              </m:mcs>
                              <m:ctrlPr>
                                <a:rPr lang="en-IN" sz="1600" i="1" kern="1200" smtClean="0">
                                  <a:solidFill>
                                    <a:prstClr val="black"/>
                                  </a:solidFill>
                                  <a:latin typeface="Cambria Math" panose="02040503050406030204" pitchFamily="18" charset="0"/>
                                  <a:ea typeface="+mn-ea"/>
                                  <a:cs typeface="+mn-cs"/>
                                </a:rPr>
                              </m:ctrlPr>
                            </m:mPr>
                            <m:mr>
                              <m:e>
                                <m:r>
                                  <m:rPr>
                                    <m:brk m:alnAt="7"/>
                                  </m:rP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mn-ea"/>
                                    <a:cs typeface="+mn-cs"/>
                                  </a:rPr>
                                  <m:t>1</m:t>
                                </m:r>
                              </m:e>
                            </m:mr>
                            <m:mr>
                              <m:e>
                                <m:r>
                                  <a:rPr lang="en-IN" sz="1600" i="1" kern="1200" smtClean="0">
                                    <a:solidFill>
                                      <a:prstClr val="black"/>
                                    </a:solidFill>
                                    <a:latin typeface="Cambria Math" panose="02040503050406030204" pitchFamily="18" charset="0"/>
                                    <a:ea typeface="+mn-ea"/>
                                    <a:cs typeface="+mn-cs"/>
                                  </a:rPr>
                                  <m:t>0</m:t>
                                </m:r>
                              </m:e>
                            </m:mr>
                            <m:mr>
                              <m:e>
                                <m:r>
                                  <a:rPr lang="en-IN" sz="1600" i="1" kern="1200" smtClean="0">
                                    <a:solidFill>
                                      <a:prstClr val="black"/>
                                    </a:solidFill>
                                    <a:latin typeface="Cambria Math" panose="02040503050406030204" pitchFamily="18" charset="0"/>
                                    <a:ea typeface="+mn-ea"/>
                                    <a:cs typeface="+mn-cs"/>
                                  </a:rPr>
                                  <m:t>1</m:t>
                                </m:r>
                              </m:e>
                            </m:mr>
                          </m:m>
                        </m:e>
                      </m:d>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𝑎𝑛𝑑</m:t>
                      </m:r>
                      <m:r>
                        <a:rPr lang="en-IN" sz="1600" i="1" kern="1200" smtClean="0">
                          <a:solidFill>
                            <a:prstClr val="black"/>
                          </a:solidFill>
                          <a:latin typeface="Cambria Math" panose="02040503050406030204" pitchFamily="18" charset="0"/>
                          <a:ea typeface="+mn-ea"/>
                          <a:cs typeface="+mn-cs"/>
                        </a:rPr>
                        <m:t> </m:t>
                      </m:r>
                      <m:r>
                        <a:rPr lang="en-IN" sz="1600" i="1" kern="1200" smtClean="0">
                          <a:solidFill>
                            <a:prstClr val="black"/>
                          </a:solidFill>
                          <a:latin typeface="Cambria Math" panose="02040503050406030204" pitchFamily="18" charset="0"/>
                          <a:ea typeface="+mn-ea"/>
                          <a:cs typeface="+mn-cs"/>
                        </a:rPr>
                        <m:t>𝑑</m:t>
                      </m:r>
                      <m:r>
                        <a:rPr lang="en-IN" sz="1600" i="1" kern="1200" smtClean="0">
                          <a:solidFill>
                            <a:prstClr val="black"/>
                          </a:solidFill>
                          <a:latin typeface="Cambria Math" panose="02040503050406030204" pitchFamily="18" charset="0"/>
                          <a:ea typeface="+mn-ea"/>
                          <a:cs typeface="+mn-cs"/>
                        </a:rPr>
                        <m:t>=</m:t>
                      </m:r>
                      <m:d>
                        <m:dPr>
                          <m:begChr m:val="["/>
                          <m:endChr m:val="]"/>
                          <m:ctrlPr>
                            <a:rPr lang="en-IN" sz="1600" i="1" kern="1200" smtClean="0">
                              <a:solidFill>
                                <a:prstClr val="black"/>
                              </a:solidFill>
                              <a:latin typeface="Cambria Math" panose="02040503050406030204" pitchFamily="18" charset="0"/>
                              <a:ea typeface="+mn-ea"/>
                              <a:cs typeface="+mn-cs"/>
                            </a:rPr>
                          </m:ctrlPr>
                        </m:dPr>
                        <m:e>
                          <m:m>
                            <m:mPr>
                              <m:mcs>
                                <m:mc>
                                  <m:mcPr>
                                    <m:count m:val="1"/>
                                    <m:mcJc m:val="center"/>
                                  </m:mcPr>
                                </m:mc>
                              </m:mcs>
                              <m:ctrlPr>
                                <a:rPr lang="en-IN" sz="1600" i="1" kern="1200" smtClean="0">
                                  <a:solidFill>
                                    <a:prstClr val="black"/>
                                  </a:solidFill>
                                  <a:latin typeface="Cambria Math" panose="02040503050406030204" pitchFamily="18" charset="0"/>
                                  <a:ea typeface="+mn-ea"/>
                                  <a:cs typeface="+mn-cs"/>
                                </a:rPr>
                              </m:ctrlPr>
                            </m:mPr>
                            <m:mr>
                              <m:e>
                                <m:r>
                                  <m:rPr>
                                    <m:brk m:alnAt="7"/>
                                  </m:rPr>
                                  <a:rPr lang="en-IN" sz="1600" i="1" kern="1200" smtClean="0">
                                    <a:solidFill>
                                      <a:prstClr val="black"/>
                                    </a:solidFill>
                                    <a:latin typeface="Cambria Math" panose="02040503050406030204" pitchFamily="18" charset="0"/>
                                    <a:ea typeface="+mn-ea"/>
                                    <a:cs typeface="+mn-cs"/>
                                  </a:rPr>
                                  <m:t>−</m:t>
                                </m:r>
                                <m:r>
                                  <a:rPr lang="en-IN" sz="1600" i="1" kern="1200" smtClean="0">
                                    <a:solidFill>
                                      <a:prstClr val="black"/>
                                    </a:solidFill>
                                    <a:latin typeface="Cambria Math" panose="02040503050406030204" pitchFamily="18" charset="0"/>
                                    <a:ea typeface="+mn-ea"/>
                                    <a:cs typeface="+mn-cs"/>
                                  </a:rPr>
                                  <m:t>1</m:t>
                                </m:r>
                              </m:e>
                            </m:mr>
                            <m:mr>
                              <m:e>
                                <m:r>
                                  <a:rPr lang="en-IN" sz="1600" i="1" kern="1200" smtClean="0">
                                    <a:solidFill>
                                      <a:prstClr val="black"/>
                                    </a:solidFill>
                                    <a:latin typeface="Cambria Math" panose="02040503050406030204" pitchFamily="18" charset="0"/>
                                    <a:ea typeface="+mn-ea"/>
                                    <a:cs typeface="+mn-cs"/>
                                  </a:rPr>
                                  <m:t>1</m:t>
                                </m:r>
                              </m:e>
                            </m:mr>
                            <m:mr>
                              <m:e>
                                <m:r>
                                  <a:rPr lang="en-IN" sz="1600" i="1" kern="1200" smtClean="0">
                                    <a:solidFill>
                                      <a:prstClr val="black"/>
                                    </a:solidFill>
                                    <a:latin typeface="Cambria Math" panose="02040503050406030204" pitchFamily="18" charset="0"/>
                                    <a:ea typeface="+mn-ea"/>
                                    <a:cs typeface="+mn-cs"/>
                                  </a:rPr>
                                  <m:t>−1</m:t>
                                </m:r>
                              </m:e>
                            </m:mr>
                          </m:m>
                        </m:e>
                      </m:d>
                    </m:oMath>
                  </m:oMathPara>
                </a14:m>
                <a:endParaRPr lang="en-IN" sz="1600" kern="1200" dirty="0">
                  <a:solidFill>
                    <a:prstClr val="black"/>
                  </a:solidFill>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F1BD1E97-2D21-69F5-ADFB-76ED50D08AA2}"/>
                  </a:ext>
                </a:extLst>
              </p:cNvPr>
              <p:cNvSpPr txBox="1">
                <a:spLocks noRot="1" noChangeAspect="1" noMove="1" noResize="1" noEditPoints="1" noAdjustHandles="1" noChangeArrowheads="1" noChangeShapeType="1" noTextEdit="1"/>
              </p:cNvSpPr>
              <p:nvPr/>
            </p:nvSpPr>
            <p:spPr>
              <a:xfrm>
                <a:off x="1833529" y="1426359"/>
                <a:ext cx="5786456" cy="64960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39F71E-64F3-3E79-5547-693C8E40FB6F}"/>
                  </a:ext>
                </a:extLst>
              </p:cNvPr>
              <p:cNvSpPr txBox="1"/>
              <p:nvPr/>
            </p:nvSpPr>
            <p:spPr>
              <a:xfrm>
                <a:off x="3285013" y="2287203"/>
                <a:ext cx="2573973" cy="782587"/>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i="1" kern="1200" smtClean="0">
                          <a:solidFill>
                            <a:prstClr val="black"/>
                          </a:solidFill>
                          <a:latin typeface="Cambria Math" panose="02040503050406030204" pitchFamily="18" charset="0"/>
                          <a:ea typeface="+mn-ea"/>
                          <a:cs typeface="+mn-cs"/>
                        </a:rPr>
                        <m:t>𝐿𝑒𝑡</m:t>
                      </m:r>
                      <m:r>
                        <a:rPr lang="en-IN" sz="1600" i="1" kern="1200" smtClean="0">
                          <a:solidFill>
                            <a:prstClr val="black"/>
                          </a:solidFill>
                          <a:latin typeface="Cambria Math" panose="02040503050406030204" pitchFamily="18" charset="0"/>
                          <a:ea typeface="+mn-ea"/>
                          <a:cs typeface="+mn-cs"/>
                        </a:rPr>
                        <m:t> ∅</m:t>
                      </m:r>
                      <m:d>
                        <m:dPr>
                          <m:ctrlPr>
                            <a:rPr lang="en-IN" sz="1600" b="1" i="1" kern="1200" smtClean="0">
                              <a:solidFill>
                                <a:prstClr val="black"/>
                              </a:solidFill>
                              <a:latin typeface="Cambria Math" panose="02040503050406030204" pitchFamily="18" charset="0"/>
                              <a:ea typeface="Cambria Math" panose="02040503050406030204" pitchFamily="18" charset="0"/>
                              <a:cs typeface="+mn-cs"/>
                            </a:rPr>
                          </m:ctrlPr>
                        </m:dPr>
                        <m:e>
                          <m:r>
                            <a:rPr lang="en-IN" sz="1600" b="1" i="1" kern="1200" smtClean="0">
                              <a:solidFill>
                                <a:prstClr val="black"/>
                              </a:solidFill>
                              <a:latin typeface="Cambria Math" panose="02040503050406030204" pitchFamily="18" charset="0"/>
                              <a:ea typeface="Cambria Math" panose="02040503050406030204" pitchFamily="18" charset="0"/>
                              <a:cs typeface="+mn-cs"/>
                            </a:rPr>
                            <m:t>𝑿</m:t>
                          </m:r>
                        </m:e>
                      </m:d>
                      <m:r>
                        <a:rPr lang="en-IN" sz="1600" b="1" i="1" kern="1200" smtClean="0">
                          <a:solidFill>
                            <a:prstClr val="black"/>
                          </a:solidFill>
                          <a:latin typeface="Cambria Math" panose="02040503050406030204" pitchFamily="18" charset="0"/>
                          <a:ea typeface="Cambria Math" panose="02040503050406030204" pitchFamily="18" charset="0"/>
                          <a:cs typeface="+mn-cs"/>
                        </a:rPr>
                        <m:t>=</m:t>
                      </m:r>
                      <m:d>
                        <m:dPr>
                          <m:begChr m:val="["/>
                          <m:endChr m:val="]"/>
                          <m:ctrlPr>
                            <a:rPr lang="en-IN" sz="1600" b="1" i="1" kern="1200" smtClean="0">
                              <a:solidFill>
                                <a:prstClr val="black"/>
                              </a:solidFill>
                              <a:latin typeface="Cambria Math" panose="02040503050406030204" pitchFamily="18" charset="0"/>
                              <a:ea typeface="Cambria Math" panose="02040503050406030204" pitchFamily="18" charset="0"/>
                              <a:cs typeface="+mn-cs"/>
                            </a:rPr>
                          </m:ctrlPr>
                        </m:dPr>
                        <m:e>
                          <m:m>
                            <m:mPr>
                              <m:mcs>
                                <m:mc>
                                  <m:mcPr>
                                    <m:count m:val="1"/>
                                    <m:mcJc m:val="center"/>
                                  </m:mcPr>
                                </m:mc>
                              </m:mcs>
                              <m:ctrlPr>
                                <a:rPr lang="en-IN" sz="1600" i="1" kern="1200" smtClean="0">
                                  <a:solidFill>
                                    <a:prstClr val="black"/>
                                  </a:solidFill>
                                  <a:latin typeface="Cambria Math" panose="02040503050406030204" pitchFamily="18" charset="0"/>
                                  <a:ea typeface="Cambria Math" panose="02040503050406030204" pitchFamily="18" charset="0"/>
                                  <a:cs typeface="+mn-cs"/>
                                </a:rPr>
                              </m:ctrlPr>
                            </m:mPr>
                            <m:mr>
                              <m:e>
                                <m:sSub>
                                  <m:sSubPr>
                                    <m:ctrlPr>
                                      <a:rPr lang="en-IN" sz="1600" i="1" kern="1200" smtClean="0">
                                        <a:solidFill>
                                          <a:prstClr val="black"/>
                                        </a:solidFill>
                                        <a:latin typeface="Cambria Math" panose="02040503050406030204" pitchFamily="18" charset="0"/>
                                        <a:ea typeface="Cambria Math" panose="02040503050406030204" pitchFamily="18" charset="0"/>
                                        <a:cs typeface="+mn-cs"/>
                                      </a:rPr>
                                    </m:ctrlPr>
                                  </m:sSubPr>
                                  <m:e>
                                    <m:r>
                                      <m:rPr>
                                        <m:brk m:alnAt="7"/>
                                      </m:rPr>
                                      <a:rPr lang="en-IN" sz="1600" i="1" kern="1200" smtClean="0">
                                        <a:solidFill>
                                          <a:prstClr val="black"/>
                                        </a:solidFill>
                                        <a:latin typeface="Cambria Math" panose="02040503050406030204" pitchFamily="18" charset="0"/>
                                        <a:ea typeface="Cambria Math" panose="02040503050406030204" pitchFamily="18" charset="0"/>
                                        <a:cs typeface="+mn-cs"/>
                                      </a:rPr>
                                      <m:t>∅</m:t>
                                    </m:r>
                                  </m:e>
                                  <m:sub>
                                    <m:r>
                                      <m:rPr>
                                        <m:brk m:alnAt="7"/>
                                      </m:rPr>
                                      <a:rPr lang="en-IN" sz="1600" i="1" kern="1200" smtClean="0">
                                        <a:solidFill>
                                          <a:prstClr val="black"/>
                                        </a:solidFill>
                                        <a:latin typeface="Cambria Math" panose="02040503050406030204" pitchFamily="18" charset="0"/>
                                        <a:ea typeface="Cambria Math" panose="02040503050406030204" pitchFamily="18" charset="0"/>
                                        <a:cs typeface="+mn-cs"/>
                                      </a:rPr>
                                      <m:t>1</m:t>
                                    </m:r>
                                  </m:sub>
                                </m:sSub>
                                <m:r>
                                  <m:rPr>
                                    <m:brk m:alnAt="7"/>
                                  </m:rPr>
                                  <a:rPr lang="en-IN" sz="1600" i="1" kern="1200" smtClean="0">
                                    <a:solidFill>
                                      <a:prstClr val="black"/>
                                    </a:solidFill>
                                    <a:latin typeface="Cambria Math" panose="02040503050406030204" pitchFamily="18" charset="0"/>
                                    <a:ea typeface="Cambria Math" panose="02040503050406030204" pitchFamily="18" charset="0"/>
                                    <a:cs typeface="+mn-cs"/>
                                  </a:rPr>
                                  <m:t>(</m:t>
                                </m:r>
                                <m:r>
                                  <a:rPr lang="en-IN" sz="1600" i="1" kern="1200" smtClean="0">
                                    <a:solidFill>
                                      <a:prstClr val="black"/>
                                    </a:solidFill>
                                    <a:latin typeface="Cambria Math" panose="02040503050406030204" pitchFamily="18" charset="0"/>
                                    <a:ea typeface="Cambria Math" panose="02040503050406030204" pitchFamily="18" charset="0"/>
                                    <a:cs typeface="+mn-cs"/>
                                  </a:rPr>
                                  <m:t>𝑥</m:t>
                                </m:r>
                                <m:r>
                                  <a:rPr lang="en-IN" sz="1600" i="1" kern="1200" smtClean="0">
                                    <a:solidFill>
                                      <a:prstClr val="black"/>
                                    </a:solidFill>
                                    <a:latin typeface="Cambria Math" panose="02040503050406030204" pitchFamily="18" charset="0"/>
                                    <a:ea typeface="Cambria Math" panose="02040503050406030204" pitchFamily="18" charset="0"/>
                                    <a:cs typeface="+mn-cs"/>
                                  </a:rPr>
                                  <m:t>)</m:t>
                                </m:r>
                              </m:e>
                            </m:mr>
                            <m:mr>
                              <m:e>
                                <m:sSub>
                                  <m:sSubPr>
                                    <m:ctrlPr>
                                      <a:rPr lang="en-IN" sz="1600" i="1" kern="1200" smtClean="0">
                                        <a:solidFill>
                                          <a:prstClr val="black"/>
                                        </a:solidFill>
                                        <a:latin typeface="Cambria Math" panose="02040503050406030204" pitchFamily="18" charset="0"/>
                                        <a:ea typeface="Cambria Math" panose="02040503050406030204" pitchFamily="18" charset="0"/>
                                        <a:cs typeface="+mn-cs"/>
                                      </a:rPr>
                                    </m:ctrlPr>
                                  </m:sSubPr>
                                  <m:e>
                                    <m:r>
                                      <m:rPr>
                                        <m:brk m:alnAt="7"/>
                                      </m:rPr>
                                      <a:rPr lang="en-IN" sz="1600" i="1" kern="1200">
                                        <a:solidFill>
                                          <a:prstClr val="black"/>
                                        </a:solidFill>
                                        <a:latin typeface="Cambria Math" panose="02040503050406030204" pitchFamily="18" charset="0"/>
                                        <a:ea typeface="Cambria Math" panose="02040503050406030204" pitchFamily="18" charset="0"/>
                                        <a:cs typeface="+mn-cs"/>
                                      </a:rPr>
                                      <m:t>∅</m:t>
                                    </m:r>
                                  </m:e>
                                  <m:sub>
                                    <m:r>
                                      <m:rPr>
                                        <m:brk m:alnAt="7"/>
                                      </m:rPr>
                                      <a:rPr lang="en-IN" sz="1600" i="1" kern="1200" smtClean="0">
                                        <a:solidFill>
                                          <a:prstClr val="black"/>
                                        </a:solidFill>
                                        <a:latin typeface="Cambria Math" panose="02040503050406030204" pitchFamily="18" charset="0"/>
                                        <a:ea typeface="Cambria Math" panose="02040503050406030204" pitchFamily="18" charset="0"/>
                                        <a:cs typeface="+mn-cs"/>
                                      </a:rPr>
                                      <m:t>2</m:t>
                                    </m:r>
                                  </m:sub>
                                </m:sSub>
                                <m:r>
                                  <a:rPr lang="en-IN" sz="1600" i="1" kern="1200">
                                    <a:solidFill>
                                      <a:prstClr val="black"/>
                                    </a:solidFill>
                                    <a:latin typeface="Cambria Math" panose="02040503050406030204" pitchFamily="18" charset="0"/>
                                    <a:ea typeface="Cambria Math" panose="02040503050406030204" pitchFamily="18" charset="0"/>
                                    <a:cs typeface="+mn-cs"/>
                                  </a:rPr>
                                  <m:t>(</m:t>
                                </m:r>
                                <m:r>
                                  <a:rPr lang="en-IN" sz="1600" i="1" kern="1200">
                                    <a:solidFill>
                                      <a:prstClr val="black"/>
                                    </a:solidFill>
                                    <a:latin typeface="Cambria Math" panose="02040503050406030204" pitchFamily="18" charset="0"/>
                                    <a:ea typeface="Cambria Math" panose="02040503050406030204" pitchFamily="18" charset="0"/>
                                    <a:cs typeface="+mn-cs"/>
                                  </a:rPr>
                                  <m:t>𝑥</m:t>
                                </m:r>
                                <m:r>
                                  <a:rPr lang="en-IN" sz="1600" i="1" kern="1200">
                                    <a:solidFill>
                                      <a:prstClr val="black"/>
                                    </a:solidFill>
                                    <a:latin typeface="Cambria Math" panose="02040503050406030204" pitchFamily="18" charset="0"/>
                                    <a:ea typeface="Cambria Math" panose="02040503050406030204" pitchFamily="18" charset="0"/>
                                    <a:cs typeface="+mn-cs"/>
                                  </a:rPr>
                                  <m:t>)</m:t>
                                </m:r>
                              </m:e>
                            </m:mr>
                            <m:mr>
                              <m:e>
                                <m:sSub>
                                  <m:sSubPr>
                                    <m:ctrlPr>
                                      <a:rPr lang="en-IN" sz="1600" i="1" kern="1200" smtClean="0">
                                        <a:solidFill>
                                          <a:prstClr val="black"/>
                                        </a:solidFill>
                                        <a:latin typeface="Cambria Math" panose="02040503050406030204" pitchFamily="18" charset="0"/>
                                        <a:ea typeface="Cambria Math" panose="02040503050406030204" pitchFamily="18" charset="0"/>
                                        <a:cs typeface="+mn-cs"/>
                                      </a:rPr>
                                    </m:ctrlPr>
                                  </m:sSubPr>
                                  <m:e>
                                    <m:r>
                                      <m:rPr>
                                        <m:brk m:alnAt="7"/>
                                      </m:rPr>
                                      <a:rPr lang="en-IN" sz="1600" i="1" kern="1200">
                                        <a:solidFill>
                                          <a:prstClr val="black"/>
                                        </a:solidFill>
                                        <a:latin typeface="Cambria Math" panose="02040503050406030204" pitchFamily="18" charset="0"/>
                                        <a:ea typeface="Cambria Math" panose="02040503050406030204" pitchFamily="18" charset="0"/>
                                        <a:cs typeface="+mn-cs"/>
                                      </a:rPr>
                                      <m:t>∅</m:t>
                                    </m:r>
                                  </m:e>
                                  <m:sub>
                                    <m:r>
                                      <m:rPr>
                                        <m:brk m:alnAt="7"/>
                                      </m:rPr>
                                      <a:rPr lang="en-IN" sz="1600" i="1" kern="1200" smtClean="0">
                                        <a:solidFill>
                                          <a:prstClr val="black"/>
                                        </a:solidFill>
                                        <a:latin typeface="Cambria Math" panose="02040503050406030204" pitchFamily="18" charset="0"/>
                                        <a:ea typeface="Cambria Math" panose="02040503050406030204" pitchFamily="18" charset="0"/>
                                        <a:cs typeface="+mn-cs"/>
                                      </a:rPr>
                                      <m:t>3</m:t>
                                    </m:r>
                                  </m:sub>
                                </m:sSub>
                                <m:r>
                                  <a:rPr lang="en-IN" sz="1600" i="1" kern="1200">
                                    <a:solidFill>
                                      <a:prstClr val="black"/>
                                    </a:solidFill>
                                    <a:latin typeface="Cambria Math" panose="02040503050406030204" pitchFamily="18" charset="0"/>
                                    <a:ea typeface="Cambria Math" panose="02040503050406030204" pitchFamily="18" charset="0"/>
                                    <a:cs typeface="+mn-cs"/>
                                  </a:rPr>
                                  <m:t>(</m:t>
                                </m:r>
                                <m:r>
                                  <a:rPr lang="en-IN" sz="1600" i="1" kern="1200">
                                    <a:solidFill>
                                      <a:prstClr val="black"/>
                                    </a:solidFill>
                                    <a:latin typeface="Cambria Math" panose="02040503050406030204" pitchFamily="18" charset="0"/>
                                    <a:ea typeface="Cambria Math" panose="02040503050406030204" pitchFamily="18" charset="0"/>
                                    <a:cs typeface="+mn-cs"/>
                                  </a:rPr>
                                  <m:t>𝑥</m:t>
                                </m:r>
                                <m:r>
                                  <a:rPr lang="en-IN" sz="1600" i="1" kern="1200">
                                    <a:solidFill>
                                      <a:prstClr val="black"/>
                                    </a:solidFill>
                                    <a:latin typeface="Cambria Math" panose="02040503050406030204" pitchFamily="18" charset="0"/>
                                    <a:ea typeface="Cambria Math" panose="02040503050406030204" pitchFamily="18" charset="0"/>
                                    <a:cs typeface="+mn-cs"/>
                                  </a:rPr>
                                  <m:t>)</m:t>
                                </m:r>
                              </m:e>
                            </m:mr>
                          </m:m>
                        </m:e>
                      </m:d>
                      <m:r>
                        <a:rPr lang="en-IN" sz="1600" b="1" i="1" kern="1200" smtClean="0">
                          <a:solidFill>
                            <a:prstClr val="black"/>
                          </a:solidFill>
                          <a:latin typeface="Cambria Math" panose="02040503050406030204" pitchFamily="18" charset="0"/>
                          <a:ea typeface="Cambria Math" panose="02040503050406030204" pitchFamily="18" charset="0"/>
                          <a:cs typeface="+mn-cs"/>
                        </a:rPr>
                        <m:t>=</m:t>
                      </m:r>
                      <m:d>
                        <m:dPr>
                          <m:begChr m:val="["/>
                          <m:endChr m:val="]"/>
                          <m:ctrlPr>
                            <a:rPr lang="en-IN" sz="1600" b="1" i="1" kern="1200" smtClean="0">
                              <a:solidFill>
                                <a:prstClr val="black"/>
                              </a:solidFill>
                              <a:latin typeface="Cambria Math" panose="02040503050406030204" pitchFamily="18" charset="0"/>
                              <a:ea typeface="Cambria Math" panose="02040503050406030204" pitchFamily="18" charset="0"/>
                              <a:cs typeface="+mn-cs"/>
                            </a:rPr>
                          </m:ctrlPr>
                        </m:dPr>
                        <m:e>
                          <m:m>
                            <m:mPr>
                              <m:mcs>
                                <m:mc>
                                  <m:mcPr>
                                    <m:count m:val="1"/>
                                    <m:mcJc m:val="center"/>
                                  </m:mcPr>
                                </m:mc>
                              </m:mcs>
                              <m:ctrlPr>
                                <a:rPr lang="en-IN" sz="1600" i="1" kern="1200" smtClean="0">
                                  <a:solidFill>
                                    <a:prstClr val="black"/>
                                  </a:solidFill>
                                  <a:latin typeface="Cambria Math" panose="02040503050406030204" pitchFamily="18" charset="0"/>
                                  <a:ea typeface="Cambria Math" panose="02040503050406030204" pitchFamily="18" charset="0"/>
                                  <a:cs typeface="+mn-cs"/>
                                </a:rPr>
                              </m:ctrlPr>
                            </m:mPr>
                            <m:mr>
                              <m:e>
                                <m:sSup>
                                  <m:sSupPr>
                                    <m:ctrlPr>
                                      <a:rPr lang="en-IN" sz="1600" i="1" kern="1200" smtClean="0">
                                        <a:solidFill>
                                          <a:prstClr val="black"/>
                                        </a:solidFill>
                                        <a:latin typeface="Cambria Math" panose="02040503050406030204" pitchFamily="18" charset="0"/>
                                        <a:ea typeface="Cambria Math" panose="02040503050406030204" pitchFamily="18" charset="0"/>
                                        <a:cs typeface="+mn-cs"/>
                                      </a:rPr>
                                    </m:ctrlPr>
                                  </m:sSupPr>
                                  <m:e>
                                    <m:r>
                                      <m:rPr>
                                        <m:brk m:alnAt="7"/>
                                      </m:rPr>
                                      <a:rPr lang="en-IN" sz="1600" i="1" kern="1200" smtClean="0">
                                        <a:solidFill>
                                          <a:prstClr val="black"/>
                                        </a:solidFill>
                                        <a:latin typeface="Cambria Math" panose="02040503050406030204" pitchFamily="18" charset="0"/>
                                        <a:ea typeface="Cambria Math" panose="02040503050406030204" pitchFamily="18" charset="0"/>
                                        <a:cs typeface="+mn-cs"/>
                                      </a:rPr>
                                      <m:t>𝑥</m:t>
                                    </m:r>
                                  </m:e>
                                  <m:sup>
                                    <m:r>
                                      <m:rPr>
                                        <m:brk m:alnAt="7"/>
                                      </m:rPr>
                                      <a:rPr lang="en-IN" sz="1600" i="1" kern="1200" smtClean="0">
                                        <a:solidFill>
                                          <a:prstClr val="black"/>
                                        </a:solidFill>
                                        <a:latin typeface="Cambria Math" panose="02040503050406030204" pitchFamily="18" charset="0"/>
                                        <a:ea typeface="Cambria Math" panose="02040503050406030204" pitchFamily="18" charset="0"/>
                                        <a:cs typeface="+mn-cs"/>
                                      </a:rPr>
                                      <m:t>2</m:t>
                                    </m:r>
                                  </m:sup>
                                </m:sSup>
                              </m:e>
                            </m:mr>
                            <m:mr>
                              <m:e>
                                <m:rad>
                                  <m:radPr>
                                    <m:degHide m:val="on"/>
                                    <m:ctrlPr>
                                      <a:rPr lang="en-IN" sz="1600" i="1" kern="1200" smtClean="0">
                                        <a:solidFill>
                                          <a:prstClr val="black"/>
                                        </a:solidFill>
                                        <a:latin typeface="Cambria Math" panose="02040503050406030204" pitchFamily="18" charset="0"/>
                                        <a:ea typeface="Cambria Math" panose="02040503050406030204" pitchFamily="18" charset="0"/>
                                        <a:cs typeface="+mn-cs"/>
                                      </a:rPr>
                                    </m:ctrlPr>
                                  </m:radPr>
                                  <m:deg/>
                                  <m:e>
                                    <m:r>
                                      <a:rPr lang="en-IN" sz="1600" i="1" kern="1200" smtClean="0">
                                        <a:solidFill>
                                          <a:prstClr val="black"/>
                                        </a:solidFill>
                                        <a:latin typeface="Cambria Math" panose="02040503050406030204" pitchFamily="18" charset="0"/>
                                        <a:ea typeface="Cambria Math" panose="02040503050406030204" pitchFamily="18" charset="0"/>
                                        <a:cs typeface="+mn-cs"/>
                                      </a:rPr>
                                      <m:t>2</m:t>
                                    </m:r>
                                  </m:e>
                                </m:rad>
                                <m:r>
                                  <a:rPr lang="en-IN" sz="1600" i="1" kern="1200" smtClean="0">
                                    <a:solidFill>
                                      <a:prstClr val="black"/>
                                    </a:solidFill>
                                    <a:latin typeface="Cambria Math" panose="02040503050406030204" pitchFamily="18" charset="0"/>
                                    <a:ea typeface="Cambria Math" panose="02040503050406030204" pitchFamily="18" charset="0"/>
                                    <a:cs typeface="+mn-cs"/>
                                  </a:rPr>
                                  <m:t>𝑥</m:t>
                                </m:r>
                              </m:e>
                            </m:mr>
                            <m:mr>
                              <m:e>
                                <m:r>
                                  <a:rPr lang="en-IN" sz="1600" i="1" kern="1200" smtClean="0">
                                    <a:solidFill>
                                      <a:prstClr val="black"/>
                                    </a:solidFill>
                                    <a:latin typeface="Cambria Math" panose="02040503050406030204" pitchFamily="18" charset="0"/>
                                    <a:ea typeface="Cambria Math" panose="02040503050406030204" pitchFamily="18" charset="0"/>
                                    <a:cs typeface="+mn-cs"/>
                                  </a:rPr>
                                  <m:t>1</m:t>
                                </m:r>
                              </m:e>
                            </m:mr>
                          </m:m>
                        </m:e>
                      </m:d>
                    </m:oMath>
                  </m:oMathPara>
                </a14:m>
                <a:endParaRPr lang="en-IN" sz="1600" b="1" kern="1200" dirty="0">
                  <a:solidFill>
                    <a:prstClr val="black"/>
                  </a:solidFill>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5839F71E-64F3-3E79-5547-693C8E40FB6F}"/>
                  </a:ext>
                </a:extLst>
              </p:cNvPr>
              <p:cNvSpPr txBox="1">
                <a:spLocks noRot="1" noChangeAspect="1" noMove="1" noResize="1" noEditPoints="1" noAdjustHandles="1" noChangeArrowheads="1" noChangeShapeType="1" noTextEdit="1"/>
              </p:cNvSpPr>
              <p:nvPr/>
            </p:nvSpPr>
            <p:spPr>
              <a:xfrm>
                <a:off x="3285013" y="2287203"/>
                <a:ext cx="2573973" cy="78258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54D98B7-1F02-0F62-1783-51C2DB79E970}"/>
                  </a:ext>
                </a:extLst>
              </p:cNvPr>
              <p:cNvSpPr txBox="1"/>
              <p:nvPr/>
            </p:nvSpPr>
            <p:spPr>
              <a:xfrm>
                <a:off x="203917" y="3340917"/>
                <a:ext cx="9045681" cy="49244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𝑇h𝑒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𝑚𝑎𝑝𝑝𝑖𝑛𝑔</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𝑝𝑟𝑜𝑑𝑢𝑐𝑒𝑠</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𝑡h𝑒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𝑓𝑜𝑙𝑙𝑜𝑤𝑖𝑛𝑔</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𝑡h𝑟𝑒𝑒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𝑝𝑜𝑖𝑛𝑡𝑠</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𝑖𝑛</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𝑡h𝑒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𝑓𝑒𝑎𝑡𝑢𝑟𝑒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𝑠𝑝𝑎𝑐𝑒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𝑠h𝑜𝑤𝑛</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𝑎𝑠</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𝑡h𝑒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𝑟𝑜𝑤𝑠</m:t>
                      </m:r>
                      <m:r>
                        <a:rPr lang="en-US" sz="1600" i="1" kern="1200" smtClean="0">
                          <a:solidFill>
                            <a:prstClr val="black"/>
                          </a:solidFill>
                          <a:latin typeface="Cambria Math" panose="02040503050406030204" pitchFamily="18" charset="0"/>
                          <a:ea typeface="+mn-ea"/>
                          <a:cs typeface="+mn-cs"/>
                        </a:rPr>
                        <m:t> </m:t>
                      </m:r>
                    </m:oMath>
                  </m:oMathPara>
                </a14:m>
                <a:endParaRPr lang="en-IN" sz="1600" i="1" kern="1200" dirty="0">
                  <a:solidFill>
                    <a:prstClr val="black"/>
                  </a:solidFill>
                  <a:latin typeface="Cambria Math" panose="02040503050406030204" pitchFamily="18" charset="0"/>
                  <a:ea typeface="+mn-ea"/>
                  <a:cs typeface="+mn-cs"/>
                </a:endParaRPr>
              </a:p>
              <a:p>
                <a:pPr>
                  <a:buClrTx/>
                  <a:buFontTx/>
                  <a:buNone/>
                </a:pPr>
                <a:r>
                  <a:rPr lang="en-US" sz="1600" kern="1200" dirty="0">
                    <a:solidFill>
                      <a:prstClr val="black"/>
                    </a:solidFill>
                    <a:latin typeface="Calibri" panose="020F0502020204030204"/>
                    <a:ea typeface="+mn-ea"/>
                    <a:cs typeface="+mn-cs"/>
                  </a:rPr>
                  <a:t> </a:t>
                </a:r>
                <a14:m>
                  <m:oMath xmlns:m="http://schemas.openxmlformats.org/officeDocument/2006/math">
                    <m:r>
                      <a:rPr lang="en-US" sz="1600" i="1" kern="1200">
                        <a:solidFill>
                          <a:prstClr val="black"/>
                        </a:solidFill>
                        <a:latin typeface="Cambria Math" panose="02040503050406030204" pitchFamily="18" charset="0"/>
                        <a:ea typeface="+mn-ea"/>
                        <a:cs typeface="+mn-cs"/>
                      </a:rPr>
                      <m:t>𝑜𝑓</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𝑡h𝑒</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𝑚𝑎𝑡𝑟𝑖𝑥</m:t>
                    </m:r>
                    <m:r>
                      <a:rPr lang="en-US" sz="1600" i="1" kern="1200">
                        <a:solidFill>
                          <a:prstClr val="black"/>
                        </a:solidFill>
                        <a:latin typeface="Cambria Math" panose="02040503050406030204" pitchFamily="18" charset="0"/>
                        <a:ea typeface="+mn-ea"/>
                        <a:cs typeface="+mn-cs"/>
                      </a:rPr>
                      <m:t> </m:t>
                    </m:r>
                    <m:r>
                      <a:rPr lang="en-US" sz="1600" b="1" i="1" kern="1200">
                        <a:solidFill>
                          <a:prstClr val="black"/>
                        </a:solidFill>
                        <a:latin typeface="Cambria Math" panose="02040503050406030204" pitchFamily="18" charset="0"/>
                        <a:ea typeface="+mn-ea"/>
                        <a:cs typeface="+mn-cs"/>
                      </a:rPr>
                      <m:t>𝑭</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𝐹</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𝑠𝑡𝑎𝑛𝑑𝑖𝑛𝑔</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𝑓𝑜𝑟</m:t>
                    </m:r>
                    <m:r>
                      <a:rPr lang="en-US" sz="1600" i="1" kern="1200">
                        <a:solidFill>
                          <a:prstClr val="black"/>
                        </a:solidFill>
                        <a:latin typeface="Cambria Math" panose="02040503050406030204" pitchFamily="18" charset="0"/>
                        <a:ea typeface="+mn-ea"/>
                        <a:cs typeface="+mn-cs"/>
                      </a:rPr>
                      <m:t> </m:t>
                    </m:r>
                    <m:r>
                      <a:rPr lang="en-US" sz="1600" i="1" kern="1200">
                        <a:solidFill>
                          <a:prstClr val="black"/>
                        </a:solidFill>
                        <a:latin typeface="Cambria Math" panose="02040503050406030204" pitchFamily="18" charset="0"/>
                        <a:ea typeface="+mn-ea"/>
                        <a:cs typeface="+mn-cs"/>
                      </a:rPr>
                      <m:t>𝑓𝑒𝑎𝑡𝑢𝑟𝑒𝑠</m:t>
                    </m:r>
                    <m:r>
                      <a:rPr lang="en-US" sz="1600" i="1" kern="1200">
                        <a:solidFill>
                          <a:prstClr val="black"/>
                        </a:solidFill>
                        <a:latin typeface="Cambria Math" panose="02040503050406030204" pitchFamily="18" charset="0"/>
                        <a:ea typeface="+mn-ea"/>
                        <a:cs typeface="+mn-cs"/>
                      </a:rPr>
                      <m:t>)):</m:t>
                    </m:r>
                  </m:oMath>
                </a14:m>
                <a:endParaRPr lang="en-IN" sz="1600" kern="1200" dirty="0">
                  <a:solidFill>
                    <a:prstClr val="black"/>
                  </a:solidFill>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B54D98B7-1F02-0F62-1783-51C2DB79E970}"/>
                  </a:ext>
                </a:extLst>
              </p:cNvPr>
              <p:cNvSpPr txBox="1">
                <a:spLocks noRot="1" noChangeAspect="1" noMove="1" noResize="1" noEditPoints="1" noAdjustHandles="1" noChangeArrowheads="1" noChangeShapeType="1" noTextEdit="1"/>
              </p:cNvSpPr>
              <p:nvPr/>
            </p:nvSpPr>
            <p:spPr>
              <a:xfrm>
                <a:off x="203917" y="3340917"/>
                <a:ext cx="9045681" cy="492443"/>
              </a:xfrm>
              <a:prstGeom prst="rect">
                <a:avLst/>
              </a:prstGeom>
              <a:blipFill>
                <a:blip r:embed="rId5"/>
                <a:stretch>
                  <a:fillRect l="-472" b="-160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C8BC2A-5540-5647-640C-498D824585BA}"/>
                  </a:ext>
                </a:extLst>
              </p:cNvPr>
              <p:cNvSpPr txBox="1"/>
              <p:nvPr/>
            </p:nvSpPr>
            <p:spPr>
              <a:xfrm>
                <a:off x="3219962" y="4104488"/>
                <a:ext cx="2704074" cy="797847"/>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600" i="1" kern="1200" smtClean="0">
                          <a:solidFill>
                            <a:prstClr val="black"/>
                          </a:solidFill>
                          <a:latin typeface="Cambria Math" panose="02040503050406030204" pitchFamily="18" charset="0"/>
                          <a:ea typeface="+mn-ea"/>
                          <a:cs typeface="+mn-cs"/>
                        </a:rPr>
                        <m:t>𝐹</m:t>
                      </m:r>
                      <m:r>
                        <a:rPr lang="en-IN" sz="1600" i="1" kern="1200" smtClean="0">
                          <a:solidFill>
                            <a:prstClr val="black"/>
                          </a:solidFill>
                          <a:latin typeface="Cambria Math" panose="02040503050406030204" pitchFamily="18" charset="0"/>
                          <a:ea typeface="+mn-ea"/>
                          <a:cs typeface="+mn-cs"/>
                        </a:rPr>
                        <m:t>=</m:t>
                      </m:r>
                      <m:d>
                        <m:dPr>
                          <m:begChr m:val="["/>
                          <m:endChr m:val="]"/>
                          <m:ctrlPr>
                            <a:rPr lang="en-IN" sz="1600" i="1" kern="1200" smtClean="0">
                              <a:solidFill>
                                <a:prstClr val="black"/>
                              </a:solidFill>
                              <a:latin typeface="Cambria Math" panose="02040503050406030204" pitchFamily="18" charset="0"/>
                              <a:ea typeface="+mn-ea"/>
                              <a:cs typeface="+mn-cs"/>
                            </a:rPr>
                          </m:ctrlPr>
                        </m:dPr>
                        <m:e>
                          <m:m>
                            <m:mPr>
                              <m:mcs>
                                <m:mc>
                                  <m:mcPr>
                                    <m:count m:val="1"/>
                                    <m:mcJc m:val="center"/>
                                  </m:mcPr>
                                </m:mc>
                              </m:mcs>
                              <m:ctrlPr>
                                <a:rPr lang="en-IN" sz="1600" i="1" kern="1200" smtClean="0">
                                  <a:solidFill>
                                    <a:prstClr val="black"/>
                                  </a:solidFill>
                                  <a:latin typeface="Cambria Math" panose="02040503050406030204" pitchFamily="18" charset="0"/>
                                  <a:ea typeface="+mn-ea"/>
                                  <a:cs typeface="+mn-cs"/>
                                </a:rPr>
                              </m:ctrlPr>
                            </m:mPr>
                            <m:mr>
                              <m:e>
                                <m:sSub>
                                  <m:sSubPr>
                                    <m:ctrlPr>
                                      <a:rPr lang="en-IN" sz="16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600" i="1" kern="1200">
                                        <a:solidFill>
                                          <a:prstClr val="black"/>
                                        </a:solidFill>
                                        <a:latin typeface="Cambria Math" panose="02040503050406030204" pitchFamily="18" charset="0"/>
                                        <a:ea typeface="Cambria Math" panose="02040503050406030204" pitchFamily="18" charset="0"/>
                                        <a:cs typeface="+mn-cs"/>
                                      </a:rPr>
                                      <m:t>∅</m:t>
                                    </m:r>
                                  </m:e>
                                  <m:sub>
                                    <m:r>
                                      <m:rPr>
                                        <m:brk m:alnAt="7"/>
                                      </m:rPr>
                                      <a:rPr lang="en-IN" sz="1600" i="1" kern="1200">
                                        <a:solidFill>
                                          <a:prstClr val="black"/>
                                        </a:solidFill>
                                        <a:latin typeface="Cambria Math" panose="02040503050406030204" pitchFamily="18" charset="0"/>
                                        <a:ea typeface="Cambria Math" panose="02040503050406030204" pitchFamily="18" charset="0"/>
                                        <a:cs typeface="+mn-cs"/>
                                      </a:rPr>
                                      <m:t>1</m:t>
                                    </m:r>
                                  </m:sub>
                                </m:sSub>
                                <m:sSup>
                                  <m:sSupPr>
                                    <m:ctrlPr>
                                      <a:rPr lang="en-IN" sz="1600" i="1" kern="1200" smtClean="0">
                                        <a:solidFill>
                                          <a:prstClr val="black"/>
                                        </a:solidFill>
                                        <a:latin typeface="Cambria Math" panose="02040503050406030204" pitchFamily="18" charset="0"/>
                                        <a:ea typeface="Cambria Math" panose="02040503050406030204" pitchFamily="18" charset="0"/>
                                        <a:cs typeface="+mn-cs"/>
                                      </a:rPr>
                                    </m:ctrlPr>
                                  </m:sSupPr>
                                  <m:e>
                                    <m:d>
                                      <m:dPr>
                                        <m:ctrlPr>
                                          <a:rPr lang="en-IN" sz="1600" i="1" kern="1200">
                                            <a:solidFill>
                                              <a:prstClr val="black"/>
                                            </a:solidFill>
                                            <a:latin typeface="Cambria Math" panose="02040503050406030204" pitchFamily="18" charset="0"/>
                                            <a:ea typeface="Cambria Math" panose="02040503050406030204" pitchFamily="18" charset="0"/>
                                            <a:cs typeface="+mn-cs"/>
                                          </a:rPr>
                                        </m:ctrlPr>
                                      </m:dPr>
                                      <m:e>
                                        <m:r>
                                          <a:rPr lang="en-IN" sz="1600" i="1" kern="1200">
                                            <a:solidFill>
                                              <a:prstClr val="black"/>
                                            </a:solidFill>
                                            <a:latin typeface="Cambria Math" panose="02040503050406030204" pitchFamily="18" charset="0"/>
                                            <a:ea typeface="Cambria Math" panose="02040503050406030204" pitchFamily="18" charset="0"/>
                                            <a:cs typeface="+mn-cs"/>
                                          </a:rPr>
                                          <m:t>𝑥</m:t>
                                        </m:r>
                                      </m:e>
                                    </m:d>
                                  </m:e>
                                  <m:sup>
                                    <m:r>
                                      <a:rPr lang="en-IN" sz="1600" i="1" kern="1200" smtClean="0">
                                        <a:solidFill>
                                          <a:prstClr val="black"/>
                                        </a:solidFill>
                                        <a:latin typeface="Cambria Math" panose="02040503050406030204" pitchFamily="18" charset="0"/>
                                        <a:ea typeface="Cambria Math" panose="02040503050406030204" pitchFamily="18" charset="0"/>
                                        <a:cs typeface="+mn-cs"/>
                                      </a:rPr>
                                      <m:t>𝑇</m:t>
                                    </m:r>
                                  </m:sup>
                                </m:sSup>
                              </m:e>
                            </m:mr>
                            <m:mr>
                              <m:e>
                                <m:sSub>
                                  <m:sSubPr>
                                    <m:ctrlPr>
                                      <a:rPr lang="en-IN" sz="16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600" i="1" kern="1200">
                                        <a:solidFill>
                                          <a:prstClr val="black"/>
                                        </a:solidFill>
                                        <a:latin typeface="Cambria Math" panose="02040503050406030204" pitchFamily="18" charset="0"/>
                                        <a:ea typeface="Cambria Math" panose="02040503050406030204" pitchFamily="18" charset="0"/>
                                        <a:cs typeface="+mn-cs"/>
                                      </a:rPr>
                                      <m:t>∅</m:t>
                                    </m:r>
                                  </m:e>
                                  <m:sub>
                                    <m:r>
                                      <m:rPr>
                                        <m:brk m:alnAt="7"/>
                                      </m:rPr>
                                      <a:rPr lang="en-IN" sz="1600" i="1" kern="1200">
                                        <a:solidFill>
                                          <a:prstClr val="black"/>
                                        </a:solidFill>
                                        <a:latin typeface="Cambria Math" panose="02040503050406030204" pitchFamily="18" charset="0"/>
                                        <a:ea typeface="Cambria Math" panose="02040503050406030204" pitchFamily="18" charset="0"/>
                                        <a:cs typeface="+mn-cs"/>
                                      </a:rPr>
                                      <m:t>2</m:t>
                                    </m:r>
                                  </m:sub>
                                </m:sSub>
                                <m:sSup>
                                  <m:sSupPr>
                                    <m:ctrlPr>
                                      <a:rPr lang="en-IN" sz="1600" i="1" kern="1200" smtClean="0">
                                        <a:solidFill>
                                          <a:prstClr val="black"/>
                                        </a:solidFill>
                                        <a:latin typeface="Cambria Math" panose="02040503050406030204" pitchFamily="18" charset="0"/>
                                        <a:ea typeface="Cambria Math" panose="02040503050406030204" pitchFamily="18" charset="0"/>
                                        <a:cs typeface="+mn-cs"/>
                                      </a:rPr>
                                    </m:ctrlPr>
                                  </m:sSupPr>
                                  <m:e>
                                    <m:d>
                                      <m:dPr>
                                        <m:ctrlPr>
                                          <a:rPr lang="en-IN" sz="1600" i="1" kern="1200">
                                            <a:solidFill>
                                              <a:prstClr val="black"/>
                                            </a:solidFill>
                                            <a:latin typeface="Cambria Math" panose="02040503050406030204" pitchFamily="18" charset="0"/>
                                            <a:ea typeface="Cambria Math" panose="02040503050406030204" pitchFamily="18" charset="0"/>
                                            <a:cs typeface="+mn-cs"/>
                                          </a:rPr>
                                        </m:ctrlPr>
                                      </m:dPr>
                                      <m:e>
                                        <m:r>
                                          <a:rPr lang="en-IN" sz="1600" i="1" kern="1200">
                                            <a:solidFill>
                                              <a:prstClr val="black"/>
                                            </a:solidFill>
                                            <a:latin typeface="Cambria Math" panose="02040503050406030204" pitchFamily="18" charset="0"/>
                                            <a:ea typeface="Cambria Math" panose="02040503050406030204" pitchFamily="18" charset="0"/>
                                            <a:cs typeface="+mn-cs"/>
                                          </a:rPr>
                                          <m:t>𝑥</m:t>
                                        </m:r>
                                      </m:e>
                                    </m:d>
                                  </m:e>
                                  <m:sup>
                                    <m:r>
                                      <a:rPr lang="en-IN" sz="1600" i="1" kern="1200" smtClean="0">
                                        <a:solidFill>
                                          <a:prstClr val="black"/>
                                        </a:solidFill>
                                        <a:latin typeface="Cambria Math" panose="02040503050406030204" pitchFamily="18" charset="0"/>
                                        <a:ea typeface="Cambria Math" panose="02040503050406030204" pitchFamily="18" charset="0"/>
                                        <a:cs typeface="+mn-cs"/>
                                      </a:rPr>
                                      <m:t>𝑇</m:t>
                                    </m:r>
                                  </m:sup>
                                </m:sSup>
                              </m:e>
                            </m:mr>
                            <m:mr>
                              <m:e>
                                <m:sSub>
                                  <m:sSubPr>
                                    <m:ctrlPr>
                                      <a:rPr lang="en-IN" sz="16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600" i="1" kern="1200">
                                        <a:solidFill>
                                          <a:prstClr val="black"/>
                                        </a:solidFill>
                                        <a:latin typeface="Cambria Math" panose="02040503050406030204" pitchFamily="18" charset="0"/>
                                        <a:ea typeface="Cambria Math" panose="02040503050406030204" pitchFamily="18" charset="0"/>
                                        <a:cs typeface="+mn-cs"/>
                                      </a:rPr>
                                      <m:t>∅</m:t>
                                    </m:r>
                                  </m:e>
                                  <m:sub>
                                    <m:r>
                                      <m:rPr>
                                        <m:brk m:alnAt="7"/>
                                      </m:rPr>
                                      <a:rPr lang="en-IN" sz="1600" i="1" kern="1200">
                                        <a:solidFill>
                                          <a:prstClr val="black"/>
                                        </a:solidFill>
                                        <a:latin typeface="Cambria Math" panose="02040503050406030204" pitchFamily="18" charset="0"/>
                                        <a:ea typeface="Cambria Math" panose="02040503050406030204" pitchFamily="18" charset="0"/>
                                        <a:cs typeface="+mn-cs"/>
                                      </a:rPr>
                                      <m:t>3</m:t>
                                    </m:r>
                                  </m:sub>
                                </m:sSub>
                                <m:sSup>
                                  <m:sSupPr>
                                    <m:ctrlPr>
                                      <a:rPr lang="en-IN" sz="1600" i="1" kern="1200" smtClean="0">
                                        <a:solidFill>
                                          <a:prstClr val="black"/>
                                        </a:solidFill>
                                        <a:latin typeface="Cambria Math" panose="02040503050406030204" pitchFamily="18" charset="0"/>
                                        <a:ea typeface="Cambria Math" panose="02040503050406030204" pitchFamily="18" charset="0"/>
                                        <a:cs typeface="+mn-cs"/>
                                      </a:rPr>
                                    </m:ctrlPr>
                                  </m:sSupPr>
                                  <m:e>
                                    <m:d>
                                      <m:dPr>
                                        <m:ctrlPr>
                                          <a:rPr lang="en-IN" sz="1600" i="1" kern="1200">
                                            <a:solidFill>
                                              <a:prstClr val="black"/>
                                            </a:solidFill>
                                            <a:latin typeface="Cambria Math" panose="02040503050406030204" pitchFamily="18" charset="0"/>
                                            <a:ea typeface="Cambria Math" panose="02040503050406030204" pitchFamily="18" charset="0"/>
                                            <a:cs typeface="+mn-cs"/>
                                          </a:rPr>
                                        </m:ctrlPr>
                                      </m:dPr>
                                      <m:e>
                                        <m:r>
                                          <a:rPr lang="en-IN" sz="1600" i="1" kern="1200">
                                            <a:solidFill>
                                              <a:prstClr val="black"/>
                                            </a:solidFill>
                                            <a:latin typeface="Cambria Math" panose="02040503050406030204" pitchFamily="18" charset="0"/>
                                            <a:ea typeface="Cambria Math" panose="02040503050406030204" pitchFamily="18" charset="0"/>
                                            <a:cs typeface="+mn-cs"/>
                                          </a:rPr>
                                          <m:t>𝑥</m:t>
                                        </m:r>
                                      </m:e>
                                    </m:d>
                                  </m:e>
                                  <m:sup>
                                    <m:r>
                                      <a:rPr lang="en-IN" sz="1600" i="1" kern="1200" smtClean="0">
                                        <a:solidFill>
                                          <a:prstClr val="black"/>
                                        </a:solidFill>
                                        <a:latin typeface="Cambria Math" panose="02040503050406030204" pitchFamily="18" charset="0"/>
                                        <a:ea typeface="Cambria Math" panose="02040503050406030204" pitchFamily="18" charset="0"/>
                                        <a:cs typeface="+mn-cs"/>
                                      </a:rPr>
                                      <m:t>𝑇</m:t>
                                    </m:r>
                                  </m:sup>
                                </m:sSup>
                              </m:e>
                            </m:mr>
                          </m:m>
                        </m:e>
                      </m:d>
                      <m:r>
                        <a:rPr lang="en-IN" sz="1600" i="1" kern="1200" smtClean="0">
                          <a:solidFill>
                            <a:prstClr val="black"/>
                          </a:solidFill>
                          <a:latin typeface="Cambria Math" panose="02040503050406030204" pitchFamily="18" charset="0"/>
                          <a:ea typeface="+mn-ea"/>
                          <a:cs typeface="+mn-cs"/>
                        </a:rPr>
                        <m:t>=</m:t>
                      </m:r>
                      <m:d>
                        <m:dPr>
                          <m:begChr m:val="["/>
                          <m:endChr m:val="]"/>
                          <m:ctrlPr>
                            <a:rPr lang="en-IN" sz="1600" i="1" kern="1200" smtClean="0">
                              <a:solidFill>
                                <a:prstClr val="black"/>
                              </a:solidFill>
                              <a:latin typeface="Cambria Math" panose="02040503050406030204" pitchFamily="18" charset="0"/>
                              <a:ea typeface="+mn-ea"/>
                              <a:cs typeface="+mn-cs"/>
                            </a:rPr>
                          </m:ctrlPr>
                        </m:dPr>
                        <m:e>
                          <m:m>
                            <m:mPr>
                              <m:mcs>
                                <m:mc>
                                  <m:mcPr>
                                    <m:count m:val="3"/>
                                    <m:mcJc m:val="center"/>
                                  </m:mcPr>
                                </m:mc>
                              </m:mcs>
                              <m:ctrlPr>
                                <a:rPr lang="en-IN" sz="1600" i="1" kern="1200" smtClean="0">
                                  <a:solidFill>
                                    <a:prstClr val="black"/>
                                  </a:solidFill>
                                  <a:latin typeface="Cambria Math" panose="02040503050406030204" pitchFamily="18" charset="0"/>
                                  <a:ea typeface="+mn-ea"/>
                                  <a:cs typeface="+mn-cs"/>
                                </a:rPr>
                              </m:ctrlPr>
                            </m:mPr>
                            <m:mr>
                              <m:e>
                                <m:r>
                                  <m:rPr>
                                    <m:brk m:alnAt="7"/>
                                  </m:rPr>
                                  <a:rPr lang="en-IN" sz="1600" i="1" kern="1200" smtClean="0">
                                    <a:solidFill>
                                      <a:prstClr val="black"/>
                                    </a:solidFill>
                                    <a:latin typeface="Cambria Math" panose="02040503050406030204" pitchFamily="18" charset="0"/>
                                    <a:ea typeface="+mn-ea"/>
                                    <a:cs typeface="+mn-cs"/>
                                  </a:rPr>
                                  <m:t>1</m:t>
                                </m:r>
                              </m:e>
                              <m:e>
                                <m:r>
                                  <a:rPr lang="en-IN" sz="1600" i="1" kern="1200" smtClean="0">
                                    <a:solidFill>
                                      <a:prstClr val="black"/>
                                    </a:solidFill>
                                    <a:latin typeface="Cambria Math" panose="02040503050406030204" pitchFamily="18" charset="0"/>
                                    <a:ea typeface="+mn-ea"/>
                                    <a:cs typeface="+mn-cs"/>
                                  </a:rPr>
                                  <m:t>−</m:t>
                                </m:r>
                                <m:rad>
                                  <m:radPr>
                                    <m:degHide m:val="on"/>
                                    <m:ctrlPr>
                                      <a:rPr lang="en-IN" sz="1600" i="1" kern="1200" smtClean="0">
                                        <a:solidFill>
                                          <a:prstClr val="black"/>
                                        </a:solidFill>
                                        <a:latin typeface="Cambria Math" panose="02040503050406030204" pitchFamily="18" charset="0"/>
                                        <a:ea typeface="+mn-ea"/>
                                        <a:cs typeface="+mn-cs"/>
                                      </a:rPr>
                                    </m:ctrlPr>
                                  </m:radPr>
                                  <m:deg/>
                                  <m:e>
                                    <m:r>
                                      <a:rPr lang="en-IN" sz="1600" i="1" kern="1200" smtClean="0">
                                        <a:solidFill>
                                          <a:prstClr val="black"/>
                                        </a:solidFill>
                                        <a:latin typeface="Cambria Math" panose="02040503050406030204" pitchFamily="18" charset="0"/>
                                        <a:ea typeface="+mn-ea"/>
                                        <a:cs typeface="+mn-cs"/>
                                      </a:rPr>
                                      <m:t>2</m:t>
                                    </m:r>
                                  </m:e>
                                </m:rad>
                              </m:e>
                              <m:e>
                                <m:r>
                                  <a:rPr lang="en-IN" sz="1600" i="1" kern="1200" smtClean="0">
                                    <a:solidFill>
                                      <a:prstClr val="black"/>
                                    </a:solidFill>
                                    <a:latin typeface="Cambria Math" panose="02040503050406030204" pitchFamily="18" charset="0"/>
                                    <a:ea typeface="+mn-ea"/>
                                    <a:cs typeface="+mn-cs"/>
                                  </a:rPr>
                                  <m:t>1</m:t>
                                </m:r>
                              </m:e>
                            </m:mr>
                            <m:mr>
                              <m:e>
                                <m:r>
                                  <a:rPr lang="en-IN" sz="1600" i="1" kern="1200" smtClean="0">
                                    <a:solidFill>
                                      <a:prstClr val="black"/>
                                    </a:solidFill>
                                    <a:latin typeface="Cambria Math" panose="02040503050406030204" pitchFamily="18" charset="0"/>
                                    <a:ea typeface="+mn-ea"/>
                                    <a:cs typeface="+mn-cs"/>
                                  </a:rPr>
                                  <m:t>0</m:t>
                                </m:r>
                              </m:e>
                              <m:e>
                                <m:r>
                                  <a:rPr lang="en-IN" sz="1600" i="1" kern="1200" smtClean="0">
                                    <a:solidFill>
                                      <a:prstClr val="black"/>
                                    </a:solidFill>
                                    <a:latin typeface="Cambria Math" panose="02040503050406030204" pitchFamily="18" charset="0"/>
                                    <a:ea typeface="+mn-ea"/>
                                    <a:cs typeface="+mn-cs"/>
                                  </a:rPr>
                                  <m:t>0</m:t>
                                </m:r>
                              </m:e>
                              <m:e>
                                <m:r>
                                  <a:rPr lang="en-IN" sz="1600" i="1" kern="1200" smtClean="0">
                                    <a:solidFill>
                                      <a:prstClr val="black"/>
                                    </a:solidFill>
                                    <a:latin typeface="Cambria Math" panose="02040503050406030204" pitchFamily="18" charset="0"/>
                                    <a:ea typeface="+mn-ea"/>
                                    <a:cs typeface="+mn-cs"/>
                                  </a:rPr>
                                  <m:t>1</m:t>
                                </m:r>
                              </m:e>
                            </m:mr>
                            <m:mr>
                              <m:e>
                                <m:r>
                                  <a:rPr lang="en-IN" sz="1600" i="1" kern="1200" smtClean="0">
                                    <a:solidFill>
                                      <a:prstClr val="black"/>
                                    </a:solidFill>
                                    <a:latin typeface="Cambria Math" panose="02040503050406030204" pitchFamily="18" charset="0"/>
                                    <a:ea typeface="+mn-ea"/>
                                    <a:cs typeface="+mn-cs"/>
                                  </a:rPr>
                                  <m:t>1</m:t>
                                </m:r>
                              </m:e>
                              <m:e>
                                <m:rad>
                                  <m:radPr>
                                    <m:degHide m:val="on"/>
                                    <m:ctrlPr>
                                      <a:rPr lang="en-IN" sz="1600" i="1" kern="1200" smtClean="0">
                                        <a:solidFill>
                                          <a:prstClr val="black"/>
                                        </a:solidFill>
                                        <a:latin typeface="Cambria Math" panose="02040503050406030204" pitchFamily="18" charset="0"/>
                                        <a:ea typeface="+mn-ea"/>
                                        <a:cs typeface="+mn-cs"/>
                                      </a:rPr>
                                    </m:ctrlPr>
                                  </m:radPr>
                                  <m:deg/>
                                  <m:e>
                                    <m:r>
                                      <a:rPr lang="en-IN" sz="1600" i="1" kern="1200" smtClean="0">
                                        <a:solidFill>
                                          <a:prstClr val="black"/>
                                        </a:solidFill>
                                        <a:latin typeface="Cambria Math" panose="02040503050406030204" pitchFamily="18" charset="0"/>
                                        <a:ea typeface="+mn-ea"/>
                                        <a:cs typeface="+mn-cs"/>
                                      </a:rPr>
                                      <m:t>2</m:t>
                                    </m:r>
                                  </m:e>
                                </m:rad>
                              </m:e>
                              <m:e>
                                <m:r>
                                  <a:rPr lang="en-IN" sz="1600" i="1" kern="1200" smtClean="0">
                                    <a:solidFill>
                                      <a:prstClr val="black"/>
                                    </a:solidFill>
                                    <a:latin typeface="Cambria Math" panose="02040503050406030204" pitchFamily="18" charset="0"/>
                                    <a:ea typeface="+mn-ea"/>
                                    <a:cs typeface="+mn-cs"/>
                                  </a:rPr>
                                  <m:t>1</m:t>
                                </m:r>
                              </m:e>
                            </m:mr>
                          </m:m>
                        </m:e>
                      </m:d>
                    </m:oMath>
                  </m:oMathPara>
                </a14:m>
                <a:endParaRPr lang="en-IN" sz="1600" kern="1200" dirty="0">
                  <a:solidFill>
                    <a:prstClr val="black"/>
                  </a:solidFill>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60C8BC2A-5540-5647-640C-498D824585BA}"/>
                  </a:ext>
                </a:extLst>
              </p:cNvPr>
              <p:cNvSpPr txBox="1">
                <a:spLocks noRot="1" noChangeAspect="1" noMove="1" noResize="1" noEditPoints="1" noAdjustHandles="1" noChangeArrowheads="1" noChangeShapeType="1" noTextEdit="1"/>
              </p:cNvSpPr>
              <p:nvPr/>
            </p:nvSpPr>
            <p:spPr>
              <a:xfrm>
                <a:off x="3219962" y="4104488"/>
                <a:ext cx="2704074" cy="797847"/>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60713348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BA940F-7A6E-CA42-1286-287867783C70}"/>
                  </a:ext>
                </a:extLst>
              </p:cNvPr>
              <p:cNvSpPr txBox="1"/>
              <p:nvPr/>
            </p:nvSpPr>
            <p:spPr>
              <a:xfrm>
                <a:off x="597197" y="817606"/>
                <a:ext cx="2624116"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a:solidFill>
                            <a:prstClr val="black"/>
                          </a:solidFill>
                          <a:latin typeface="Cambria Math" panose="02040503050406030204" pitchFamily="18" charset="0"/>
                          <a:ea typeface="+mn-ea"/>
                          <a:cs typeface="+mn-cs"/>
                        </a:rPr>
                        <m:t>𝑇h𝑒</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𝐾𝑒𝑟𝑛𝑎𝑙</m:t>
                      </m:r>
                      <m:r>
                        <a:rPr lang="en-US" sz="1800" i="1" kern="1200">
                          <a:solidFill>
                            <a:prstClr val="black"/>
                          </a:solidFill>
                          <a:latin typeface="Cambria Math" panose="02040503050406030204" pitchFamily="18" charset="0"/>
                          <a:ea typeface="+mn-ea"/>
                          <a:cs typeface="+mn-cs"/>
                        </a:rPr>
                        <m:t> </m:t>
                      </m:r>
                      <m:r>
                        <a:rPr lang="en-US" sz="1800" b="1" i="1" kern="1200">
                          <a:solidFill>
                            <a:prstClr val="black"/>
                          </a:solidFill>
                          <a:latin typeface="Cambria Math" panose="02040503050406030204" pitchFamily="18" charset="0"/>
                          <a:ea typeface="+mn-ea"/>
                          <a:cs typeface="+mn-cs"/>
                        </a:rPr>
                        <m:t>𝑲</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𝑖𝑠</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𝑔𝑖𝑣𝑒𝑛</m:t>
                      </m:r>
                      <m:r>
                        <a:rPr lang="en-US" sz="1800" i="1" kern="1200">
                          <a:solidFill>
                            <a:prstClr val="black"/>
                          </a:solidFill>
                          <a:latin typeface="Cambria Math" panose="02040503050406030204" pitchFamily="18" charset="0"/>
                          <a:ea typeface="+mn-ea"/>
                          <a:cs typeface="+mn-cs"/>
                        </a:rPr>
                        <m:t> </m:t>
                      </m:r>
                      <m:r>
                        <a:rPr lang="en-US" sz="1800" i="1" kern="1200">
                          <a:solidFill>
                            <a:prstClr val="black"/>
                          </a:solidFill>
                          <a:latin typeface="Cambria Math" panose="02040503050406030204" pitchFamily="18" charset="0"/>
                          <a:ea typeface="+mn-ea"/>
                          <a:cs typeface="+mn-cs"/>
                        </a:rPr>
                        <m:t>𝑏𝑦</m:t>
                      </m:r>
                    </m:oMath>
                  </m:oMathPara>
                </a14:m>
                <a:endParaRPr lang="en-IN" sz="1800" kern="1200" dirty="0">
                  <a:solidFill>
                    <a:prstClr val="black"/>
                  </a:solidFill>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3BBA940F-7A6E-CA42-1286-287867783C70}"/>
                  </a:ext>
                </a:extLst>
              </p:cNvPr>
              <p:cNvSpPr txBox="1">
                <a:spLocks noRot="1" noChangeAspect="1" noMove="1" noResize="1" noEditPoints="1" noAdjustHandles="1" noChangeArrowheads="1" noChangeShapeType="1" noTextEdit="1"/>
              </p:cNvSpPr>
              <p:nvPr/>
            </p:nvSpPr>
            <p:spPr>
              <a:xfrm>
                <a:off x="597197" y="817606"/>
                <a:ext cx="2624116" cy="276999"/>
              </a:xfrm>
              <a:prstGeom prst="rect">
                <a:avLst/>
              </a:prstGeom>
              <a:blipFill>
                <a:blip r:embed="rId2"/>
                <a:stretch>
                  <a:fillRect l="-1860" t="-2174" r="-2791" b="-326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EDC3AC-BAF8-B687-A7CB-F89543DB9B5A}"/>
                  </a:ext>
                </a:extLst>
              </p:cNvPr>
              <p:cNvSpPr txBox="1"/>
              <p:nvPr/>
            </p:nvSpPr>
            <p:spPr>
              <a:xfrm>
                <a:off x="2390377" y="1446876"/>
                <a:ext cx="4363246" cy="88036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𝐾</m:t>
                      </m:r>
                      <m:r>
                        <a:rPr lang="en-IN" sz="1800"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𝐹</m:t>
                      </m:r>
                      <m:r>
                        <a:rPr lang="en-IN" sz="1800" i="1" kern="1200" smtClean="0">
                          <a:solidFill>
                            <a:prstClr val="black"/>
                          </a:solidFill>
                          <a:latin typeface="Cambria Math" panose="02040503050406030204" pitchFamily="18" charset="0"/>
                          <a:ea typeface="+mn-ea"/>
                          <a:cs typeface="+mn-cs"/>
                        </a:rPr>
                        <m:t>∗</m:t>
                      </m:r>
                      <m:sSup>
                        <m:sSupPr>
                          <m:ctrlPr>
                            <a:rPr lang="en-IN" sz="1800" i="1" kern="1200" smtClean="0">
                              <a:solidFill>
                                <a:prstClr val="black"/>
                              </a:solidFill>
                              <a:latin typeface="Cambria Math" panose="02040503050406030204" pitchFamily="18" charset="0"/>
                              <a:ea typeface="+mn-ea"/>
                              <a:cs typeface="+mn-cs"/>
                            </a:rPr>
                          </m:ctrlPr>
                        </m:sSupPr>
                        <m:e>
                          <m:r>
                            <a:rPr lang="en-IN" sz="1800" i="1" kern="1200" smtClean="0">
                              <a:solidFill>
                                <a:prstClr val="black"/>
                              </a:solidFill>
                              <a:latin typeface="Cambria Math" panose="02040503050406030204" pitchFamily="18" charset="0"/>
                              <a:ea typeface="+mn-ea"/>
                              <a:cs typeface="+mn-cs"/>
                            </a:rPr>
                            <m:t>𝐹</m:t>
                          </m:r>
                        </m:e>
                        <m:sup>
                          <m:r>
                            <a:rPr lang="en-IN" sz="1800" i="1" kern="1200" smtClean="0">
                              <a:solidFill>
                                <a:prstClr val="black"/>
                              </a:solidFill>
                              <a:latin typeface="Cambria Math" panose="02040503050406030204" pitchFamily="18" charset="0"/>
                              <a:ea typeface="+mn-ea"/>
                              <a:cs typeface="+mn-cs"/>
                            </a:rPr>
                            <m:t>𝑇</m:t>
                          </m:r>
                        </m:sup>
                      </m:sSup>
                      <m:r>
                        <a:rPr lang="en-IN" sz="1800" i="1" kern="1200" smtClean="0">
                          <a:solidFill>
                            <a:prstClr val="black"/>
                          </a:solidFill>
                          <a:latin typeface="Cambria Math" panose="02040503050406030204" pitchFamily="18" charset="0"/>
                          <a:ea typeface="+mn-ea"/>
                          <a:cs typeface="+mn-cs"/>
                        </a:rPr>
                        <m:t>=</m:t>
                      </m:r>
                      <m:d>
                        <m:dPr>
                          <m:begChr m:val="["/>
                          <m:endChr m:val="]"/>
                          <m:ctrlPr>
                            <a:rPr lang="en-IN" sz="1800" i="1" kern="1200" smtClean="0">
                              <a:solidFill>
                                <a:prstClr val="black"/>
                              </a:solidFill>
                              <a:latin typeface="Cambria Math" panose="02040503050406030204" pitchFamily="18" charset="0"/>
                              <a:ea typeface="+mn-ea"/>
                              <a:cs typeface="+mn-cs"/>
                            </a:rPr>
                          </m:ctrlPr>
                        </m:dPr>
                        <m:e>
                          <m:m>
                            <m:mPr>
                              <m:mcs>
                                <m:mc>
                                  <m:mcPr>
                                    <m:count m:val="3"/>
                                    <m:mcJc m:val="center"/>
                                  </m:mcPr>
                                </m:mc>
                              </m:mcs>
                              <m:ctrlPr>
                                <a:rPr lang="en-IN" sz="1800" i="1" kern="1200" smtClean="0">
                                  <a:solidFill>
                                    <a:prstClr val="black"/>
                                  </a:solidFill>
                                  <a:latin typeface="Cambria Math" panose="02040503050406030204" pitchFamily="18" charset="0"/>
                                  <a:ea typeface="+mn-ea"/>
                                  <a:cs typeface="+mn-cs"/>
                                </a:rPr>
                              </m:ctrlPr>
                            </m:mPr>
                            <m:mr>
                              <m:e>
                                <m:r>
                                  <m:rPr>
                                    <m:brk m:alnAt="7"/>
                                  </m:rPr>
                                  <a:rPr lang="en-IN" sz="1800" i="1" kern="1200" smtClean="0">
                                    <a:solidFill>
                                      <a:prstClr val="black"/>
                                    </a:solidFill>
                                    <a:latin typeface="Cambria Math" panose="02040503050406030204" pitchFamily="18" charset="0"/>
                                    <a:ea typeface="+mn-ea"/>
                                    <a:cs typeface="+mn-cs"/>
                                  </a:rPr>
                                  <m:t>1</m:t>
                                </m:r>
                              </m:e>
                              <m:e>
                                <m:r>
                                  <a:rPr lang="en-IN" sz="1800" i="1" kern="1200" smtClean="0">
                                    <a:solidFill>
                                      <a:prstClr val="black"/>
                                    </a:solidFill>
                                    <a:latin typeface="Cambria Math" panose="02040503050406030204" pitchFamily="18" charset="0"/>
                                    <a:ea typeface="+mn-ea"/>
                                    <a:cs typeface="+mn-cs"/>
                                  </a:rPr>
                                  <m:t>−</m:t>
                                </m:r>
                                <m:rad>
                                  <m:radPr>
                                    <m:degHide m:val="on"/>
                                    <m:ctrlPr>
                                      <a:rPr lang="en-IN" sz="1800" i="1" kern="1200">
                                        <a:solidFill>
                                          <a:prstClr val="black"/>
                                        </a:solidFill>
                                        <a:latin typeface="Cambria Math" panose="02040503050406030204" pitchFamily="18" charset="0"/>
                                        <a:ea typeface="+mn-ea"/>
                                        <a:cs typeface="+mn-cs"/>
                                      </a:rPr>
                                    </m:ctrlPr>
                                  </m:radPr>
                                  <m:deg/>
                                  <m:e>
                                    <m:r>
                                      <a:rPr lang="en-IN" sz="1800" i="1" kern="1200">
                                        <a:solidFill>
                                          <a:prstClr val="black"/>
                                        </a:solidFill>
                                        <a:latin typeface="Cambria Math" panose="02040503050406030204" pitchFamily="18" charset="0"/>
                                        <a:ea typeface="+mn-ea"/>
                                        <a:cs typeface="+mn-cs"/>
                                      </a:rPr>
                                      <m:t>2</m:t>
                                    </m:r>
                                  </m:e>
                                </m:rad>
                              </m:e>
                              <m:e>
                                <m:r>
                                  <a:rPr lang="en-IN" sz="1800" i="1" kern="1200" smtClean="0">
                                    <a:solidFill>
                                      <a:prstClr val="black"/>
                                    </a:solidFill>
                                    <a:latin typeface="Cambria Math" panose="02040503050406030204" pitchFamily="18" charset="0"/>
                                    <a:ea typeface="+mn-ea"/>
                                    <a:cs typeface="+mn-cs"/>
                                  </a:rPr>
                                  <m:t>1</m:t>
                                </m:r>
                              </m:e>
                            </m:mr>
                            <m:mr>
                              <m:e>
                                <m:r>
                                  <a:rPr lang="en-IN" sz="1800" i="1" kern="1200" smtClean="0">
                                    <a:solidFill>
                                      <a:prstClr val="black"/>
                                    </a:solidFill>
                                    <a:latin typeface="Cambria Math" panose="02040503050406030204" pitchFamily="18" charset="0"/>
                                    <a:ea typeface="+mn-ea"/>
                                    <a:cs typeface="+mn-cs"/>
                                  </a:rPr>
                                  <m:t>0</m:t>
                                </m:r>
                              </m:e>
                              <m:e>
                                <m:r>
                                  <a:rPr lang="en-IN" sz="1800" i="1" kern="1200" smtClean="0">
                                    <a:solidFill>
                                      <a:prstClr val="black"/>
                                    </a:solidFill>
                                    <a:latin typeface="Cambria Math" panose="02040503050406030204" pitchFamily="18" charset="0"/>
                                    <a:ea typeface="+mn-ea"/>
                                    <a:cs typeface="+mn-cs"/>
                                  </a:rPr>
                                  <m:t>0</m:t>
                                </m:r>
                              </m:e>
                              <m:e>
                                <m:r>
                                  <a:rPr lang="en-IN" sz="1800" i="1" kern="1200" smtClean="0">
                                    <a:solidFill>
                                      <a:prstClr val="black"/>
                                    </a:solidFill>
                                    <a:latin typeface="Cambria Math" panose="02040503050406030204" pitchFamily="18" charset="0"/>
                                    <a:ea typeface="+mn-ea"/>
                                    <a:cs typeface="+mn-cs"/>
                                  </a:rPr>
                                  <m:t>1</m:t>
                                </m:r>
                              </m:e>
                            </m:mr>
                            <m:mr>
                              <m:e>
                                <m:r>
                                  <a:rPr lang="en-IN" sz="1800" i="1" kern="1200" smtClean="0">
                                    <a:solidFill>
                                      <a:prstClr val="black"/>
                                    </a:solidFill>
                                    <a:latin typeface="Cambria Math" panose="02040503050406030204" pitchFamily="18" charset="0"/>
                                    <a:ea typeface="+mn-ea"/>
                                    <a:cs typeface="+mn-cs"/>
                                  </a:rPr>
                                  <m:t>1</m:t>
                                </m:r>
                              </m:e>
                              <m:e>
                                <m:rad>
                                  <m:radPr>
                                    <m:degHide m:val="on"/>
                                    <m:ctrlPr>
                                      <a:rPr lang="en-IN" sz="1800" i="1" kern="1200">
                                        <a:solidFill>
                                          <a:prstClr val="black"/>
                                        </a:solidFill>
                                        <a:latin typeface="Cambria Math" panose="02040503050406030204" pitchFamily="18" charset="0"/>
                                        <a:ea typeface="+mn-ea"/>
                                        <a:cs typeface="+mn-cs"/>
                                      </a:rPr>
                                    </m:ctrlPr>
                                  </m:radPr>
                                  <m:deg/>
                                  <m:e>
                                    <m:r>
                                      <a:rPr lang="en-IN" sz="1800" i="1" kern="1200">
                                        <a:solidFill>
                                          <a:prstClr val="black"/>
                                        </a:solidFill>
                                        <a:latin typeface="Cambria Math" panose="02040503050406030204" pitchFamily="18" charset="0"/>
                                        <a:ea typeface="+mn-ea"/>
                                        <a:cs typeface="+mn-cs"/>
                                      </a:rPr>
                                      <m:t>2</m:t>
                                    </m:r>
                                  </m:e>
                                </m:rad>
                              </m:e>
                              <m:e>
                                <m:r>
                                  <a:rPr lang="en-IN" sz="1800" i="1" kern="1200" smtClean="0">
                                    <a:solidFill>
                                      <a:prstClr val="black"/>
                                    </a:solidFill>
                                    <a:latin typeface="Cambria Math" panose="02040503050406030204" pitchFamily="18" charset="0"/>
                                    <a:ea typeface="+mn-ea"/>
                                    <a:cs typeface="+mn-cs"/>
                                  </a:rPr>
                                  <m:t>1</m:t>
                                </m:r>
                              </m:e>
                            </m:mr>
                          </m:m>
                        </m:e>
                      </m:d>
                      <m:d>
                        <m:dPr>
                          <m:begChr m:val="["/>
                          <m:endChr m:val="]"/>
                          <m:ctrlPr>
                            <a:rPr lang="en-IN" sz="1800" i="1" kern="1200" smtClean="0">
                              <a:solidFill>
                                <a:prstClr val="black"/>
                              </a:solidFill>
                              <a:latin typeface="Cambria Math" panose="02040503050406030204" pitchFamily="18" charset="0"/>
                              <a:ea typeface="+mn-ea"/>
                              <a:cs typeface="+mn-cs"/>
                            </a:rPr>
                          </m:ctrlPr>
                        </m:dPr>
                        <m:e>
                          <m:m>
                            <m:mPr>
                              <m:mcs>
                                <m:mc>
                                  <m:mcPr>
                                    <m:count m:val="3"/>
                                    <m:mcJc m:val="center"/>
                                  </m:mcPr>
                                </m:mc>
                              </m:mcs>
                              <m:ctrlPr>
                                <a:rPr lang="en-IN" sz="1800" i="1" kern="1200" smtClean="0">
                                  <a:solidFill>
                                    <a:prstClr val="black"/>
                                  </a:solidFill>
                                  <a:latin typeface="Cambria Math" panose="02040503050406030204" pitchFamily="18" charset="0"/>
                                  <a:ea typeface="+mn-ea"/>
                                  <a:cs typeface="+mn-cs"/>
                                </a:rPr>
                              </m:ctrlPr>
                            </m:mPr>
                            <m:mr>
                              <m:e>
                                <m:r>
                                  <m:rPr>
                                    <m:brk m:alnAt="7"/>
                                  </m:rPr>
                                  <a:rPr lang="en-IN" sz="1800" i="1" kern="1200" smtClean="0">
                                    <a:solidFill>
                                      <a:prstClr val="black"/>
                                    </a:solidFill>
                                    <a:latin typeface="Cambria Math" panose="02040503050406030204" pitchFamily="18" charset="0"/>
                                    <a:ea typeface="+mn-ea"/>
                                    <a:cs typeface="+mn-cs"/>
                                  </a:rPr>
                                  <m:t>1</m:t>
                                </m:r>
                              </m:e>
                              <m:e>
                                <m:r>
                                  <a:rPr lang="en-IN" sz="1800" i="1" kern="1200" smtClean="0">
                                    <a:solidFill>
                                      <a:prstClr val="black"/>
                                    </a:solidFill>
                                    <a:latin typeface="Cambria Math" panose="02040503050406030204" pitchFamily="18" charset="0"/>
                                    <a:ea typeface="+mn-ea"/>
                                    <a:cs typeface="+mn-cs"/>
                                  </a:rPr>
                                  <m:t>0</m:t>
                                </m:r>
                              </m:e>
                              <m:e>
                                <m:r>
                                  <a:rPr lang="en-IN" sz="1800" i="1" kern="1200" smtClean="0">
                                    <a:solidFill>
                                      <a:prstClr val="black"/>
                                    </a:solidFill>
                                    <a:latin typeface="Cambria Math" panose="02040503050406030204" pitchFamily="18" charset="0"/>
                                    <a:ea typeface="+mn-ea"/>
                                    <a:cs typeface="+mn-cs"/>
                                  </a:rPr>
                                  <m:t>1</m:t>
                                </m:r>
                              </m:e>
                            </m:mr>
                            <m:mr>
                              <m:e>
                                <m:r>
                                  <a:rPr lang="en-IN" sz="1800" i="1" kern="1200" smtClean="0">
                                    <a:solidFill>
                                      <a:prstClr val="black"/>
                                    </a:solidFill>
                                    <a:latin typeface="Cambria Math" panose="02040503050406030204" pitchFamily="18" charset="0"/>
                                    <a:ea typeface="+mn-ea"/>
                                    <a:cs typeface="+mn-cs"/>
                                  </a:rPr>
                                  <m:t>−</m:t>
                                </m:r>
                                <m:rad>
                                  <m:radPr>
                                    <m:degHide m:val="on"/>
                                    <m:ctrlPr>
                                      <a:rPr lang="en-IN" sz="1800" i="1" kern="1200">
                                        <a:solidFill>
                                          <a:prstClr val="black"/>
                                        </a:solidFill>
                                        <a:latin typeface="Cambria Math" panose="02040503050406030204" pitchFamily="18" charset="0"/>
                                        <a:ea typeface="+mn-ea"/>
                                        <a:cs typeface="+mn-cs"/>
                                      </a:rPr>
                                    </m:ctrlPr>
                                  </m:radPr>
                                  <m:deg/>
                                  <m:e>
                                    <m:r>
                                      <a:rPr lang="en-IN" sz="1800" i="1" kern="1200">
                                        <a:solidFill>
                                          <a:prstClr val="black"/>
                                        </a:solidFill>
                                        <a:latin typeface="Cambria Math" panose="02040503050406030204" pitchFamily="18" charset="0"/>
                                        <a:ea typeface="+mn-ea"/>
                                        <a:cs typeface="+mn-cs"/>
                                      </a:rPr>
                                      <m:t>2</m:t>
                                    </m:r>
                                  </m:e>
                                </m:rad>
                              </m:e>
                              <m:e>
                                <m:r>
                                  <a:rPr lang="en-IN" sz="1800" i="1" kern="1200" smtClean="0">
                                    <a:solidFill>
                                      <a:prstClr val="black"/>
                                    </a:solidFill>
                                    <a:latin typeface="Cambria Math" panose="02040503050406030204" pitchFamily="18" charset="0"/>
                                    <a:ea typeface="+mn-ea"/>
                                    <a:cs typeface="+mn-cs"/>
                                  </a:rPr>
                                  <m:t>0</m:t>
                                </m:r>
                              </m:e>
                              <m:e>
                                <m:rad>
                                  <m:radPr>
                                    <m:degHide m:val="on"/>
                                    <m:ctrlPr>
                                      <a:rPr lang="en-IN" sz="1800" i="1" kern="1200">
                                        <a:solidFill>
                                          <a:prstClr val="black"/>
                                        </a:solidFill>
                                        <a:latin typeface="Cambria Math" panose="02040503050406030204" pitchFamily="18" charset="0"/>
                                        <a:ea typeface="+mn-ea"/>
                                        <a:cs typeface="+mn-cs"/>
                                      </a:rPr>
                                    </m:ctrlPr>
                                  </m:radPr>
                                  <m:deg/>
                                  <m:e>
                                    <m:r>
                                      <a:rPr lang="en-IN" sz="1800" i="1" kern="1200">
                                        <a:solidFill>
                                          <a:prstClr val="black"/>
                                        </a:solidFill>
                                        <a:latin typeface="Cambria Math" panose="02040503050406030204" pitchFamily="18" charset="0"/>
                                        <a:ea typeface="+mn-ea"/>
                                        <a:cs typeface="+mn-cs"/>
                                      </a:rPr>
                                      <m:t>2</m:t>
                                    </m:r>
                                  </m:e>
                                </m:rad>
                              </m:e>
                            </m:mr>
                            <m:mr>
                              <m:e>
                                <m:r>
                                  <a:rPr lang="en-IN" sz="1800" i="1" kern="1200" smtClean="0">
                                    <a:solidFill>
                                      <a:prstClr val="black"/>
                                    </a:solidFill>
                                    <a:latin typeface="Cambria Math" panose="02040503050406030204" pitchFamily="18" charset="0"/>
                                    <a:ea typeface="+mn-ea"/>
                                    <a:cs typeface="+mn-cs"/>
                                  </a:rPr>
                                  <m:t>1</m:t>
                                </m:r>
                              </m:e>
                              <m:e>
                                <m:r>
                                  <a:rPr lang="en-IN" sz="1800" i="1" kern="1200" smtClean="0">
                                    <a:solidFill>
                                      <a:prstClr val="black"/>
                                    </a:solidFill>
                                    <a:latin typeface="Cambria Math" panose="02040503050406030204" pitchFamily="18" charset="0"/>
                                    <a:ea typeface="+mn-ea"/>
                                    <a:cs typeface="+mn-cs"/>
                                  </a:rPr>
                                  <m:t>1</m:t>
                                </m:r>
                              </m:e>
                              <m:e>
                                <m:r>
                                  <a:rPr lang="en-IN" sz="1800" i="1" kern="1200" smtClean="0">
                                    <a:solidFill>
                                      <a:prstClr val="black"/>
                                    </a:solidFill>
                                    <a:latin typeface="Cambria Math" panose="02040503050406030204" pitchFamily="18" charset="0"/>
                                    <a:ea typeface="+mn-ea"/>
                                    <a:cs typeface="+mn-cs"/>
                                  </a:rPr>
                                  <m:t>1</m:t>
                                </m:r>
                              </m:e>
                            </m:mr>
                          </m:m>
                        </m:e>
                      </m:d>
                    </m:oMath>
                  </m:oMathPara>
                </a14:m>
                <a:endParaRPr lang="en-IN" sz="1800" kern="1200" dirty="0">
                  <a:solidFill>
                    <a:prstClr val="black"/>
                  </a:solidFill>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E8EDC3AC-BAF8-B687-A7CB-F89543DB9B5A}"/>
                  </a:ext>
                </a:extLst>
              </p:cNvPr>
              <p:cNvSpPr txBox="1">
                <a:spLocks noRot="1" noChangeAspect="1" noMove="1" noResize="1" noEditPoints="1" noAdjustHandles="1" noChangeArrowheads="1" noChangeShapeType="1" noTextEdit="1"/>
              </p:cNvSpPr>
              <p:nvPr/>
            </p:nvSpPr>
            <p:spPr>
              <a:xfrm>
                <a:off x="2390377" y="1446876"/>
                <a:ext cx="4363246" cy="88036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A1FF90-9559-463F-A654-DCBE93AC6338}"/>
                  </a:ext>
                </a:extLst>
              </p:cNvPr>
              <p:cNvSpPr txBox="1"/>
              <p:nvPr/>
            </p:nvSpPr>
            <p:spPr>
              <a:xfrm>
                <a:off x="597197" y="2679516"/>
                <a:ext cx="8087662" cy="88036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𝑊𝑒</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𝑛𝑜𝑤</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𝑠h𝑜𝑤</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𝑡h𝑎𝑡</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𝑡h𝑒</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𝑚𝑎𝑝𝑝𝑖𝑛𝑔</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𝑜𝑏𝑡𝑎𝑖𝑛𝑒𝑑</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𝑏𝑦</m:t>
                      </m:r>
                      <m:r>
                        <a:rPr lang="en-IN"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Cambria Math" panose="02040503050406030204" pitchFamily="18" charset="0"/>
                          <a:cs typeface="+mn-cs"/>
                        </a:rPr>
                        <m:t>∅</m:t>
                      </m:r>
                      <m:d>
                        <m:dPr>
                          <m:ctrlPr>
                            <a:rPr lang="en-IN" sz="1800" i="1" kern="1200" smtClean="0">
                              <a:solidFill>
                                <a:prstClr val="black"/>
                              </a:solidFill>
                              <a:latin typeface="Cambria Math" panose="02040503050406030204" pitchFamily="18" charset="0"/>
                              <a:ea typeface="Cambria Math" panose="02040503050406030204" pitchFamily="18" charset="0"/>
                              <a:cs typeface="+mn-cs"/>
                            </a:rPr>
                          </m:ctrlPr>
                        </m:dPr>
                        <m:e>
                          <m:r>
                            <a:rPr lang="en-IN" sz="1800" i="1" kern="1200" smtClean="0">
                              <a:solidFill>
                                <a:prstClr val="black"/>
                              </a:solidFill>
                              <a:latin typeface="Cambria Math" panose="02040503050406030204" pitchFamily="18" charset="0"/>
                              <a:ea typeface="Cambria Math" panose="02040503050406030204" pitchFamily="18" charset="0"/>
                              <a:cs typeface="+mn-cs"/>
                            </a:rPr>
                            <m:t>𝑥</m:t>
                          </m:r>
                        </m:e>
                      </m:d>
                      <m:r>
                        <a:rPr lang="en-IN" sz="1800" i="1" kern="1200" smtClean="0">
                          <a:solidFill>
                            <a:prstClr val="black"/>
                          </a:solidFill>
                          <a:latin typeface="Cambria Math" panose="02040503050406030204" pitchFamily="18" charset="0"/>
                          <a:ea typeface="Cambria Math" panose="02040503050406030204" pitchFamily="18" charset="0"/>
                          <a:cs typeface="+mn-cs"/>
                        </a:rPr>
                        <m:t>=</m:t>
                      </m:r>
                      <m:d>
                        <m:dPr>
                          <m:begChr m:val="["/>
                          <m:endChr m:val="]"/>
                          <m:ctrlPr>
                            <a:rPr lang="en-IN" sz="1800" i="1" kern="1200" smtClean="0">
                              <a:solidFill>
                                <a:prstClr val="black"/>
                              </a:solidFill>
                              <a:latin typeface="Cambria Math" panose="02040503050406030204" pitchFamily="18" charset="0"/>
                              <a:ea typeface="Cambria Math" panose="02040503050406030204" pitchFamily="18" charset="0"/>
                              <a:cs typeface="+mn-cs"/>
                            </a:rPr>
                          </m:ctrlPr>
                        </m:dPr>
                        <m:e>
                          <m:m>
                            <m:mPr>
                              <m:mcs>
                                <m:mc>
                                  <m:mcPr>
                                    <m:count m:val="1"/>
                                    <m:mcJc m:val="center"/>
                                  </m:mcPr>
                                </m:mc>
                              </m:mcs>
                              <m:ctrlPr>
                                <a:rPr lang="en-IN" sz="1800" i="1" kern="1200" smtClean="0">
                                  <a:solidFill>
                                    <a:prstClr val="black"/>
                                  </a:solidFill>
                                  <a:latin typeface="Cambria Math" panose="02040503050406030204" pitchFamily="18" charset="0"/>
                                  <a:ea typeface="Cambria Math" panose="02040503050406030204" pitchFamily="18" charset="0"/>
                                  <a:cs typeface="+mn-cs"/>
                                </a:rPr>
                              </m:ctrlPr>
                            </m:mPr>
                            <m:mr>
                              <m:e>
                                <m:sSup>
                                  <m:sSupPr>
                                    <m:ctrlPr>
                                      <a:rPr lang="en-IN" sz="1800" i="1" kern="1200" smtClean="0">
                                        <a:solidFill>
                                          <a:prstClr val="black"/>
                                        </a:solidFill>
                                        <a:latin typeface="Cambria Math" panose="02040503050406030204" pitchFamily="18" charset="0"/>
                                        <a:ea typeface="Cambria Math" panose="02040503050406030204" pitchFamily="18" charset="0"/>
                                        <a:cs typeface="+mn-cs"/>
                                      </a:rPr>
                                    </m:ctrlPr>
                                  </m:sSupPr>
                                  <m:e>
                                    <m:r>
                                      <m:rPr>
                                        <m:brk m:alnAt="7"/>
                                      </m:rPr>
                                      <a:rPr lang="en-IN" sz="1800" i="1" kern="1200" smtClean="0">
                                        <a:solidFill>
                                          <a:prstClr val="black"/>
                                        </a:solidFill>
                                        <a:latin typeface="Cambria Math" panose="02040503050406030204" pitchFamily="18" charset="0"/>
                                        <a:ea typeface="Cambria Math" panose="02040503050406030204" pitchFamily="18" charset="0"/>
                                        <a:cs typeface="+mn-cs"/>
                                      </a:rPr>
                                      <m:t>𝑥</m:t>
                                    </m:r>
                                  </m:e>
                                  <m:sup>
                                    <m:r>
                                      <m:rPr>
                                        <m:brk m:alnAt="7"/>
                                      </m:rPr>
                                      <a:rPr lang="en-IN" sz="1800" i="1" kern="1200" smtClean="0">
                                        <a:solidFill>
                                          <a:prstClr val="black"/>
                                        </a:solidFill>
                                        <a:latin typeface="Cambria Math" panose="02040503050406030204" pitchFamily="18" charset="0"/>
                                        <a:ea typeface="Cambria Math" panose="02040503050406030204" pitchFamily="18" charset="0"/>
                                        <a:cs typeface="+mn-cs"/>
                                      </a:rPr>
                                      <m:t>2</m:t>
                                    </m:r>
                                  </m:sup>
                                </m:sSup>
                              </m:e>
                            </m:mr>
                            <m:mr>
                              <m:e>
                                <m:rad>
                                  <m:radPr>
                                    <m:degHide m:val="on"/>
                                    <m:ctrlPr>
                                      <a:rPr lang="en-IN" sz="1800" i="1" kern="1200" smtClean="0">
                                        <a:solidFill>
                                          <a:prstClr val="black"/>
                                        </a:solidFill>
                                        <a:latin typeface="Cambria Math" panose="02040503050406030204" pitchFamily="18" charset="0"/>
                                        <a:ea typeface="Cambria Math" panose="02040503050406030204" pitchFamily="18" charset="0"/>
                                        <a:cs typeface="+mn-cs"/>
                                      </a:rPr>
                                    </m:ctrlPr>
                                  </m:radPr>
                                  <m:deg/>
                                  <m:e>
                                    <m:r>
                                      <a:rPr lang="en-IN" sz="1800" i="1" kern="1200" smtClean="0">
                                        <a:solidFill>
                                          <a:prstClr val="black"/>
                                        </a:solidFill>
                                        <a:latin typeface="Cambria Math" panose="02040503050406030204" pitchFamily="18" charset="0"/>
                                        <a:ea typeface="Cambria Math" panose="02040503050406030204" pitchFamily="18" charset="0"/>
                                        <a:cs typeface="+mn-cs"/>
                                      </a:rPr>
                                      <m:t>2</m:t>
                                    </m:r>
                                  </m:e>
                                </m:rad>
                                <m:r>
                                  <a:rPr lang="en-IN" sz="1800" i="1" kern="1200" smtClean="0">
                                    <a:solidFill>
                                      <a:prstClr val="black"/>
                                    </a:solidFill>
                                    <a:latin typeface="Cambria Math" panose="02040503050406030204" pitchFamily="18" charset="0"/>
                                    <a:ea typeface="Cambria Math" panose="02040503050406030204" pitchFamily="18" charset="0"/>
                                    <a:cs typeface="+mn-cs"/>
                                  </a:rPr>
                                  <m:t>𝑥</m:t>
                                </m:r>
                              </m:e>
                            </m:mr>
                            <m:mr>
                              <m:e>
                                <m:r>
                                  <a:rPr lang="en-IN" sz="1800" i="1" kern="1200" smtClean="0">
                                    <a:solidFill>
                                      <a:prstClr val="black"/>
                                    </a:solidFill>
                                    <a:latin typeface="Cambria Math" panose="02040503050406030204" pitchFamily="18" charset="0"/>
                                    <a:ea typeface="Cambria Math" panose="02040503050406030204" pitchFamily="18" charset="0"/>
                                    <a:cs typeface="+mn-cs"/>
                                  </a:rPr>
                                  <m:t>1</m:t>
                                </m:r>
                              </m:e>
                            </m:mr>
                          </m:m>
                        </m:e>
                      </m:d>
                      <m:r>
                        <a:rPr lang="en-IN" sz="1800" i="1"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𝑖𝑠</m:t>
                      </m:r>
                      <m:r>
                        <a:rPr lang="en-IN" sz="1800" i="1"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𝑎</m:t>
                      </m:r>
                      <m:r>
                        <a:rPr lang="en-IN" sz="1800" i="1"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𝑠𝑐𝑎𝑙𝑎𝑟</m:t>
                      </m:r>
                      <m:r>
                        <a:rPr lang="en-IN" sz="1800" i="1" kern="1200" smtClean="0">
                          <a:solidFill>
                            <a:prstClr val="black"/>
                          </a:solidFill>
                          <a:latin typeface="Cambria Math" panose="02040503050406030204" pitchFamily="18" charset="0"/>
                          <a:ea typeface="Cambria Math" panose="02040503050406030204" pitchFamily="18" charset="0"/>
                          <a:cs typeface="+mn-cs"/>
                        </a:rPr>
                        <m:t> </m:t>
                      </m:r>
                      <m:r>
                        <a:rPr lang="en-IN" sz="1800" i="1" kern="1200" smtClean="0">
                          <a:solidFill>
                            <a:prstClr val="black"/>
                          </a:solidFill>
                          <a:latin typeface="Cambria Math" panose="02040503050406030204" pitchFamily="18" charset="0"/>
                          <a:ea typeface="Cambria Math" panose="02040503050406030204" pitchFamily="18" charset="0"/>
                          <a:cs typeface="+mn-cs"/>
                        </a:rPr>
                        <m:t>𝑝𝑟𝑜𝑑𝑢𝑐𝑡</m:t>
                      </m:r>
                    </m:oMath>
                  </m:oMathPara>
                </a14:m>
                <a:endParaRPr lang="en-IN" sz="1800" kern="1200" dirty="0">
                  <a:solidFill>
                    <a:prstClr val="black"/>
                  </a:solidFill>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C9A1FF90-9559-463F-A654-DCBE93AC6338}"/>
                  </a:ext>
                </a:extLst>
              </p:cNvPr>
              <p:cNvSpPr txBox="1">
                <a:spLocks noRot="1" noChangeAspect="1" noMove="1" noResize="1" noEditPoints="1" noAdjustHandles="1" noChangeArrowheads="1" noChangeShapeType="1" noTextEdit="1"/>
              </p:cNvSpPr>
              <p:nvPr/>
            </p:nvSpPr>
            <p:spPr>
              <a:xfrm>
                <a:off x="597197" y="2679516"/>
                <a:ext cx="8087662" cy="88036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78869D-7A43-9314-6061-7E39C39F5D57}"/>
                  </a:ext>
                </a:extLst>
              </p:cNvPr>
              <p:cNvSpPr txBox="1"/>
              <p:nvPr/>
            </p:nvSpPr>
            <p:spPr>
              <a:xfrm>
                <a:off x="917377" y="3912156"/>
                <a:ext cx="7309245" cy="31906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𝑖𝑚𝑝𝑙𝑒𝑚𝑒𝑛𝑡𝑎𝑡𝑖𝑜𝑛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𝑜𝑓</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𝑎</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𝑞𝑢𝑎𝑑𝑟𝑎𝑡𝑖𝑐</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𝑘𝑒𝑟𝑛𝑒𝑙</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𝑓𝑢𝑛𝑐𝑡𝑖𝑜𝑛</m:t>
                      </m:r>
                      <m:r>
                        <a:rPr lang="en-IN" sz="1800" i="1" kern="1200" smtClean="0">
                          <a:solidFill>
                            <a:prstClr val="black"/>
                          </a:solidFill>
                          <a:latin typeface="Cambria Math" panose="02040503050406030204" pitchFamily="18" charset="0"/>
                          <a:ea typeface="+mn-ea"/>
                          <a:cs typeface="+mn-cs"/>
                        </a:rPr>
                        <m:t> </m:t>
                      </m:r>
                      <m:sSup>
                        <m:sSupPr>
                          <m:ctrlPr>
                            <a:rPr lang="en-IN" sz="1800" i="1" kern="1200" smtClean="0">
                              <a:solidFill>
                                <a:prstClr val="black"/>
                              </a:solidFill>
                              <a:latin typeface="Cambria Math" panose="02040503050406030204" pitchFamily="18" charset="0"/>
                              <a:ea typeface="+mn-ea"/>
                              <a:cs typeface="+mn-cs"/>
                            </a:rPr>
                          </m:ctrlPr>
                        </m:sSupPr>
                        <m:e>
                          <m:d>
                            <m:dPr>
                              <m:ctrlPr>
                                <a:rPr lang="en-IN" sz="1800" i="1" kern="1200" smtClean="0">
                                  <a:solidFill>
                                    <a:prstClr val="black"/>
                                  </a:solidFill>
                                  <a:latin typeface="Cambria Math" panose="02040503050406030204" pitchFamily="18" charset="0"/>
                                  <a:ea typeface="+mn-ea"/>
                                  <a:cs typeface="+mn-cs"/>
                                </a:rPr>
                              </m:ctrlPr>
                            </m:dPr>
                            <m:e>
                              <m:sSup>
                                <m:sSupPr>
                                  <m:ctrlPr>
                                    <a:rPr lang="en-IN" sz="1800" i="1" kern="1200" smtClean="0">
                                      <a:solidFill>
                                        <a:prstClr val="black"/>
                                      </a:solidFill>
                                      <a:latin typeface="Cambria Math" panose="02040503050406030204" pitchFamily="18" charset="0"/>
                                      <a:ea typeface="+mn-ea"/>
                                      <a:cs typeface="+mn-cs"/>
                                    </a:rPr>
                                  </m:ctrlPr>
                                </m:sSupPr>
                                <m:e>
                                  <m:r>
                                    <a:rPr lang="en-IN" sz="1800" i="1" kern="1200" smtClean="0">
                                      <a:solidFill>
                                        <a:prstClr val="black"/>
                                      </a:solidFill>
                                      <a:latin typeface="Cambria Math" panose="02040503050406030204" pitchFamily="18" charset="0"/>
                                      <a:ea typeface="+mn-ea"/>
                                      <a:cs typeface="+mn-cs"/>
                                    </a:rPr>
                                    <m:t>𝑥</m:t>
                                  </m:r>
                                </m:e>
                                <m:sup>
                                  <m:r>
                                    <a:rPr lang="en-IN" sz="1800" i="1" kern="1200" smtClean="0">
                                      <a:solidFill>
                                        <a:prstClr val="black"/>
                                      </a:solidFill>
                                      <a:latin typeface="Cambria Math" panose="02040503050406030204" pitchFamily="18" charset="0"/>
                                      <a:ea typeface="+mn-ea"/>
                                      <a:cs typeface="+mn-cs"/>
                                    </a:rPr>
                                    <m:t>𝑇</m:t>
                                  </m:r>
                                </m:sup>
                              </m:sSup>
                              <m:r>
                                <a:rPr lang="en-IN" sz="1800" i="1" kern="1200" smtClean="0">
                                  <a:solidFill>
                                    <a:prstClr val="black"/>
                                  </a:solidFill>
                                  <a:latin typeface="Cambria Math" panose="02040503050406030204" pitchFamily="18" charset="0"/>
                                  <a:ea typeface="+mn-ea"/>
                                  <a:cs typeface="+mn-cs"/>
                                </a:rPr>
                                <m:t>𝑥</m:t>
                              </m:r>
                              <m:r>
                                <a:rPr lang="en-IN" sz="1800" i="1" kern="1200" smtClean="0">
                                  <a:solidFill>
                                    <a:prstClr val="black"/>
                                  </a:solidFill>
                                  <a:latin typeface="Cambria Math" panose="02040503050406030204" pitchFamily="18" charset="0"/>
                                  <a:ea typeface="+mn-ea"/>
                                  <a:cs typeface="+mn-cs"/>
                                </a:rPr>
                                <m:t>+1</m:t>
                              </m:r>
                            </m:e>
                          </m:d>
                        </m:e>
                        <m:sup>
                          <m:r>
                            <a:rPr lang="en-IN" sz="1800" i="1" kern="1200" smtClean="0">
                              <a:solidFill>
                                <a:prstClr val="black"/>
                              </a:solidFill>
                              <a:latin typeface="Cambria Math" panose="02040503050406030204" pitchFamily="18" charset="0"/>
                              <a:ea typeface="+mn-ea"/>
                              <a:cs typeface="+mn-cs"/>
                            </a:rPr>
                            <m:t>2</m:t>
                          </m:r>
                        </m:sup>
                      </m:sSup>
                      <m:r>
                        <a:rPr lang="en-IN" sz="1800" i="1" kern="1200" smtClean="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𝑘</m:t>
                      </m:r>
                      <m:d>
                        <m:dPr>
                          <m:ctrlPr>
                            <a:rPr lang="en-IN" sz="1800" i="1" kern="1200" smtClean="0">
                              <a:solidFill>
                                <a:prstClr val="black"/>
                              </a:solidFill>
                              <a:latin typeface="Cambria Math" panose="02040503050406030204" pitchFamily="18" charset="0"/>
                              <a:ea typeface="+mn-ea"/>
                              <a:cs typeface="+mn-cs"/>
                            </a:rPr>
                          </m:ctrlPr>
                        </m:dPr>
                        <m:e>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𝑖</m:t>
                              </m:r>
                            </m:sub>
                          </m:sSub>
                          <m:r>
                            <a:rPr lang="en-IN" sz="1800" i="1" kern="1200" smtClean="0">
                              <a:solidFill>
                                <a:prstClr val="black"/>
                              </a:solidFill>
                              <a:latin typeface="Cambria Math" panose="02040503050406030204" pitchFamily="18" charset="0"/>
                              <a:ea typeface="+mn-ea"/>
                              <a:cs typeface="+mn-cs"/>
                            </a:rPr>
                            <m:t>, </m:t>
                          </m:r>
                          <m:sSub>
                            <m:sSubPr>
                              <m:ctrlPr>
                                <a:rPr lang="en-IN" sz="1800" i="1" kern="1200" smtClean="0">
                                  <a:solidFill>
                                    <a:prstClr val="black"/>
                                  </a:solidFill>
                                  <a:latin typeface="Cambria Math" panose="02040503050406030204" pitchFamily="18" charset="0"/>
                                  <a:ea typeface="+mn-ea"/>
                                  <a:cs typeface="+mn-cs"/>
                                </a:rPr>
                              </m:ctrlPr>
                            </m:sSubPr>
                            <m:e>
                              <m:r>
                                <a:rPr lang="en-IN" sz="1800" i="1" kern="1200" smtClean="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𝑗</m:t>
                              </m:r>
                            </m:sub>
                          </m:sSub>
                        </m:e>
                      </m:d>
                      <m:r>
                        <a:rPr lang="en-IN" sz="1800" i="1" kern="1200" smtClean="0">
                          <a:solidFill>
                            <a:prstClr val="black"/>
                          </a:solidFill>
                          <a:latin typeface="Cambria Math" panose="02040503050406030204" pitchFamily="18" charset="0"/>
                          <a:ea typeface="+mn-ea"/>
                          <a:cs typeface="+mn-cs"/>
                        </a:rPr>
                        <m:t>.</m:t>
                      </m:r>
                    </m:oMath>
                  </m:oMathPara>
                </a14:m>
                <a:endParaRPr lang="en-IN" sz="1800" kern="1200" dirty="0">
                  <a:solidFill>
                    <a:prstClr val="black"/>
                  </a:solidFill>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AC78869D-7A43-9314-6061-7E39C39F5D57}"/>
                  </a:ext>
                </a:extLst>
              </p:cNvPr>
              <p:cNvSpPr txBox="1">
                <a:spLocks noRot="1" noChangeAspect="1" noMove="1" noResize="1" noEditPoints="1" noAdjustHandles="1" noChangeArrowheads="1" noChangeShapeType="1" noTextEdit="1"/>
              </p:cNvSpPr>
              <p:nvPr/>
            </p:nvSpPr>
            <p:spPr>
              <a:xfrm>
                <a:off x="917377" y="3912156"/>
                <a:ext cx="7309245" cy="319062"/>
              </a:xfrm>
              <a:prstGeom prst="rect">
                <a:avLst/>
              </a:prstGeom>
              <a:blipFill>
                <a:blip r:embed="rId5"/>
                <a:stretch>
                  <a:fillRect l="-667" b="-25000"/>
                </a:stretch>
              </a:blipFill>
            </p:spPr>
            <p:txBody>
              <a:bodyPr/>
              <a:lstStyle/>
              <a:p>
                <a:r>
                  <a:rPr lang="en-IN">
                    <a:noFill/>
                  </a:rPr>
                  <a:t> </a:t>
                </a:r>
              </a:p>
            </p:txBody>
          </p:sp>
        </mc:Fallback>
      </mc:AlternateContent>
    </p:spTree>
    <p:extLst>
      <p:ext uri="{BB962C8B-B14F-4D97-AF65-F5344CB8AC3E}">
        <p14:creationId xmlns:p14="http://schemas.microsoft.com/office/powerpoint/2010/main" val="51648365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B40A84-43C2-EB0D-A593-8751FAAF620A}"/>
                  </a:ext>
                </a:extLst>
              </p:cNvPr>
              <p:cNvSpPr txBox="1"/>
              <p:nvPr/>
            </p:nvSpPr>
            <p:spPr>
              <a:xfrm>
                <a:off x="2096131" y="360398"/>
                <a:ext cx="4951740" cy="907556"/>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b="1" i="1" kern="1200" smtClean="0">
                          <a:solidFill>
                            <a:prstClr val="black"/>
                          </a:solidFill>
                          <a:latin typeface="Cambria Math" panose="02040503050406030204" pitchFamily="18" charset="0"/>
                          <a:ea typeface="+mn-ea"/>
                          <a:cs typeface="+mn-cs"/>
                        </a:rPr>
                        <m:t>𝑲</m:t>
                      </m:r>
                      <m:r>
                        <a:rPr lang="en-IN" sz="1800" i="1" kern="1200" smtClean="0">
                          <a:solidFill>
                            <a:prstClr val="black"/>
                          </a:solidFill>
                          <a:latin typeface="Cambria Math" panose="02040503050406030204" pitchFamily="18" charset="0"/>
                          <a:ea typeface="+mn-ea"/>
                          <a:cs typeface="+mn-cs"/>
                        </a:rPr>
                        <m:t>=</m:t>
                      </m:r>
                      <m:d>
                        <m:dPr>
                          <m:begChr m:val="["/>
                          <m:endChr m:val="]"/>
                          <m:ctrlPr>
                            <a:rPr lang="en-IN" sz="1800" i="1" kern="1200" smtClean="0">
                              <a:solidFill>
                                <a:prstClr val="black"/>
                              </a:solidFill>
                              <a:latin typeface="Cambria Math" panose="02040503050406030204" pitchFamily="18" charset="0"/>
                              <a:ea typeface="+mn-ea"/>
                              <a:cs typeface="+mn-cs"/>
                            </a:rPr>
                          </m:ctrlPr>
                        </m:dPr>
                        <m:e>
                          <m:m>
                            <m:mPr>
                              <m:mcs>
                                <m:mc>
                                  <m:mcPr>
                                    <m:count m:val="3"/>
                                    <m:mcJc m:val="center"/>
                                  </m:mcPr>
                                </m:mc>
                              </m:mcs>
                              <m:ctrlPr>
                                <a:rPr lang="en-IN" sz="1800" i="1" kern="1200" smtClean="0">
                                  <a:solidFill>
                                    <a:prstClr val="black"/>
                                  </a:solidFill>
                                  <a:latin typeface="Cambria Math" panose="02040503050406030204" pitchFamily="18" charset="0"/>
                                  <a:ea typeface="+mn-ea"/>
                                  <a:cs typeface="+mn-cs"/>
                                </a:rPr>
                              </m:ctrlPr>
                            </m:mPr>
                            <m:m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sSup>
                                  <m:sSupPr>
                                    <m:ctrlPr>
                                      <a:rPr lang="en-IN" sz="1800" i="1" kern="1200">
                                        <a:solidFill>
                                          <a:prstClr val="black"/>
                                        </a:solidFill>
                                        <a:latin typeface="Cambria Math" panose="02040503050406030204" pitchFamily="18" charset="0"/>
                                        <a:ea typeface="Cambria Math" panose="02040503050406030204" pitchFamily="18" charset="0"/>
                                        <a:cs typeface="+mn-cs"/>
                                      </a:rPr>
                                    </m:ctrlPr>
                                  </m:sSupPr>
                                  <m:e>
                                    <m:d>
                                      <m:dPr>
                                        <m:ctrlPr>
                                          <a:rPr lang="en-IN" sz="1800" i="1" kern="1200">
                                            <a:solidFill>
                                              <a:prstClr val="black"/>
                                            </a:solidFill>
                                            <a:latin typeface="Cambria Math" panose="02040503050406030204" pitchFamily="18" charset="0"/>
                                            <a:ea typeface="Cambria Math" panose="02040503050406030204" pitchFamily="18" charset="0"/>
                                            <a:cs typeface="+mn-cs"/>
                                          </a:rPr>
                                        </m:ctrlPr>
                                      </m:dPr>
                                      <m:e>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1</m:t>
                                            </m:r>
                                          </m:sub>
                                        </m:sSub>
                                      </m:e>
                                    </m:d>
                                  </m:e>
                                  <m: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𝑇</m:t>
                                    </m:r>
                                  </m:sup>
                                </m:s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r>
                                  <a:rPr lang="en-IN" sz="1800" i="1" kern="120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1</m:t>
                                    </m:r>
                                  </m:sub>
                                </m:s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e>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sSup>
                                  <m:sSupPr>
                                    <m:ctrlPr>
                                      <a:rPr lang="en-IN" sz="1800" i="1" kern="1200">
                                        <a:solidFill>
                                          <a:prstClr val="black"/>
                                        </a:solidFill>
                                        <a:latin typeface="Cambria Math" panose="02040503050406030204" pitchFamily="18" charset="0"/>
                                        <a:ea typeface="Cambria Math" panose="02040503050406030204" pitchFamily="18" charset="0"/>
                                        <a:cs typeface="+mn-cs"/>
                                      </a:rPr>
                                    </m:ctrlPr>
                                  </m:sSupPr>
                                  <m:e>
                                    <m:d>
                                      <m:dPr>
                                        <m:ctrlPr>
                                          <a:rPr lang="en-IN" sz="1800" i="1" kern="1200">
                                            <a:solidFill>
                                              <a:prstClr val="black"/>
                                            </a:solidFill>
                                            <a:latin typeface="Cambria Math" panose="02040503050406030204" pitchFamily="18" charset="0"/>
                                            <a:ea typeface="Cambria Math" panose="02040503050406030204" pitchFamily="18" charset="0"/>
                                            <a:cs typeface="+mn-cs"/>
                                          </a:rPr>
                                        </m:ctrlPr>
                                      </m:dPr>
                                      <m:e>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1</m:t>
                                            </m:r>
                                          </m:sub>
                                        </m:sSub>
                                      </m:e>
                                    </m:d>
                                  </m:e>
                                  <m: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𝑇</m:t>
                                    </m:r>
                                  </m:sup>
                                </m:s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r>
                                  <a:rPr lang="en-IN" sz="1800" i="1" kern="120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2</m:t>
                                    </m:r>
                                  </m:sub>
                                </m:s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e>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sSup>
                                  <m:sSupPr>
                                    <m:ctrlPr>
                                      <a:rPr lang="en-IN" sz="1800" i="1" kern="1200">
                                        <a:solidFill>
                                          <a:prstClr val="black"/>
                                        </a:solidFill>
                                        <a:latin typeface="Cambria Math" panose="02040503050406030204" pitchFamily="18" charset="0"/>
                                        <a:ea typeface="Cambria Math" panose="02040503050406030204" pitchFamily="18" charset="0"/>
                                        <a:cs typeface="+mn-cs"/>
                                      </a:rPr>
                                    </m:ctrlPr>
                                  </m:sSupPr>
                                  <m:e>
                                    <m:d>
                                      <m:dPr>
                                        <m:ctrlPr>
                                          <a:rPr lang="en-IN" sz="1800" i="1" kern="1200">
                                            <a:solidFill>
                                              <a:prstClr val="black"/>
                                            </a:solidFill>
                                            <a:latin typeface="Cambria Math" panose="02040503050406030204" pitchFamily="18" charset="0"/>
                                            <a:ea typeface="Cambria Math" panose="02040503050406030204" pitchFamily="18" charset="0"/>
                                            <a:cs typeface="+mn-cs"/>
                                          </a:rPr>
                                        </m:ctrlPr>
                                      </m:dPr>
                                      <m:e>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1</m:t>
                                            </m:r>
                                          </m:sub>
                                        </m:sSub>
                                      </m:e>
                                    </m:d>
                                  </m:e>
                                  <m: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𝑇</m:t>
                                    </m:r>
                                  </m:sup>
                                </m:s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r>
                                  <a:rPr lang="en-IN" sz="1800" i="1" kern="120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3</m:t>
                                    </m:r>
                                  </m:sub>
                                </m:s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e>
                            </m:mr>
                            <m:m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sSup>
                                  <m:sSupPr>
                                    <m:ctrlPr>
                                      <a:rPr lang="en-IN" sz="1800" i="1" kern="1200">
                                        <a:solidFill>
                                          <a:prstClr val="black"/>
                                        </a:solidFill>
                                        <a:latin typeface="Cambria Math" panose="02040503050406030204" pitchFamily="18" charset="0"/>
                                        <a:ea typeface="Cambria Math" panose="02040503050406030204" pitchFamily="18" charset="0"/>
                                        <a:cs typeface="+mn-cs"/>
                                      </a:rPr>
                                    </m:ctrlPr>
                                  </m:sSupPr>
                                  <m:e>
                                    <m:d>
                                      <m:dPr>
                                        <m:ctrlPr>
                                          <a:rPr lang="en-IN" sz="1800" i="1" kern="1200">
                                            <a:solidFill>
                                              <a:prstClr val="black"/>
                                            </a:solidFill>
                                            <a:latin typeface="Cambria Math" panose="02040503050406030204" pitchFamily="18" charset="0"/>
                                            <a:ea typeface="Cambria Math" panose="02040503050406030204" pitchFamily="18" charset="0"/>
                                            <a:cs typeface="+mn-cs"/>
                                          </a:rPr>
                                        </m:ctrlPr>
                                      </m:dPr>
                                      <m:e>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2</m:t>
                                            </m:r>
                                          </m:sub>
                                        </m:sSub>
                                      </m:e>
                                    </m:d>
                                  </m:e>
                                  <m: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𝑇</m:t>
                                    </m:r>
                                  </m:sup>
                                </m:s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r>
                                  <a:rPr lang="en-IN" sz="1800" i="1" kern="120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m:rPr>
                                        <m:brk m:alnAt="7"/>
                                      </m:rPr>
                                      <a:rPr lang="en-IN" sz="1800" i="1" kern="1200" smtClean="0">
                                        <a:solidFill>
                                          <a:prstClr val="black"/>
                                        </a:solidFill>
                                        <a:latin typeface="Cambria Math" panose="02040503050406030204" pitchFamily="18" charset="0"/>
                                        <a:ea typeface="Cambria Math" panose="02040503050406030204" pitchFamily="18" charset="0"/>
                                        <a:cs typeface="+mn-cs"/>
                                      </a:rPr>
                                      <m:t>1</m:t>
                                    </m:r>
                                  </m:sub>
                                </m:s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e>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sSup>
                                  <m:sSupPr>
                                    <m:ctrlPr>
                                      <a:rPr lang="en-IN" sz="1800" i="1" kern="1200">
                                        <a:solidFill>
                                          <a:prstClr val="black"/>
                                        </a:solidFill>
                                        <a:latin typeface="Cambria Math" panose="02040503050406030204" pitchFamily="18" charset="0"/>
                                        <a:ea typeface="Cambria Math" panose="02040503050406030204" pitchFamily="18" charset="0"/>
                                        <a:cs typeface="+mn-cs"/>
                                      </a:rPr>
                                    </m:ctrlPr>
                                  </m:sSupPr>
                                  <m:e>
                                    <m:d>
                                      <m:dPr>
                                        <m:ctrlPr>
                                          <a:rPr lang="en-IN" sz="1800" i="1" kern="1200">
                                            <a:solidFill>
                                              <a:prstClr val="black"/>
                                            </a:solidFill>
                                            <a:latin typeface="Cambria Math" panose="02040503050406030204" pitchFamily="18" charset="0"/>
                                            <a:ea typeface="Cambria Math" panose="02040503050406030204" pitchFamily="18" charset="0"/>
                                            <a:cs typeface="+mn-cs"/>
                                          </a:rPr>
                                        </m:ctrlPr>
                                      </m:dPr>
                                      <m:e>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2</m:t>
                                            </m:r>
                                          </m:sub>
                                        </m:sSub>
                                      </m:e>
                                    </m:d>
                                  </m:e>
                                  <m: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𝑇</m:t>
                                    </m:r>
                                  </m:sup>
                                </m:s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r>
                                  <a:rPr lang="en-IN" sz="1800" i="1" kern="120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2</m:t>
                                    </m:r>
                                  </m:sub>
                                </m:s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e>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sSup>
                                  <m:sSupPr>
                                    <m:ctrlPr>
                                      <a:rPr lang="en-IN" sz="1800" i="1" kern="1200">
                                        <a:solidFill>
                                          <a:prstClr val="black"/>
                                        </a:solidFill>
                                        <a:latin typeface="Cambria Math" panose="02040503050406030204" pitchFamily="18" charset="0"/>
                                        <a:ea typeface="Cambria Math" panose="02040503050406030204" pitchFamily="18" charset="0"/>
                                        <a:cs typeface="+mn-cs"/>
                                      </a:rPr>
                                    </m:ctrlPr>
                                  </m:sSupPr>
                                  <m:e>
                                    <m:d>
                                      <m:dPr>
                                        <m:ctrlPr>
                                          <a:rPr lang="en-IN" sz="1800" i="1" kern="1200">
                                            <a:solidFill>
                                              <a:prstClr val="black"/>
                                            </a:solidFill>
                                            <a:latin typeface="Cambria Math" panose="02040503050406030204" pitchFamily="18" charset="0"/>
                                            <a:ea typeface="Cambria Math" panose="02040503050406030204" pitchFamily="18" charset="0"/>
                                            <a:cs typeface="+mn-cs"/>
                                          </a:rPr>
                                        </m:ctrlPr>
                                      </m:dPr>
                                      <m:e>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2</m:t>
                                            </m:r>
                                          </m:sub>
                                        </m:sSub>
                                      </m:e>
                                    </m:d>
                                  </m:e>
                                  <m: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𝑇</m:t>
                                    </m:r>
                                  </m:sup>
                                </m:s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r>
                                  <a:rPr lang="en-IN" sz="1800" i="1" kern="120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3</m:t>
                                    </m:r>
                                  </m:sub>
                                </m:s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e>
                            </m:mr>
                            <m:m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sSup>
                                  <m:sSupPr>
                                    <m:ctrlPr>
                                      <a:rPr lang="en-IN" sz="1800" i="1" kern="1200">
                                        <a:solidFill>
                                          <a:prstClr val="black"/>
                                        </a:solidFill>
                                        <a:latin typeface="Cambria Math" panose="02040503050406030204" pitchFamily="18" charset="0"/>
                                        <a:ea typeface="Cambria Math" panose="02040503050406030204" pitchFamily="18" charset="0"/>
                                        <a:cs typeface="+mn-cs"/>
                                      </a:rPr>
                                    </m:ctrlPr>
                                  </m:sSupPr>
                                  <m:e>
                                    <m:d>
                                      <m:dPr>
                                        <m:ctrlPr>
                                          <a:rPr lang="en-IN" sz="1800" i="1" kern="1200">
                                            <a:solidFill>
                                              <a:prstClr val="black"/>
                                            </a:solidFill>
                                            <a:latin typeface="Cambria Math" panose="02040503050406030204" pitchFamily="18" charset="0"/>
                                            <a:ea typeface="Cambria Math" panose="02040503050406030204" pitchFamily="18" charset="0"/>
                                            <a:cs typeface="+mn-cs"/>
                                          </a:rPr>
                                        </m:ctrlPr>
                                      </m:dPr>
                                      <m:e>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3</m:t>
                                            </m:r>
                                          </m:sub>
                                        </m:sSub>
                                      </m:e>
                                    </m:d>
                                  </m:e>
                                  <m: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𝑇</m:t>
                                    </m:r>
                                  </m:sup>
                                </m:s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r>
                                  <a:rPr lang="en-IN" sz="1800" i="1" kern="120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1</m:t>
                                    </m:r>
                                  </m:sub>
                                </m:s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e>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sSup>
                                  <m:sSupPr>
                                    <m:ctrlPr>
                                      <a:rPr lang="en-IN" sz="1800" i="1" kern="1200">
                                        <a:solidFill>
                                          <a:prstClr val="black"/>
                                        </a:solidFill>
                                        <a:latin typeface="Cambria Math" panose="02040503050406030204" pitchFamily="18" charset="0"/>
                                        <a:ea typeface="Cambria Math" panose="02040503050406030204" pitchFamily="18" charset="0"/>
                                        <a:cs typeface="+mn-cs"/>
                                      </a:rPr>
                                    </m:ctrlPr>
                                  </m:sSupPr>
                                  <m:e>
                                    <m:d>
                                      <m:dPr>
                                        <m:ctrlPr>
                                          <a:rPr lang="en-IN" sz="1800" i="1" kern="1200">
                                            <a:solidFill>
                                              <a:prstClr val="black"/>
                                            </a:solidFill>
                                            <a:latin typeface="Cambria Math" panose="02040503050406030204" pitchFamily="18" charset="0"/>
                                            <a:ea typeface="Cambria Math" panose="02040503050406030204" pitchFamily="18" charset="0"/>
                                            <a:cs typeface="+mn-cs"/>
                                          </a:rPr>
                                        </m:ctrlPr>
                                      </m:dPr>
                                      <m:e>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3</m:t>
                                            </m:r>
                                          </m:sub>
                                        </m:sSub>
                                      </m:e>
                                    </m:d>
                                  </m:e>
                                  <m: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𝑇</m:t>
                                    </m:r>
                                  </m:sup>
                                </m:s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r>
                                  <a:rPr lang="en-IN" sz="1800" i="1" kern="120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2</m:t>
                                    </m:r>
                                  </m:sub>
                                </m:s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e>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sSup>
                                  <m:sSupPr>
                                    <m:ctrlPr>
                                      <a:rPr lang="en-IN" sz="1800" i="1" kern="1200">
                                        <a:solidFill>
                                          <a:prstClr val="black"/>
                                        </a:solidFill>
                                        <a:latin typeface="Cambria Math" panose="02040503050406030204" pitchFamily="18" charset="0"/>
                                        <a:ea typeface="Cambria Math" panose="02040503050406030204" pitchFamily="18" charset="0"/>
                                        <a:cs typeface="+mn-cs"/>
                                      </a:rPr>
                                    </m:ctrlPr>
                                  </m:sSupPr>
                                  <m:e>
                                    <m:d>
                                      <m:dPr>
                                        <m:ctrlPr>
                                          <a:rPr lang="en-IN" sz="1800" i="1" kern="1200">
                                            <a:solidFill>
                                              <a:prstClr val="black"/>
                                            </a:solidFill>
                                            <a:latin typeface="Cambria Math" panose="02040503050406030204" pitchFamily="18" charset="0"/>
                                            <a:ea typeface="Cambria Math" panose="02040503050406030204" pitchFamily="18" charset="0"/>
                                            <a:cs typeface="+mn-cs"/>
                                          </a:rPr>
                                        </m:ctrlPr>
                                      </m:dPr>
                                      <m:e>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3</m:t>
                                            </m:r>
                                          </m:sub>
                                        </m:sSub>
                                      </m:e>
                                    </m:d>
                                  </m:e>
                                  <m: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𝑇</m:t>
                                    </m:r>
                                  </m:sup>
                                </m:sSup>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r>
                                  <a:rPr lang="en-IN" sz="1800" i="1" kern="1200">
                                    <a:solidFill>
                                      <a:prstClr val="black"/>
                                    </a:solidFill>
                                    <a:latin typeface="Cambria Math" panose="02040503050406030204" pitchFamily="18" charset="0"/>
                                    <a:ea typeface="Cambria Math" panose="02040503050406030204" pitchFamily="18" charset="0"/>
                                    <a:cs typeface="+mn-cs"/>
                                  </a:rPr>
                                  <m:t>(</m:t>
                                </m:r>
                                <m:sSub>
                                  <m:sSubPr>
                                    <m:ctrlPr>
                                      <a:rPr lang="en-IN" sz="1800" i="1" kern="1200">
                                        <a:solidFill>
                                          <a:prstClr val="black"/>
                                        </a:solidFill>
                                        <a:latin typeface="Cambria Math" panose="02040503050406030204" pitchFamily="18" charset="0"/>
                                        <a:ea typeface="Cambria Math" panose="02040503050406030204" pitchFamily="18" charset="0"/>
                                        <a:cs typeface="+mn-cs"/>
                                      </a:rPr>
                                    </m:ctrlPr>
                                  </m:sSubPr>
                                  <m:e>
                                    <m:r>
                                      <m:rPr>
                                        <m:brk m:alnAt="7"/>
                                      </m:rPr>
                                      <a:rPr lang="en-IN" sz="1800" i="1" kern="1200">
                                        <a:solidFill>
                                          <a:prstClr val="black"/>
                                        </a:solidFill>
                                        <a:latin typeface="Cambria Math" panose="02040503050406030204" pitchFamily="18" charset="0"/>
                                        <a:ea typeface="Cambria Math" panose="02040503050406030204" pitchFamily="18" charset="0"/>
                                        <a:cs typeface="+mn-cs"/>
                                      </a:rPr>
                                      <m:t>𝑥</m:t>
                                    </m:r>
                                  </m:e>
                                  <m:sub>
                                    <m:r>
                                      <a:rPr lang="en-IN" sz="1800" i="1" kern="1200" smtClean="0">
                                        <a:solidFill>
                                          <a:prstClr val="black"/>
                                        </a:solidFill>
                                        <a:latin typeface="Cambria Math" panose="02040503050406030204" pitchFamily="18" charset="0"/>
                                        <a:ea typeface="Cambria Math" panose="02040503050406030204" pitchFamily="18" charset="0"/>
                                        <a:cs typeface="+mn-cs"/>
                                      </a:rPr>
                                      <m:t>3</m:t>
                                    </m:r>
                                  </m:sub>
                                </m:sSub>
                                <m:r>
                                  <m:rPr>
                                    <m:brk m:alnAt="7"/>
                                  </m:rPr>
                                  <a:rPr lang="en-IN" sz="1800" i="1" kern="1200">
                                    <a:solidFill>
                                      <a:prstClr val="black"/>
                                    </a:solidFill>
                                    <a:latin typeface="Cambria Math" panose="02040503050406030204" pitchFamily="18" charset="0"/>
                                    <a:ea typeface="Cambria Math" panose="02040503050406030204" pitchFamily="18" charset="0"/>
                                    <a:cs typeface="+mn-cs"/>
                                  </a:rPr>
                                  <m:t>)</m:t>
                                </m:r>
                              </m:e>
                            </m:mr>
                          </m:m>
                        </m:e>
                      </m:d>
                    </m:oMath>
                  </m:oMathPara>
                </a14:m>
                <a:endParaRPr lang="en-IN" sz="1800" kern="1200" dirty="0">
                  <a:solidFill>
                    <a:prstClr val="black"/>
                  </a:solidFill>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7CB40A84-43C2-EB0D-A593-8751FAAF620A}"/>
                  </a:ext>
                </a:extLst>
              </p:cNvPr>
              <p:cNvSpPr txBox="1">
                <a:spLocks noRot="1" noChangeAspect="1" noMove="1" noResize="1" noEditPoints="1" noAdjustHandles="1" noChangeArrowheads="1" noChangeShapeType="1" noTextEdit="1"/>
              </p:cNvSpPr>
              <p:nvPr/>
            </p:nvSpPr>
            <p:spPr>
              <a:xfrm>
                <a:off x="2096131" y="360398"/>
                <a:ext cx="4951740" cy="907556"/>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9731A2-6799-16B7-A6BF-6D399CCF58EA}"/>
                  </a:ext>
                </a:extLst>
              </p:cNvPr>
              <p:cNvSpPr txBox="1"/>
              <p:nvPr/>
            </p:nvSpPr>
            <p:spPr>
              <a:xfrm>
                <a:off x="2268293" y="1640873"/>
                <a:ext cx="4607415" cy="923010"/>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m:t>
                      </m:r>
                      <m:d>
                        <m:dPr>
                          <m:begChr m:val="["/>
                          <m:endChr m:val="]"/>
                          <m:ctrlPr>
                            <a:rPr lang="en-IN" sz="1800" i="1" kern="1200" smtClean="0">
                              <a:solidFill>
                                <a:prstClr val="black"/>
                              </a:solidFill>
                              <a:latin typeface="Cambria Math" panose="02040503050406030204" pitchFamily="18" charset="0"/>
                              <a:ea typeface="+mn-ea"/>
                              <a:cs typeface="+mn-cs"/>
                            </a:rPr>
                          </m:ctrlPr>
                        </m:dPr>
                        <m:e>
                          <m:m>
                            <m:mPr>
                              <m:mcs>
                                <m:mc>
                                  <m:mcPr>
                                    <m:count m:val="3"/>
                                    <m:mcJc m:val="center"/>
                                  </m:mcPr>
                                </m:mc>
                              </m:mcs>
                              <m:ctrlPr>
                                <a:rPr lang="en-IN" sz="1800" i="1" kern="1200" smtClean="0">
                                  <a:solidFill>
                                    <a:prstClr val="black"/>
                                  </a:solidFill>
                                  <a:latin typeface="Cambria Math" panose="02040503050406030204" pitchFamily="18" charset="0"/>
                                  <a:ea typeface="+mn-ea"/>
                                  <a:cs typeface="+mn-cs"/>
                                </a:rPr>
                              </m:ctrlPr>
                            </m:mPr>
                            <m:mr>
                              <m:e>
                                <m:sSup>
                                  <m:sSupPr>
                                    <m:ctrlPr>
                                      <a:rPr lang="en-IN" sz="1800" i="1" kern="1200" smtClean="0">
                                        <a:solidFill>
                                          <a:prstClr val="black"/>
                                        </a:solidFill>
                                        <a:latin typeface="Cambria Math" panose="02040503050406030204" pitchFamily="18" charset="0"/>
                                        <a:ea typeface="+mn-ea"/>
                                        <a:cs typeface="+mn-cs"/>
                                      </a:rPr>
                                    </m:ctrlPr>
                                  </m:sSupPr>
                                  <m:e>
                                    <m:sSubSup>
                                      <m:sSubSupPr>
                                        <m:ctrlPr>
                                          <a:rPr lang="en-IN" sz="1800" i="1" kern="1200">
                                            <a:solidFill>
                                              <a:prstClr val="black"/>
                                            </a:solidFill>
                                            <a:latin typeface="Cambria Math" panose="02040503050406030204" pitchFamily="18" charset="0"/>
                                            <a:ea typeface="+mn-ea"/>
                                            <a:cs typeface="+mn-cs"/>
                                          </a:rPr>
                                        </m:ctrlPr>
                                      </m:sSubSupPr>
                                      <m:e>
                                        <m:r>
                                          <a:rPr lang="en-IN" sz="1800" i="1" kern="1200">
                                            <a:solidFill>
                                              <a:prstClr val="black"/>
                                            </a:solidFill>
                                            <a:latin typeface="Cambria Math" panose="02040503050406030204" pitchFamily="18" charset="0"/>
                                            <a:ea typeface="+mn-ea"/>
                                            <a:cs typeface="+mn-cs"/>
                                          </a:rPr>
                                          <m:t>(</m:t>
                                        </m:r>
                                        <m:r>
                                          <m:rPr>
                                            <m:brk m:alnAt="7"/>
                                          </m:rPr>
                                          <a:rPr lang="en-IN" sz="1800" i="1" kern="1200">
                                            <a:solidFill>
                                              <a:prstClr val="black"/>
                                            </a:solidFill>
                                            <a:latin typeface="Cambria Math" panose="02040503050406030204" pitchFamily="18" charset="0"/>
                                            <a:ea typeface="+mn-ea"/>
                                            <a:cs typeface="+mn-cs"/>
                                          </a:rPr>
                                          <m:t>𝑥</m:t>
                                        </m:r>
                                      </m:e>
                                      <m:sub>
                                        <m:r>
                                          <m:rPr>
                                            <m:brk m:alnAt="7"/>
                                          </m:rPr>
                                          <a:rPr lang="en-IN" sz="1800" i="1" kern="1200">
                                            <a:solidFill>
                                              <a:prstClr val="black"/>
                                            </a:solidFill>
                                            <a:latin typeface="Cambria Math" panose="02040503050406030204" pitchFamily="18" charset="0"/>
                                            <a:ea typeface="+mn-ea"/>
                                            <a:cs typeface="+mn-cs"/>
                                          </a:rPr>
                                          <m:t>1</m:t>
                                        </m:r>
                                      </m:sub>
                                      <m:sup>
                                        <m:r>
                                          <m:rPr>
                                            <m:brk m:alnAt="7"/>
                                          </m:rPr>
                                          <a:rPr lang="en-IN" sz="1800" i="1" kern="1200">
                                            <a:solidFill>
                                              <a:prstClr val="black"/>
                                            </a:solidFill>
                                            <a:latin typeface="Cambria Math" panose="02040503050406030204" pitchFamily="18" charset="0"/>
                                            <a:ea typeface="+mn-ea"/>
                                            <a:cs typeface="+mn-cs"/>
                                          </a:rPr>
                                          <m:t>𝑇</m:t>
                                        </m:r>
                                      </m:sup>
                                    </m:sSubSup>
                                    <m:sSub>
                                      <m:sSubPr>
                                        <m:ctrlPr>
                                          <a:rPr lang="en-IN" sz="1800" i="1" kern="1200">
                                            <a:solidFill>
                                              <a:prstClr val="black"/>
                                            </a:solidFill>
                                            <a:latin typeface="Cambria Math" panose="02040503050406030204" pitchFamily="18" charset="0"/>
                                            <a:ea typeface="+mn-ea"/>
                                            <a:cs typeface="+mn-cs"/>
                                          </a:rPr>
                                        </m:ctrlPr>
                                      </m:sSubPr>
                                      <m:e>
                                        <m:r>
                                          <m:rPr>
                                            <m:brk m:alnAt="7"/>
                                          </m:rPr>
                                          <a:rPr lang="en-IN" sz="1800" i="1" kern="1200">
                                            <a:solidFill>
                                              <a:prstClr val="black"/>
                                            </a:solidFill>
                                            <a:latin typeface="Cambria Math" panose="02040503050406030204" pitchFamily="18" charset="0"/>
                                            <a:ea typeface="+mn-ea"/>
                                            <a:cs typeface="+mn-cs"/>
                                          </a:rPr>
                                          <m:t>𝑥</m:t>
                                        </m:r>
                                      </m:e>
                                      <m:sub>
                                        <m:r>
                                          <m:rPr>
                                            <m:brk m:alnAt="7"/>
                                          </m:rPr>
                                          <a:rPr lang="en-IN" sz="1800" i="1" kern="1200">
                                            <a:solidFill>
                                              <a:prstClr val="black"/>
                                            </a:solidFill>
                                            <a:latin typeface="Cambria Math" panose="02040503050406030204" pitchFamily="18" charset="0"/>
                                            <a:ea typeface="+mn-ea"/>
                                            <a:cs typeface="+mn-cs"/>
                                          </a:rPr>
                                          <m:t>1</m:t>
                                        </m:r>
                                      </m:sub>
                                    </m:sSub>
                                    <m:r>
                                      <m:rPr>
                                        <m:brk m:alnAt="7"/>
                                      </m:rPr>
                                      <a:rPr lang="en-IN" sz="1800" i="1" kern="120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m:t>
                                    </m:r>
                                  </m:e>
                                  <m:sup>
                                    <m:r>
                                      <a:rPr lang="en-IN" sz="1800" i="1" kern="1200" smtClean="0">
                                        <a:solidFill>
                                          <a:prstClr val="black"/>
                                        </a:solidFill>
                                        <a:latin typeface="Cambria Math" panose="02040503050406030204" pitchFamily="18" charset="0"/>
                                        <a:ea typeface="+mn-ea"/>
                                        <a:cs typeface="+mn-cs"/>
                                      </a:rPr>
                                      <m:t>2</m:t>
                                    </m:r>
                                  </m:sup>
                                </m:sSup>
                                <m:r>
                                  <a:rPr lang="en-IN" sz="1800" i="1" kern="1200" smtClean="0">
                                    <a:solidFill>
                                      <a:prstClr val="black"/>
                                    </a:solidFill>
                                    <a:latin typeface="Cambria Math" panose="02040503050406030204" pitchFamily="18" charset="0"/>
                                    <a:ea typeface="+mn-ea"/>
                                    <a:cs typeface="+mn-cs"/>
                                  </a:rPr>
                                  <m:t> </m:t>
                                </m:r>
                              </m:e>
                              <m:e>
                                <m:sSup>
                                  <m:sSupPr>
                                    <m:ctrlPr>
                                      <a:rPr lang="en-IN" sz="1800" i="1" kern="1200">
                                        <a:solidFill>
                                          <a:prstClr val="black"/>
                                        </a:solidFill>
                                        <a:latin typeface="Cambria Math" panose="02040503050406030204" pitchFamily="18" charset="0"/>
                                        <a:ea typeface="+mn-ea"/>
                                        <a:cs typeface="+mn-cs"/>
                                      </a:rPr>
                                    </m:ctrlPr>
                                  </m:sSupPr>
                                  <m:e>
                                    <m:sSubSup>
                                      <m:sSubSupPr>
                                        <m:ctrlPr>
                                          <a:rPr lang="en-IN" sz="1800" i="1" kern="1200">
                                            <a:solidFill>
                                              <a:prstClr val="black"/>
                                            </a:solidFill>
                                            <a:latin typeface="Cambria Math" panose="02040503050406030204" pitchFamily="18" charset="0"/>
                                            <a:ea typeface="+mn-ea"/>
                                            <a:cs typeface="+mn-cs"/>
                                          </a:rPr>
                                        </m:ctrlPr>
                                      </m:sSubSupPr>
                                      <m:e>
                                        <m:r>
                                          <a:rPr lang="en-IN" sz="1800" i="1" kern="1200">
                                            <a:solidFill>
                                              <a:prstClr val="black"/>
                                            </a:solidFill>
                                            <a:latin typeface="Cambria Math" panose="02040503050406030204" pitchFamily="18" charset="0"/>
                                            <a:ea typeface="+mn-ea"/>
                                            <a:cs typeface="+mn-cs"/>
                                          </a:rPr>
                                          <m:t>(</m:t>
                                        </m:r>
                                        <m:r>
                                          <m:rPr>
                                            <m:brk m:alnAt="7"/>
                                          </m:rPr>
                                          <a:rPr lang="en-IN" sz="1800" i="1" kern="1200">
                                            <a:solidFill>
                                              <a:prstClr val="black"/>
                                            </a:solidFill>
                                            <a:latin typeface="Cambria Math" panose="02040503050406030204" pitchFamily="18" charset="0"/>
                                            <a:ea typeface="+mn-ea"/>
                                            <a:cs typeface="+mn-cs"/>
                                          </a:rPr>
                                          <m:t>𝑥</m:t>
                                        </m:r>
                                      </m:e>
                                      <m:sub>
                                        <m:r>
                                          <m:rPr>
                                            <m:brk m:alnAt="7"/>
                                          </m:rPr>
                                          <a:rPr lang="en-IN" sz="1800" i="1" kern="1200">
                                            <a:solidFill>
                                              <a:prstClr val="black"/>
                                            </a:solidFill>
                                            <a:latin typeface="Cambria Math" panose="02040503050406030204" pitchFamily="18" charset="0"/>
                                            <a:ea typeface="+mn-ea"/>
                                            <a:cs typeface="+mn-cs"/>
                                          </a:rPr>
                                          <m:t>1</m:t>
                                        </m:r>
                                      </m:sub>
                                      <m:sup>
                                        <m:r>
                                          <m:rPr>
                                            <m:brk m:alnAt="7"/>
                                          </m:rPr>
                                          <a:rPr lang="en-IN" sz="1800" i="1" kern="1200">
                                            <a:solidFill>
                                              <a:prstClr val="black"/>
                                            </a:solidFill>
                                            <a:latin typeface="Cambria Math" panose="02040503050406030204" pitchFamily="18" charset="0"/>
                                            <a:ea typeface="+mn-ea"/>
                                            <a:cs typeface="+mn-cs"/>
                                          </a:rPr>
                                          <m:t>𝑇</m:t>
                                        </m:r>
                                      </m:sup>
                                    </m:sSubSup>
                                    <m:sSub>
                                      <m:sSubPr>
                                        <m:ctrlPr>
                                          <a:rPr lang="en-IN" sz="1800" i="1" kern="1200">
                                            <a:solidFill>
                                              <a:prstClr val="black"/>
                                            </a:solidFill>
                                            <a:latin typeface="Cambria Math" panose="02040503050406030204" pitchFamily="18" charset="0"/>
                                            <a:ea typeface="+mn-ea"/>
                                            <a:cs typeface="+mn-cs"/>
                                          </a:rPr>
                                        </m:ctrlPr>
                                      </m:sSubPr>
                                      <m:e>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2</m:t>
                                        </m:r>
                                      </m:sub>
                                    </m:sSub>
                                    <m:r>
                                      <m:rPr>
                                        <m:brk m:alnAt="7"/>
                                      </m:rPr>
                                      <a:rPr lang="en-IN" sz="1800" i="1" kern="120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sSubSup>
                                      <m:sSubSupPr>
                                        <m:ctrlPr>
                                          <a:rPr lang="en-IN" sz="1800" i="1" kern="1200">
                                            <a:solidFill>
                                              <a:prstClr val="black"/>
                                            </a:solidFill>
                                            <a:latin typeface="Cambria Math" panose="02040503050406030204" pitchFamily="18" charset="0"/>
                                            <a:ea typeface="+mn-ea"/>
                                            <a:cs typeface="+mn-cs"/>
                                          </a:rPr>
                                        </m:ctrlPr>
                                      </m:sSubSupPr>
                                      <m:e>
                                        <m:r>
                                          <a:rPr lang="en-IN" sz="1800" i="1" kern="1200">
                                            <a:solidFill>
                                              <a:prstClr val="black"/>
                                            </a:solidFill>
                                            <a:latin typeface="Cambria Math" panose="02040503050406030204" pitchFamily="18" charset="0"/>
                                            <a:ea typeface="+mn-ea"/>
                                            <a:cs typeface="+mn-cs"/>
                                          </a:rPr>
                                          <m:t>(</m:t>
                                        </m:r>
                                        <m:r>
                                          <m:rPr>
                                            <m:brk m:alnAt="7"/>
                                          </m:rPr>
                                          <a:rPr lang="en-IN" sz="1800" i="1" kern="1200">
                                            <a:solidFill>
                                              <a:prstClr val="black"/>
                                            </a:solidFill>
                                            <a:latin typeface="Cambria Math" panose="02040503050406030204" pitchFamily="18" charset="0"/>
                                            <a:ea typeface="+mn-ea"/>
                                            <a:cs typeface="+mn-cs"/>
                                          </a:rPr>
                                          <m:t>𝑥</m:t>
                                        </m:r>
                                      </m:e>
                                      <m:sub>
                                        <m:r>
                                          <m:rPr>
                                            <m:brk m:alnAt="7"/>
                                          </m:rPr>
                                          <a:rPr lang="en-IN" sz="1800" i="1" kern="1200">
                                            <a:solidFill>
                                              <a:prstClr val="black"/>
                                            </a:solidFill>
                                            <a:latin typeface="Cambria Math" panose="02040503050406030204" pitchFamily="18" charset="0"/>
                                            <a:ea typeface="+mn-ea"/>
                                            <a:cs typeface="+mn-cs"/>
                                          </a:rPr>
                                          <m:t>1</m:t>
                                        </m:r>
                                      </m:sub>
                                      <m:sup>
                                        <m:r>
                                          <m:rPr>
                                            <m:brk m:alnAt="7"/>
                                          </m:rPr>
                                          <a:rPr lang="en-IN" sz="1800" i="1" kern="1200">
                                            <a:solidFill>
                                              <a:prstClr val="black"/>
                                            </a:solidFill>
                                            <a:latin typeface="Cambria Math" panose="02040503050406030204" pitchFamily="18" charset="0"/>
                                            <a:ea typeface="+mn-ea"/>
                                            <a:cs typeface="+mn-cs"/>
                                          </a:rPr>
                                          <m:t>𝑇</m:t>
                                        </m:r>
                                      </m:sup>
                                    </m:sSubSup>
                                    <m:sSub>
                                      <m:sSubPr>
                                        <m:ctrlPr>
                                          <a:rPr lang="en-IN" sz="1800" i="1" kern="1200">
                                            <a:solidFill>
                                              <a:prstClr val="black"/>
                                            </a:solidFill>
                                            <a:latin typeface="Cambria Math" panose="02040503050406030204" pitchFamily="18" charset="0"/>
                                            <a:ea typeface="+mn-ea"/>
                                            <a:cs typeface="+mn-cs"/>
                                          </a:rPr>
                                        </m:ctrlPr>
                                      </m:sSubPr>
                                      <m:e>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3</m:t>
                                        </m:r>
                                      </m:sub>
                                    </m:sSub>
                                    <m:r>
                                      <m:rPr>
                                        <m:brk m:alnAt="7"/>
                                      </m:rPr>
                                      <a:rPr lang="en-IN" sz="1800" i="1" kern="120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mr>
                            <m:mr>
                              <m:e>
                                <m:sSup>
                                  <m:sSupPr>
                                    <m:ctrlPr>
                                      <a:rPr lang="en-IN" sz="1800" i="1" kern="1200">
                                        <a:solidFill>
                                          <a:prstClr val="black"/>
                                        </a:solidFill>
                                        <a:latin typeface="Cambria Math" panose="02040503050406030204" pitchFamily="18" charset="0"/>
                                        <a:ea typeface="+mn-ea"/>
                                        <a:cs typeface="+mn-cs"/>
                                      </a:rPr>
                                    </m:ctrlPr>
                                  </m:sSupPr>
                                  <m:e>
                                    <m:sSubSup>
                                      <m:sSubSupPr>
                                        <m:ctrlPr>
                                          <a:rPr lang="en-IN" sz="1800" i="1" kern="1200">
                                            <a:solidFill>
                                              <a:prstClr val="black"/>
                                            </a:solidFill>
                                            <a:latin typeface="Cambria Math" panose="02040503050406030204" pitchFamily="18" charset="0"/>
                                            <a:ea typeface="+mn-ea"/>
                                            <a:cs typeface="+mn-cs"/>
                                          </a:rPr>
                                        </m:ctrlPr>
                                      </m:sSubSupPr>
                                      <m:e>
                                        <m:r>
                                          <a:rPr lang="en-IN" sz="1800" i="1" kern="1200">
                                            <a:solidFill>
                                              <a:prstClr val="black"/>
                                            </a:solidFill>
                                            <a:latin typeface="Cambria Math" panose="02040503050406030204" pitchFamily="18" charset="0"/>
                                            <a:ea typeface="+mn-ea"/>
                                            <a:cs typeface="+mn-cs"/>
                                          </a:rPr>
                                          <m:t>(</m:t>
                                        </m:r>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2</m:t>
                                        </m:r>
                                      </m:sub>
                                      <m:sup>
                                        <m:r>
                                          <m:rPr>
                                            <m:brk m:alnAt="7"/>
                                          </m:rPr>
                                          <a:rPr lang="en-IN" sz="1800" i="1" kern="1200">
                                            <a:solidFill>
                                              <a:prstClr val="black"/>
                                            </a:solidFill>
                                            <a:latin typeface="Cambria Math" panose="02040503050406030204" pitchFamily="18" charset="0"/>
                                            <a:ea typeface="+mn-ea"/>
                                            <a:cs typeface="+mn-cs"/>
                                          </a:rPr>
                                          <m:t>𝑇</m:t>
                                        </m:r>
                                      </m:sup>
                                    </m:sSubSup>
                                    <m:sSub>
                                      <m:sSubPr>
                                        <m:ctrlPr>
                                          <a:rPr lang="en-IN" sz="1800" i="1" kern="1200">
                                            <a:solidFill>
                                              <a:prstClr val="black"/>
                                            </a:solidFill>
                                            <a:latin typeface="Cambria Math" panose="02040503050406030204" pitchFamily="18" charset="0"/>
                                            <a:ea typeface="+mn-ea"/>
                                            <a:cs typeface="+mn-cs"/>
                                          </a:rPr>
                                        </m:ctrlPr>
                                      </m:sSubPr>
                                      <m:e>
                                        <m:r>
                                          <m:rPr>
                                            <m:brk m:alnAt="7"/>
                                          </m:rPr>
                                          <a:rPr lang="en-IN" sz="1800" i="1" kern="1200">
                                            <a:solidFill>
                                              <a:prstClr val="black"/>
                                            </a:solidFill>
                                            <a:latin typeface="Cambria Math" panose="02040503050406030204" pitchFamily="18" charset="0"/>
                                            <a:ea typeface="+mn-ea"/>
                                            <a:cs typeface="+mn-cs"/>
                                          </a:rPr>
                                          <m:t>𝑥</m:t>
                                        </m:r>
                                      </m:e>
                                      <m:sub>
                                        <m:r>
                                          <m:rPr>
                                            <m:brk m:alnAt="7"/>
                                          </m:rPr>
                                          <a:rPr lang="en-IN" sz="1800" i="1" kern="1200">
                                            <a:solidFill>
                                              <a:prstClr val="black"/>
                                            </a:solidFill>
                                            <a:latin typeface="Cambria Math" panose="02040503050406030204" pitchFamily="18" charset="0"/>
                                            <a:ea typeface="+mn-ea"/>
                                            <a:cs typeface="+mn-cs"/>
                                          </a:rPr>
                                          <m:t>1</m:t>
                                        </m:r>
                                      </m:sub>
                                    </m:sSub>
                                    <m:r>
                                      <m:rPr>
                                        <m:brk m:alnAt="7"/>
                                      </m:rPr>
                                      <a:rPr lang="en-IN" sz="1800" i="1" kern="120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sSubSup>
                                      <m:sSubSupPr>
                                        <m:ctrlPr>
                                          <a:rPr lang="en-IN" sz="1800" i="1" kern="1200">
                                            <a:solidFill>
                                              <a:prstClr val="black"/>
                                            </a:solidFill>
                                            <a:latin typeface="Cambria Math" panose="02040503050406030204" pitchFamily="18" charset="0"/>
                                            <a:ea typeface="+mn-ea"/>
                                            <a:cs typeface="+mn-cs"/>
                                          </a:rPr>
                                        </m:ctrlPr>
                                      </m:sSubSupPr>
                                      <m:e>
                                        <m:r>
                                          <a:rPr lang="en-IN" sz="1800" i="1" kern="1200">
                                            <a:solidFill>
                                              <a:prstClr val="black"/>
                                            </a:solidFill>
                                            <a:latin typeface="Cambria Math" panose="02040503050406030204" pitchFamily="18" charset="0"/>
                                            <a:ea typeface="+mn-ea"/>
                                            <a:cs typeface="+mn-cs"/>
                                          </a:rPr>
                                          <m:t>(</m:t>
                                        </m:r>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2</m:t>
                                        </m:r>
                                      </m:sub>
                                      <m:sup>
                                        <m:r>
                                          <m:rPr>
                                            <m:brk m:alnAt="7"/>
                                          </m:rPr>
                                          <a:rPr lang="en-IN" sz="1800" i="1" kern="1200">
                                            <a:solidFill>
                                              <a:prstClr val="black"/>
                                            </a:solidFill>
                                            <a:latin typeface="Cambria Math" panose="02040503050406030204" pitchFamily="18" charset="0"/>
                                            <a:ea typeface="+mn-ea"/>
                                            <a:cs typeface="+mn-cs"/>
                                          </a:rPr>
                                          <m:t>𝑇</m:t>
                                        </m:r>
                                      </m:sup>
                                    </m:sSubSup>
                                    <m:sSub>
                                      <m:sSubPr>
                                        <m:ctrlPr>
                                          <a:rPr lang="en-IN" sz="1800" i="1" kern="1200">
                                            <a:solidFill>
                                              <a:prstClr val="black"/>
                                            </a:solidFill>
                                            <a:latin typeface="Cambria Math" panose="02040503050406030204" pitchFamily="18" charset="0"/>
                                            <a:ea typeface="+mn-ea"/>
                                            <a:cs typeface="+mn-cs"/>
                                          </a:rPr>
                                        </m:ctrlPr>
                                      </m:sSubPr>
                                      <m:e>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2</m:t>
                                        </m:r>
                                      </m:sub>
                                    </m:sSub>
                                    <m:r>
                                      <m:rPr>
                                        <m:brk m:alnAt="7"/>
                                      </m:rPr>
                                      <a:rPr lang="en-IN" sz="1800" i="1" kern="120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sSubSup>
                                      <m:sSubSupPr>
                                        <m:ctrlPr>
                                          <a:rPr lang="en-IN" sz="1800" i="1" kern="1200">
                                            <a:solidFill>
                                              <a:prstClr val="black"/>
                                            </a:solidFill>
                                            <a:latin typeface="Cambria Math" panose="02040503050406030204" pitchFamily="18" charset="0"/>
                                            <a:ea typeface="+mn-ea"/>
                                            <a:cs typeface="+mn-cs"/>
                                          </a:rPr>
                                        </m:ctrlPr>
                                      </m:sSubSupPr>
                                      <m:e>
                                        <m:r>
                                          <a:rPr lang="en-IN" sz="1800" i="1" kern="1200">
                                            <a:solidFill>
                                              <a:prstClr val="black"/>
                                            </a:solidFill>
                                            <a:latin typeface="Cambria Math" panose="02040503050406030204" pitchFamily="18" charset="0"/>
                                            <a:ea typeface="+mn-ea"/>
                                            <a:cs typeface="+mn-cs"/>
                                          </a:rPr>
                                          <m:t>(</m:t>
                                        </m:r>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2</m:t>
                                        </m:r>
                                      </m:sub>
                                      <m:sup>
                                        <m:r>
                                          <m:rPr>
                                            <m:brk m:alnAt="7"/>
                                          </m:rPr>
                                          <a:rPr lang="en-IN" sz="1800" i="1" kern="1200">
                                            <a:solidFill>
                                              <a:prstClr val="black"/>
                                            </a:solidFill>
                                            <a:latin typeface="Cambria Math" panose="02040503050406030204" pitchFamily="18" charset="0"/>
                                            <a:ea typeface="+mn-ea"/>
                                            <a:cs typeface="+mn-cs"/>
                                          </a:rPr>
                                          <m:t>𝑇</m:t>
                                        </m:r>
                                      </m:sup>
                                    </m:sSubSup>
                                    <m:sSub>
                                      <m:sSubPr>
                                        <m:ctrlPr>
                                          <a:rPr lang="en-IN" sz="1800" i="1" kern="1200">
                                            <a:solidFill>
                                              <a:prstClr val="black"/>
                                            </a:solidFill>
                                            <a:latin typeface="Cambria Math" panose="02040503050406030204" pitchFamily="18" charset="0"/>
                                            <a:ea typeface="+mn-ea"/>
                                            <a:cs typeface="+mn-cs"/>
                                          </a:rPr>
                                        </m:ctrlPr>
                                      </m:sSubPr>
                                      <m:e>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3</m:t>
                                        </m:r>
                                      </m:sub>
                                    </m:sSub>
                                    <m:r>
                                      <m:rPr>
                                        <m:brk m:alnAt="7"/>
                                      </m:rPr>
                                      <a:rPr lang="en-IN" sz="1800" i="1" kern="120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mr>
                            <m:mr>
                              <m:e>
                                <m:sSup>
                                  <m:sSupPr>
                                    <m:ctrlPr>
                                      <a:rPr lang="en-IN" sz="1800" i="1" kern="1200">
                                        <a:solidFill>
                                          <a:prstClr val="black"/>
                                        </a:solidFill>
                                        <a:latin typeface="Cambria Math" panose="02040503050406030204" pitchFamily="18" charset="0"/>
                                        <a:ea typeface="+mn-ea"/>
                                        <a:cs typeface="+mn-cs"/>
                                      </a:rPr>
                                    </m:ctrlPr>
                                  </m:sSupPr>
                                  <m:e>
                                    <m:sSubSup>
                                      <m:sSubSupPr>
                                        <m:ctrlPr>
                                          <a:rPr lang="en-IN" sz="1800" i="1" kern="1200">
                                            <a:solidFill>
                                              <a:prstClr val="black"/>
                                            </a:solidFill>
                                            <a:latin typeface="Cambria Math" panose="02040503050406030204" pitchFamily="18" charset="0"/>
                                            <a:ea typeface="+mn-ea"/>
                                            <a:cs typeface="+mn-cs"/>
                                          </a:rPr>
                                        </m:ctrlPr>
                                      </m:sSubSupPr>
                                      <m:e>
                                        <m:r>
                                          <a:rPr lang="en-IN" sz="1800" i="1" kern="1200">
                                            <a:solidFill>
                                              <a:prstClr val="black"/>
                                            </a:solidFill>
                                            <a:latin typeface="Cambria Math" panose="02040503050406030204" pitchFamily="18" charset="0"/>
                                            <a:ea typeface="+mn-ea"/>
                                            <a:cs typeface="+mn-cs"/>
                                          </a:rPr>
                                          <m:t>(</m:t>
                                        </m:r>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3</m:t>
                                        </m:r>
                                      </m:sub>
                                      <m:sup>
                                        <m:r>
                                          <m:rPr>
                                            <m:brk m:alnAt="7"/>
                                          </m:rPr>
                                          <a:rPr lang="en-IN" sz="1800" i="1" kern="1200">
                                            <a:solidFill>
                                              <a:prstClr val="black"/>
                                            </a:solidFill>
                                            <a:latin typeface="Cambria Math" panose="02040503050406030204" pitchFamily="18" charset="0"/>
                                            <a:ea typeface="+mn-ea"/>
                                            <a:cs typeface="+mn-cs"/>
                                          </a:rPr>
                                          <m:t>𝑇</m:t>
                                        </m:r>
                                      </m:sup>
                                    </m:sSubSup>
                                    <m:sSub>
                                      <m:sSubPr>
                                        <m:ctrlPr>
                                          <a:rPr lang="en-IN" sz="1800" i="1" kern="1200">
                                            <a:solidFill>
                                              <a:prstClr val="black"/>
                                            </a:solidFill>
                                            <a:latin typeface="Cambria Math" panose="02040503050406030204" pitchFamily="18" charset="0"/>
                                            <a:ea typeface="+mn-ea"/>
                                            <a:cs typeface="+mn-cs"/>
                                          </a:rPr>
                                        </m:ctrlPr>
                                      </m:sSubPr>
                                      <m:e>
                                        <m:r>
                                          <m:rPr>
                                            <m:brk m:alnAt="7"/>
                                          </m:rPr>
                                          <a:rPr lang="en-IN" sz="1800" i="1" kern="1200">
                                            <a:solidFill>
                                              <a:prstClr val="black"/>
                                            </a:solidFill>
                                            <a:latin typeface="Cambria Math" panose="02040503050406030204" pitchFamily="18" charset="0"/>
                                            <a:ea typeface="+mn-ea"/>
                                            <a:cs typeface="+mn-cs"/>
                                          </a:rPr>
                                          <m:t>𝑥</m:t>
                                        </m:r>
                                      </m:e>
                                      <m:sub>
                                        <m:r>
                                          <m:rPr>
                                            <m:brk m:alnAt="7"/>
                                          </m:rPr>
                                          <a:rPr lang="en-IN" sz="1800" i="1" kern="1200">
                                            <a:solidFill>
                                              <a:prstClr val="black"/>
                                            </a:solidFill>
                                            <a:latin typeface="Cambria Math" panose="02040503050406030204" pitchFamily="18" charset="0"/>
                                            <a:ea typeface="+mn-ea"/>
                                            <a:cs typeface="+mn-cs"/>
                                          </a:rPr>
                                          <m:t>1</m:t>
                                        </m:r>
                                      </m:sub>
                                    </m:sSub>
                                    <m:r>
                                      <m:rPr>
                                        <m:brk m:alnAt="7"/>
                                      </m:rPr>
                                      <a:rPr lang="en-IN" sz="1800" i="1" kern="120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sSubSup>
                                      <m:sSubSupPr>
                                        <m:ctrlPr>
                                          <a:rPr lang="en-IN" sz="1800" i="1" kern="1200">
                                            <a:solidFill>
                                              <a:prstClr val="black"/>
                                            </a:solidFill>
                                            <a:latin typeface="Cambria Math" panose="02040503050406030204" pitchFamily="18" charset="0"/>
                                            <a:ea typeface="+mn-ea"/>
                                            <a:cs typeface="+mn-cs"/>
                                          </a:rPr>
                                        </m:ctrlPr>
                                      </m:sSubSupPr>
                                      <m:e>
                                        <m:r>
                                          <a:rPr lang="en-IN" sz="1800" i="1" kern="1200">
                                            <a:solidFill>
                                              <a:prstClr val="black"/>
                                            </a:solidFill>
                                            <a:latin typeface="Cambria Math" panose="02040503050406030204" pitchFamily="18" charset="0"/>
                                            <a:ea typeface="+mn-ea"/>
                                            <a:cs typeface="+mn-cs"/>
                                          </a:rPr>
                                          <m:t>(</m:t>
                                        </m:r>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3</m:t>
                                        </m:r>
                                      </m:sub>
                                      <m:sup>
                                        <m:r>
                                          <m:rPr>
                                            <m:brk m:alnAt="7"/>
                                          </m:rPr>
                                          <a:rPr lang="en-IN" sz="1800" i="1" kern="1200">
                                            <a:solidFill>
                                              <a:prstClr val="black"/>
                                            </a:solidFill>
                                            <a:latin typeface="Cambria Math" panose="02040503050406030204" pitchFamily="18" charset="0"/>
                                            <a:ea typeface="+mn-ea"/>
                                            <a:cs typeface="+mn-cs"/>
                                          </a:rPr>
                                          <m:t>𝑇</m:t>
                                        </m:r>
                                      </m:sup>
                                    </m:sSubSup>
                                    <m:sSub>
                                      <m:sSubPr>
                                        <m:ctrlPr>
                                          <a:rPr lang="en-IN" sz="1800" i="1" kern="1200">
                                            <a:solidFill>
                                              <a:prstClr val="black"/>
                                            </a:solidFill>
                                            <a:latin typeface="Cambria Math" panose="02040503050406030204" pitchFamily="18" charset="0"/>
                                            <a:ea typeface="+mn-ea"/>
                                            <a:cs typeface="+mn-cs"/>
                                          </a:rPr>
                                        </m:ctrlPr>
                                      </m:sSubPr>
                                      <m:e>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2</m:t>
                                        </m:r>
                                      </m:sub>
                                    </m:sSub>
                                    <m:r>
                                      <m:rPr>
                                        <m:brk m:alnAt="7"/>
                                      </m:rPr>
                                      <a:rPr lang="en-IN" sz="1800" i="1" kern="120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sSubSup>
                                      <m:sSubSupPr>
                                        <m:ctrlPr>
                                          <a:rPr lang="en-IN" sz="1800" i="1" kern="1200">
                                            <a:solidFill>
                                              <a:prstClr val="black"/>
                                            </a:solidFill>
                                            <a:latin typeface="Cambria Math" panose="02040503050406030204" pitchFamily="18" charset="0"/>
                                            <a:ea typeface="+mn-ea"/>
                                            <a:cs typeface="+mn-cs"/>
                                          </a:rPr>
                                        </m:ctrlPr>
                                      </m:sSubSupPr>
                                      <m:e>
                                        <m:r>
                                          <a:rPr lang="en-IN" sz="1800" i="1" kern="1200">
                                            <a:solidFill>
                                              <a:prstClr val="black"/>
                                            </a:solidFill>
                                            <a:latin typeface="Cambria Math" panose="02040503050406030204" pitchFamily="18" charset="0"/>
                                            <a:ea typeface="+mn-ea"/>
                                            <a:cs typeface="+mn-cs"/>
                                          </a:rPr>
                                          <m:t>(</m:t>
                                        </m:r>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3</m:t>
                                        </m:r>
                                      </m:sub>
                                      <m:sup>
                                        <m:r>
                                          <m:rPr>
                                            <m:brk m:alnAt="7"/>
                                          </m:rPr>
                                          <a:rPr lang="en-IN" sz="1800" i="1" kern="1200">
                                            <a:solidFill>
                                              <a:prstClr val="black"/>
                                            </a:solidFill>
                                            <a:latin typeface="Cambria Math" panose="02040503050406030204" pitchFamily="18" charset="0"/>
                                            <a:ea typeface="+mn-ea"/>
                                            <a:cs typeface="+mn-cs"/>
                                          </a:rPr>
                                          <m:t>𝑇</m:t>
                                        </m:r>
                                      </m:sup>
                                    </m:sSubSup>
                                    <m:sSub>
                                      <m:sSubPr>
                                        <m:ctrlPr>
                                          <a:rPr lang="en-IN" sz="1800" i="1" kern="1200">
                                            <a:solidFill>
                                              <a:prstClr val="black"/>
                                            </a:solidFill>
                                            <a:latin typeface="Cambria Math" panose="02040503050406030204" pitchFamily="18" charset="0"/>
                                            <a:ea typeface="+mn-ea"/>
                                            <a:cs typeface="+mn-cs"/>
                                          </a:rPr>
                                        </m:ctrlPr>
                                      </m:sSubPr>
                                      <m:e>
                                        <m:r>
                                          <m:rPr>
                                            <m:brk m:alnAt="7"/>
                                          </m:rPr>
                                          <a:rPr lang="en-IN" sz="1800" i="1" kern="1200">
                                            <a:solidFill>
                                              <a:prstClr val="black"/>
                                            </a:solidFill>
                                            <a:latin typeface="Cambria Math" panose="02040503050406030204" pitchFamily="18" charset="0"/>
                                            <a:ea typeface="+mn-ea"/>
                                            <a:cs typeface="+mn-cs"/>
                                          </a:rPr>
                                          <m:t>𝑥</m:t>
                                        </m:r>
                                      </m:e>
                                      <m:sub>
                                        <m:r>
                                          <a:rPr lang="en-IN" sz="1800" i="1" kern="1200" smtClean="0">
                                            <a:solidFill>
                                              <a:prstClr val="black"/>
                                            </a:solidFill>
                                            <a:latin typeface="Cambria Math" panose="02040503050406030204" pitchFamily="18" charset="0"/>
                                            <a:ea typeface="+mn-ea"/>
                                            <a:cs typeface="+mn-cs"/>
                                          </a:rPr>
                                          <m:t>3</m:t>
                                        </m:r>
                                      </m:sub>
                                    </m:sSub>
                                    <m:r>
                                      <m:rPr>
                                        <m:brk m:alnAt="7"/>
                                      </m:rPr>
                                      <a:rPr lang="en-IN" sz="1800" i="1" kern="120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mr>
                          </m:m>
                        </m:e>
                      </m:d>
                    </m:oMath>
                  </m:oMathPara>
                </a14:m>
                <a:endParaRPr lang="en-IN" sz="1800" kern="1200" dirty="0">
                  <a:solidFill>
                    <a:prstClr val="black"/>
                  </a:solidFill>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059731A2-6799-16B7-A6BF-6D399CCF58EA}"/>
                  </a:ext>
                </a:extLst>
              </p:cNvPr>
              <p:cNvSpPr txBox="1">
                <a:spLocks noRot="1" noChangeAspect="1" noMove="1" noResize="1" noEditPoints="1" noAdjustHandles="1" noChangeArrowheads="1" noChangeShapeType="1" noTextEdit="1"/>
              </p:cNvSpPr>
              <p:nvPr/>
            </p:nvSpPr>
            <p:spPr>
              <a:xfrm>
                <a:off x="2268293" y="1640873"/>
                <a:ext cx="4607415" cy="92301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ECB107-2237-85A1-84A2-E6FB0FCB3E1B}"/>
                  </a:ext>
                </a:extLst>
              </p:cNvPr>
              <p:cNvSpPr txBox="1"/>
              <p:nvPr/>
            </p:nvSpPr>
            <p:spPr>
              <a:xfrm>
                <a:off x="2680873" y="2936802"/>
                <a:ext cx="3782254" cy="90717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m:t>
                      </m:r>
                      <m:d>
                        <m:dPr>
                          <m:begChr m:val="["/>
                          <m:endChr m:val="]"/>
                          <m:ctrlPr>
                            <a:rPr lang="en-IN" sz="1800" i="1" kern="1200" smtClean="0">
                              <a:solidFill>
                                <a:prstClr val="black"/>
                              </a:solidFill>
                              <a:latin typeface="Cambria Math" panose="02040503050406030204" pitchFamily="18" charset="0"/>
                              <a:ea typeface="+mn-ea"/>
                              <a:cs typeface="+mn-cs"/>
                            </a:rPr>
                          </m:ctrlPr>
                        </m:dPr>
                        <m:e>
                          <m:m>
                            <m:mPr>
                              <m:mcs>
                                <m:mc>
                                  <m:mcPr>
                                    <m:count m:val="3"/>
                                    <m:mcJc m:val="center"/>
                                  </m:mcPr>
                                </m:mc>
                              </m:mcs>
                              <m:ctrlPr>
                                <a:rPr lang="en-IN" sz="1800" i="1" kern="1200" smtClean="0">
                                  <a:solidFill>
                                    <a:prstClr val="black"/>
                                  </a:solidFill>
                                  <a:latin typeface="Cambria Math" panose="02040503050406030204" pitchFamily="18" charset="0"/>
                                  <a:ea typeface="+mn-ea"/>
                                  <a:cs typeface="+mn-cs"/>
                                </a:rPr>
                              </m:ctrlPr>
                            </m:mPr>
                            <m:mr>
                              <m:e>
                                <m:sSup>
                                  <m:sSupPr>
                                    <m:ctrlPr>
                                      <a:rPr lang="en-IN" sz="1800" i="1" kern="1200" smtClean="0">
                                        <a:solidFill>
                                          <a:prstClr val="black"/>
                                        </a:solidFill>
                                        <a:latin typeface="Cambria Math" panose="02040503050406030204" pitchFamily="18" charset="0"/>
                                        <a:ea typeface="+mn-ea"/>
                                        <a:cs typeface="+mn-cs"/>
                                      </a:rPr>
                                    </m:ctrlPr>
                                  </m:sSupPr>
                                  <m:e>
                                    <m:r>
                                      <a:rPr lang="en-IN" sz="1800" i="1" kern="1200" smtClean="0">
                                        <a:solidFill>
                                          <a:prstClr val="black"/>
                                        </a:solidFill>
                                        <a:latin typeface="Cambria Math" panose="02040503050406030204" pitchFamily="18" charset="0"/>
                                        <a:ea typeface="+mn-ea"/>
                                        <a:cs typeface="+mn-cs"/>
                                      </a:rPr>
                                      <m:t>(1+1)</m:t>
                                    </m:r>
                                  </m:e>
                                  <m:sup>
                                    <m:r>
                                      <a:rPr lang="en-IN" sz="1800" i="1" kern="1200" smtClean="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r>
                                      <a:rPr lang="en-IN" sz="1800" i="1" kern="120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0</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r>
                                      <a:rPr lang="en-IN" sz="1800" i="1" kern="120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1+1)</m:t>
                                    </m:r>
                                  </m:e>
                                  <m:sup>
                                    <m:r>
                                      <a:rPr lang="en-IN" sz="1800" i="1" kern="1200">
                                        <a:solidFill>
                                          <a:prstClr val="black"/>
                                        </a:solidFill>
                                        <a:latin typeface="Cambria Math" panose="02040503050406030204" pitchFamily="18" charset="0"/>
                                        <a:ea typeface="+mn-ea"/>
                                        <a:cs typeface="+mn-cs"/>
                                      </a:rPr>
                                      <m:t>2</m:t>
                                    </m:r>
                                  </m:sup>
                                </m:sSup>
                              </m:e>
                            </m:mr>
                            <m:mr>
                              <m:e>
                                <m:sSup>
                                  <m:sSupPr>
                                    <m:ctrlPr>
                                      <a:rPr lang="en-IN" sz="1800" i="1" kern="1200">
                                        <a:solidFill>
                                          <a:prstClr val="black"/>
                                        </a:solidFill>
                                        <a:latin typeface="Cambria Math" panose="02040503050406030204" pitchFamily="18" charset="0"/>
                                        <a:ea typeface="+mn-ea"/>
                                        <a:cs typeface="+mn-cs"/>
                                      </a:rPr>
                                    </m:ctrlPr>
                                  </m:sSupPr>
                                  <m:e>
                                    <m:r>
                                      <a:rPr lang="en-IN" sz="1800" i="1" kern="120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0</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r>
                                      <a:rPr lang="en-IN" sz="1800" i="1" kern="120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0</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r>
                                      <a:rPr lang="en-IN" sz="1800" i="1" kern="120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0</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mr>
                            <m:mr>
                              <m:e>
                                <m:sSup>
                                  <m:sSupPr>
                                    <m:ctrlPr>
                                      <a:rPr lang="en-IN" sz="1800" i="1" kern="1200">
                                        <a:solidFill>
                                          <a:prstClr val="black"/>
                                        </a:solidFill>
                                        <a:latin typeface="Cambria Math" panose="02040503050406030204" pitchFamily="18" charset="0"/>
                                        <a:ea typeface="+mn-ea"/>
                                        <a:cs typeface="+mn-cs"/>
                                      </a:rPr>
                                    </m:ctrlPr>
                                  </m:sSupPr>
                                  <m:e>
                                    <m:r>
                                      <a:rPr lang="en-IN" sz="1800" i="1" kern="120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m:t>
                                    </m:r>
                                    <m:r>
                                      <a:rPr lang="en-IN" sz="1800" i="1" kern="1200">
                                        <a:solidFill>
                                          <a:prstClr val="black"/>
                                        </a:solidFill>
                                        <a:latin typeface="Cambria Math" panose="02040503050406030204" pitchFamily="18" charset="0"/>
                                        <a:ea typeface="+mn-ea"/>
                                        <a:cs typeface="+mn-cs"/>
                                      </a:rPr>
                                      <m:t>1+1)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r>
                                      <a:rPr lang="en-IN" sz="1800" i="1" kern="1200">
                                        <a:solidFill>
                                          <a:prstClr val="black"/>
                                        </a:solidFill>
                                        <a:latin typeface="Cambria Math" panose="02040503050406030204" pitchFamily="18" charset="0"/>
                                        <a:ea typeface="+mn-ea"/>
                                        <a:cs typeface="+mn-cs"/>
                                      </a:rPr>
                                      <m:t>(</m:t>
                                    </m:r>
                                    <m:r>
                                      <a:rPr lang="en-IN" sz="1800" i="1" kern="1200" smtClean="0">
                                        <a:solidFill>
                                          <a:prstClr val="black"/>
                                        </a:solidFill>
                                        <a:latin typeface="Cambria Math" panose="02040503050406030204" pitchFamily="18" charset="0"/>
                                        <a:ea typeface="+mn-ea"/>
                                        <a:cs typeface="+mn-cs"/>
                                      </a:rPr>
                                      <m:t>0</m:t>
                                    </m:r>
                                    <m:r>
                                      <a:rPr lang="en-IN" sz="1800" i="1" kern="1200">
                                        <a:solidFill>
                                          <a:prstClr val="black"/>
                                        </a:solidFill>
                                        <a:latin typeface="Cambria Math" panose="02040503050406030204" pitchFamily="18" charset="0"/>
                                        <a:ea typeface="+mn-ea"/>
                                        <a:cs typeface="+mn-cs"/>
                                      </a:rPr>
                                      <m:t>+1)</m:t>
                                    </m:r>
                                  </m:e>
                                  <m:sup>
                                    <m:r>
                                      <a:rPr lang="en-IN" sz="1800" i="1" kern="1200">
                                        <a:solidFill>
                                          <a:prstClr val="black"/>
                                        </a:solidFill>
                                        <a:latin typeface="Cambria Math" panose="02040503050406030204" pitchFamily="18" charset="0"/>
                                        <a:ea typeface="+mn-ea"/>
                                        <a:cs typeface="+mn-cs"/>
                                      </a:rPr>
                                      <m:t>2</m:t>
                                    </m:r>
                                  </m:sup>
                                </m:sSup>
                              </m:e>
                              <m:e>
                                <m:sSup>
                                  <m:sSupPr>
                                    <m:ctrlPr>
                                      <a:rPr lang="en-IN" sz="1800" i="1" kern="1200">
                                        <a:solidFill>
                                          <a:prstClr val="black"/>
                                        </a:solidFill>
                                        <a:latin typeface="Cambria Math" panose="02040503050406030204" pitchFamily="18" charset="0"/>
                                        <a:ea typeface="+mn-ea"/>
                                        <a:cs typeface="+mn-cs"/>
                                      </a:rPr>
                                    </m:ctrlPr>
                                  </m:sSupPr>
                                  <m:e>
                                    <m:r>
                                      <a:rPr lang="en-IN" sz="1800" i="1" kern="1200">
                                        <a:solidFill>
                                          <a:prstClr val="black"/>
                                        </a:solidFill>
                                        <a:latin typeface="Cambria Math" panose="02040503050406030204" pitchFamily="18" charset="0"/>
                                        <a:ea typeface="+mn-ea"/>
                                        <a:cs typeface="+mn-cs"/>
                                      </a:rPr>
                                      <m:t>(1+1)</m:t>
                                    </m:r>
                                  </m:e>
                                  <m:sup>
                                    <m:r>
                                      <a:rPr lang="en-IN" sz="1800" i="1" kern="1200">
                                        <a:solidFill>
                                          <a:prstClr val="black"/>
                                        </a:solidFill>
                                        <a:latin typeface="Cambria Math" panose="02040503050406030204" pitchFamily="18" charset="0"/>
                                        <a:ea typeface="+mn-ea"/>
                                        <a:cs typeface="+mn-cs"/>
                                      </a:rPr>
                                      <m:t>2</m:t>
                                    </m:r>
                                  </m:sup>
                                </m:sSup>
                              </m:e>
                            </m:mr>
                          </m:m>
                        </m:e>
                      </m:d>
                    </m:oMath>
                  </m:oMathPara>
                </a14:m>
                <a:endParaRPr lang="en-IN" sz="1800" kern="1200" dirty="0">
                  <a:solidFill>
                    <a:prstClr val="black"/>
                  </a:solidFill>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D0ECB107-2237-85A1-84A2-E6FB0FCB3E1B}"/>
                  </a:ext>
                </a:extLst>
              </p:cNvPr>
              <p:cNvSpPr txBox="1">
                <a:spLocks noRot="1" noChangeAspect="1" noMove="1" noResize="1" noEditPoints="1" noAdjustHandles="1" noChangeArrowheads="1" noChangeShapeType="1" noTextEdit="1"/>
              </p:cNvSpPr>
              <p:nvPr/>
            </p:nvSpPr>
            <p:spPr>
              <a:xfrm>
                <a:off x="2680873" y="2936802"/>
                <a:ext cx="3782254" cy="907171"/>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EFE8C1-3400-767D-E255-D12A3D1E1CBF}"/>
                  </a:ext>
                </a:extLst>
              </p:cNvPr>
              <p:cNvSpPr txBox="1"/>
              <p:nvPr/>
            </p:nvSpPr>
            <p:spPr>
              <a:xfrm>
                <a:off x="3911658" y="4216892"/>
                <a:ext cx="1320683" cy="73257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IN" sz="1800" i="1" kern="1200" smtClean="0">
                          <a:solidFill>
                            <a:prstClr val="black"/>
                          </a:solidFill>
                          <a:latin typeface="Cambria Math" panose="02040503050406030204" pitchFamily="18" charset="0"/>
                          <a:ea typeface="+mn-ea"/>
                          <a:cs typeface="+mn-cs"/>
                        </a:rPr>
                        <m:t>=</m:t>
                      </m:r>
                      <m:d>
                        <m:dPr>
                          <m:begChr m:val="["/>
                          <m:endChr m:val="]"/>
                          <m:ctrlPr>
                            <a:rPr lang="en-IN" sz="1800" i="1" kern="1200" smtClean="0">
                              <a:solidFill>
                                <a:prstClr val="black"/>
                              </a:solidFill>
                              <a:latin typeface="Cambria Math" panose="02040503050406030204" pitchFamily="18" charset="0"/>
                              <a:ea typeface="+mn-ea"/>
                              <a:cs typeface="+mn-cs"/>
                            </a:rPr>
                          </m:ctrlPr>
                        </m:dPr>
                        <m:e>
                          <m:m>
                            <m:mPr>
                              <m:mcs>
                                <m:mc>
                                  <m:mcPr>
                                    <m:count m:val="3"/>
                                    <m:mcJc m:val="center"/>
                                  </m:mcPr>
                                </m:mc>
                              </m:mcs>
                              <m:ctrlPr>
                                <a:rPr lang="en-IN" sz="1800" i="1" kern="1200" smtClean="0">
                                  <a:solidFill>
                                    <a:prstClr val="black"/>
                                  </a:solidFill>
                                  <a:latin typeface="Cambria Math" panose="02040503050406030204" pitchFamily="18" charset="0"/>
                                  <a:ea typeface="+mn-ea"/>
                                  <a:cs typeface="+mn-cs"/>
                                </a:rPr>
                              </m:ctrlPr>
                            </m:mPr>
                            <m:mr>
                              <m:e>
                                <m:r>
                                  <m:rPr>
                                    <m:brk m:alnAt="7"/>
                                  </m:rPr>
                                  <a:rPr lang="en-IN" sz="1800" i="1" kern="1200" smtClean="0">
                                    <a:solidFill>
                                      <a:prstClr val="black"/>
                                    </a:solidFill>
                                    <a:latin typeface="Cambria Math" panose="02040503050406030204" pitchFamily="18" charset="0"/>
                                    <a:ea typeface="+mn-ea"/>
                                    <a:cs typeface="+mn-cs"/>
                                  </a:rPr>
                                  <m:t>4</m:t>
                                </m:r>
                              </m:e>
                              <m:e>
                                <m:r>
                                  <a:rPr lang="en-IN" sz="1800" i="1" kern="1200" smtClean="0">
                                    <a:solidFill>
                                      <a:prstClr val="black"/>
                                    </a:solidFill>
                                    <a:latin typeface="Cambria Math" panose="02040503050406030204" pitchFamily="18" charset="0"/>
                                    <a:ea typeface="+mn-ea"/>
                                    <a:cs typeface="+mn-cs"/>
                                  </a:rPr>
                                  <m:t>1</m:t>
                                </m:r>
                              </m:e>
                              <m:e>
                                <m:r>
                                  <a:rPr lang="en-IN" sz="1800" i="1" kern="1200" smtClean="0">
                                    <a:solidFill>
                                      <a:prstClr val="black"/>
                                    </a:solidFill>
                                    <a:latin typeface="Cambria Math" panose="02040503050406030204" pitchFamily="18" charset="0"/>
                                    <a:ea typeface="+mn-ea"/>
                                    <a:cs typeface="+mn-cs"/>
                                  </a:rPr>
                                  <m:t>0</m:t>
                                </m:r>
                              </m:e>
                            </m:mr>
                            <m:mr>
                              <m:e>
                                <m:r>
                                  <a:rPr lang="en-IN" sz="1800" i="1" kern="1200" smtClean="0">
                                    <a:solidFill>
                                      <a:prstClr val="black"/>
                                    </a:solidFill>
                                    <a:latin typeface="Cambria Math" panose="02040503050406030204" pitchFamily="18" charset="0"/>
                                    <a:ea typeface="+mn-ea"/>
                                    <a:cs typeface="+mn-cs"/>
                                  </a:rPr>
                                  <m:t>1</m:t>
                                </m:r>
                              </m:e>
                              <m:e>
                                <m:r>
                                  <a:rPr lang="en-IN" sz="1800" i="1" kern="1200" smtClean="0">
                                    <a:solidFill>
                                      <a:prstClr val="black"/>
                                    </a:solidFill>
                                    <a:latin typeface="Cambria Math" panose="02040503050406030204" pitchFamily="18" charset="0"/>
                                    <a:ea typeface="+mn-ea"/>
                                    <a:cs typeface="+mn-cs"/>
                                  </a:rPr>
                                  <m:t>1</m:t>
                                </m:r>
                              </m:e>
                              <m:e>
                                <m:r>
                                  <a:rPr lang="en-IN" sz="1800" i="1" kern="1200" smtClean="0">
                                    <a:solidFill>
                                      <a:prstClr val="black"/>
                                    </a:solidFill>
                                    <a:latin typeface="Cambria Math" panose="02040503050406030204" pitchFamily="18" charset="0"/>
                                    <a:ea typeface="+mn-ea"/>
                                    <a:cs typeface="+mn-cs"/>
                                  </a:rPr>
                                  <m:t>1</m:t>
                                </m:r>
                              </m:e>
                            </m:mr>
                            <m:mr>
                              <m:e>
                                <m:r>
                                  <a:rPr lang="en-IN" sz="1800" i="1" kern="1200" smtClean="0">
                                    <a:solidFill>
                                      <a:prstClr val="black"/>
                                    </a:solidFill>
                                    <a:latin typeface="Cambria Math" panose="02040503050406030204" pitchFamily="18" charset="0"/>
                                    <a:ea typeface="+mn-ea"/>
                                    <a:cs typeface="+mn-cs"/>
                                  </a:rPr>
                                  <m:t>0</m:t>
                                </m:r>
                              </m:e>
                              <m:e>
                                <m:r>
                                  <a:rPr lang="en-IN" sz="1800" i="1" kern="1200" smtClean="0">
                                    <a:solidFill>
                                      <a:prstClr val="black"/>
                                    </a:solidFill>
                                    <a:latin typeface="Cambria Math" panose="02040503050406030204" pitchFamily="18" charset="0"/>
                                    <a:ea typeface="+mn-ea"/>
                                    <a:cs typeface="+mn-cs"/>
                                  </a:rPr>
                                  <m:t>1</m:t>
                                </m:r>
                              </m:e>
                              <m:e>
                                <m:r>
                                  <a:rPr lang="en-IN" sz="1800" i="1" kern="1200" smtClean="0">
                                    <a:solidFill>
                                      <a:prstClr val="black"/>
                                    </a:solidFill>
                                    <a:latin typeface="Cambria Math" panose="02040503050406030204" pitchFamily="18" charset="0"/>
                                    <a:ea typeface="+mn-ea"/>
                                    <a:cs typeface="+mn-cs"/>
                                  </a:rPr>
                                  <m:t>4</m:t>
                                </m:r>
                              </m:e>
                            </m:mr>
                          </m:m>
                        </m:e>
                      </m:d>
                    </m:oMath>
                  </m:oMathPara>
                </a14:m>
                <a:endParaRPr lang="en-IN" sz="1800" kern="1200" dirty="0">
                  <a:solidFill>
                    <a:prstClr val="black"/>
                  </a:solidFill>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84EFE8C1-3400-767D-E255-D12A3D1E1CBF}"/>
                  </a:ext>
                </a:extLst>
              </p:cNvPr>
              <p:cNvSpPr txBox="1">
                <a:spLocks noRot="1" noChangeAspect="1" noMove="1" noResize="1" noEditPoints="1" noAdjustHandles="1" noChangeArrowheads="1" noChangeShapeType="1" noTextEdit="1"/>
              </p:cNvSpPr>
              <p:nvPr/>
            </p:nvSpPr>
            <p:spPr>
              <a:xfrm>
                <a:off x="3911658" y="4216892"/>
                <a:ext cx="1320683" cy="732573"/>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281361352"/>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6FE1-4A6B-16C6-90A4-0C06170ED9C9}"/>
              </a:ext>
            </a:extLst>
          </p:cNvPr>
          <p:cNvSpPr>
            <a:spLocks noGrp="1"/>
          </p:cNvSpPr>
          <p:nvPr>
            <p:ph type="title"/>
          </p:nvPr>
        </p:nvSpPr>
        <p:spPr>
          <a:xfrm>
            <a:off x="-96854" y="134553"/>
            <a:ext cx="7710900" cy="818621"/>
          </a:xfrm>
        </p:spPr>
        <p:txBody>
          <a:bodyPr/>
          <a:lstStyle/>
          <a:p>
            <a:r>
              <a:rPr lang="en-US" sz="2400" dirty="0"/>
              <a:t>SVM Formulation of Non-Linear Kernels with Soft Margin (L1 Norm with Bias Term)</a:t>
            </a:r>
            <a:endParaRPr lang="en-IN" sz="24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BADE589-FE7D-4351-8C99-BB16B5A042EC}"/>
                  </a:ext>
                </a:extLst>
              </p:cNvPr>
              <p:cNvSpPr txBox="1"/>
              <p:nvPr/>
            </p:nvSpPr>
            <p:spPr>
              <a:xfrm>
                <a:off x="1331291" y="1084778"/>
                <a:ext cx="3077574"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𝑇h𝑒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𝑓𝑜𝑟𝑚𝑢𝑙𝑎𝑡𝑖𝑜𝑛</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𝑐𝑎𝑛</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𝑏𝑒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𝑤𝑟𝑖𝑡𝑡𝑒𝑛</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𝑎𝑠</m:t>
                      </m:r>
                      <m:r>
                        <a:rPr lang="en-US" sz="1500" i="1" kern="1200" smtClean="0">
                          <a:solidFill>
                            <a:prstClr val="black"/>
                          </a:solidFill>
                          <a:latin typeface="Cambria Math" panose="02040503050406030204" pitchFamily="18" charset="0"/>
                          <a:ea typeface="+mn-ea"/>
                          <a:cs typeface="+mn-cs"/>
                        </a:rPr>
                        <m:t> </m:t>
                      </m:r>
                    </m:oMath>
                  </m:oMathPara>
                </a14:m>
                <a:endParaRPr lang="en-US" sz="1500" kern="1200" dirty="0">
                  <a:solidFill>
                    <a:prstClr val="black"/>
                  </a:solidFill>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3BADE589-FE7D-4351-8C99-BB16B5A042EC}"/>
                  </a:ext>
                </a:extLst>
              </p:cNvPr>
              <p:cNvSpPr txBox="1">
                <a:spLocks noRot="1" noChangeAspect="1" noMove="1" noResize="1" noEditPoints="1" noAdjustHandles="1" noChangeArrowheads="1" noChangeShapeType="1" noTextEdit="1"/>
              </p:cNvSpPr>
              <p:nvPr/>
            </p:nvSpPr>
            <p:spPr>
              <a:xfrm>
                <a:off x="1331291" y="1084778"/>
                <a:ext cx="3077574" cy="230832"/>
              </a:xfrm>
              <a:prstGeom prst="rect">
                <a:avLst/>
              </a:prstGeom>
              <a:blipFill>
                <a:blip r:embed="rId2"/>
                <a:stretch>
                  <a:fillRect l="-990" t="-2632" b="-34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1FEA0D2-8420-3FA0-FFDF-CB3621723037}"/>
                  </a:ext>
                </a:extLst>
              </p:cNvPr>
              <p:cNvSpPr txBox="1"/>
              <p:nvPr/>
            </p:nvSpPr>
            <p:spPr>
              <a:xfrm>
                <a:off x="3815246" y="1248184"/>
                <a:ext cx="2623279" cy="630109"/>
              </a:xfrm>
              <a:prstGeom prst="rect">
                <a:avLst/>
              </a:prstGeom>
              <a:noFill/>
            </p:spPr>
            <p:txBody>
              <a:bodyPr wrap="squar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unc>
                        <m:funcPr>
                          <m:ctrlPr>
                            <a:rPr lang="en-US" sz="1500" i="1" kern="1200" smtClean="0">
                              <a:solidFill>
                                <a:prstClr val="black"/>
                              </a:solidFill>
                              <a:latin typeface="Cambria Math" panose="02040503050406030204" pitchFamily="18" charset="0"/>
                              <a:ea typeface="+mn-ea"/>
                              <a:cs typeface="+mn-cs"/>
                            </a:rPr>
                          </m:ctrlPr>
                        </m:funcPr>
                        <m:fName>
                          <m:limLow>
                            <m:limLowPr>
                              <m:ctrlPr>
                                <a:rPr lang="en-US" sz="1500" i="1" kern="1200" smtClean="0">
                                  <a:solidFill>
                                    <a:prstClr val="black"/>
                                  </a:solidFill>
                                  <a:latin typeface="Cambria Math" panose="02040503050406030204" pitchFamily="18" charset="0"/>
                                  <a:ea typeface="+mn-ea"/>
                                  <a:cs typeface="+mn-cs"/>
                                </a:rPr>
                              </m:ctrlPr>
                            </m:limLowPr>
                            <m:e>
                              <m:r>
                                <m:rPr>
                                  <m:sty m:val="p"/>
                                </m:rPr>
                                <a:rPr lang="en-US" sz="1500" kern="1200" smtClean="0">
                                  <a:solidFill>
                                    <a:prstClr val="black"/>
                                  </a:solidFill>
                                  <a:latin typeface="Cambria Math" panose="02040503050406030204" pitchFamily="18" charset="0"/>
                                  <a:ea typeface="+mn-ea"/>
                                  <a:cs typeface="+mn-cs"/>
                                </a:rPr>
                                <m:t>min</m:t>
                              </m:r>
                            </m:e>
                            <m:lim>
                              <m:r>
                                <a:rPr lang="en-US" sz="1500" i="1" kern="1200" smtClean="0">
                                  <a:solidFill>
                                    <a:prstClr val="black"/>
                                  </a:solidFill>
                                  <a:latin typeface="Cambria Math" panose="02040503050406030204" pitchFamily="18" charset="0"/>
                                  <a:ea typeface="+mn-ea"/>
                                  <a:cs typeface="+mn-cs"/>
                                </a:rPr>
                                <m:t>𝑤</m:t>
                              </m:r>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𝛾</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𝜉</m:t>
                              </m:r>
                            </m:lim>
                          </m:limLow>
                        </m:fName>
                        <m:e>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1</m:t>
                              </m:r>
                            </m:num>
                            <m:den>
                              <m:r>
                                <a:rPr lang="en-US" sz="1500" i="1" kern="1200" smtClean="0">
                                  <a:solidFill>
                                    <a:prstClr val="black"/>
                                  </a:solidFill>
                                  <a:latin typeface="Cambria Math" panose="02040503050406030204" pitchFamily="18" charset="0"/>
                                  <a:ea typeface="+mn-ea"/>
                                  <a:cs typeface="+mn-cs"/>
                                </a:rPr>
                                <m:t>2</m:t>
                              </m:r>
                            </m:den>
                          </m:f>
                        </m:e>
                      </m:func>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𝑤</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𝑤</m:t>
                      </m:r>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mn-ea"/>
                          <a:cs typeface="+mn-cs"/>
                        </a:rPr>
                        <m:t>𝐶</m:t>
                      </m:r>
                      <m:nary>
                        <m:naryPr>
                          <m:chr m:val="∑"/>
                          <m:ctrlPr>
                            <a:rPr lang="en-US" sz="1500" i="1" kern="1200" smtClean="0">
                              <a:solidFill>
                                <a:prstClr val="black"/>
                              </a:solidFill>
                              <a:latin typeface="Cambria Math" panose="02040503050406030204" pitchFamily="18" charset="0"/>
                              <a:ea typeface="+mn-ea"/>
                              <a:cs typeface="+mn-cs"/>
                            </a:rPr>
                          </m:ctrlPr>
                        </m:naryPr>
                        <m:sub>
                          <m:r>
                            <m:rPr>
                              <m:brk m:alnAt="23"/>
                            </m:rPr>
                            <a:rPr lang="en-US" sz="1500" i="1" kern="1200" smtClean="0">
                              <a:solidFill>
                                <a:prstClr val="black"/>
                              </a:solidFill>
                              <a:latin typeface="Cambria Math" panose="02040503050406030204" pitchFamily="18" charset="0"/>
                              <a:ea typeface="+mn-ea"/>
                              <a:cs typeface="+mn-cs"/>
                            </a:rPr>
                            <m:t>𝑖</m:t>
                          </m:r>
                          <m:r>
                            <a:rPr lang="en-US" sz="1500" i="1" kern="1200" smtClean="0">
                              <a:solidFill>
                                <a:prstClr val="black"/>
                              </a:solidFill>
                              <a:latin typeface="Cambria Math" panose="02040503050406030204" pitchFamily="18" charset="0"/>
                              <a:ea typeface="+mn-ea"/>
                              <a:cs typeface="+mn-cs"/>
                            </a:rPr>
                            <m:t>=1</m:t>
                          </m:r>
                        </m:sub>
                        <m:sup>
                          <m:r>
                            <a:rPr lang="en-IN" sz="1500" b="0" i="1" kern="1200" smtClean="0">
                              <a:solidFill>
                                <a:prstClr val="black"/>
                              </a:solidFill>
                              <a:latin typeface="Cambria Math" panose="02040503050406030204" pitchFamily="18" charset="0"/>
                              <a:ea typeface="+mn-ea"/>
                              <a:cs typeface="+mn-cs"/>
                            </a:rPr>
                            <m:t>𝑚</m:t>
                          </m:r>
                        </m:sup>
                        <m:e>
                          <m:sSub>
                            <m:sSubPr>
                              <m:ctrlPr>
                                <a:rPr lang="en-US" sz="1500" i="1" kern="1200" smtClean="0">
                                  <a:solidFill>
                                    <a:prstClr val="black"/>
                                  </a:solidFill>
                                  <a:latin typeface="Cambria Math" panose="02040503050406030204" pitchFamily="18" charset="0"/>
                                  <a:ea typeface="+mn-ea"/>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𝜉</m:t>
                              </m:r>
                            </m:e>
                            <m:sub>
                              <m:r>
                                <a:rPr lang="en-US" sz="1500" i="1" kern="1200" smtClean="0">
                                  <a:solidFill>
                                    <a:prstClr val="black"/>
                                  </a:solidFill>
                                  <a:latin typeface="Cambria Math" panose="02040503050406030204" pitchFamily="18" charset="0"/>
                                  <a:ea typeface="+mn-ea"/>
                                  <a:cs typeface="+mn-cs"/>
                                </a:rPr>
                                <m:t>𝑖</m:t>
                              </m:r>
                            </m:sub>
                          </m:sSub>
                        </m:e>
                      </m:nary>
                    </m:oMath>
                  </m:oMathPara>
                </a14:m>
                <a:endParaRPr lang="en-US" sz="1500" kern="1200" dirty="0">
                  <a:solidFill>
                    <a:prstClr val="black"/>
                  </a:solidFill>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51FEA0D2-8420-3FA0-FFDF-CB3621723037}"/>
                  </a:ext>
                </a:extLst>
              </p:cNvPr>
              <p:cNvSpPr txBox="1">
                <a:spLocks noRot="1" noChangeAspect="1" noMove="1" noResize="1" noEditPoints="1" noAdjustHandles="1" noChangeArrowheads="1" noChangeShapeType="1" noTextEdit="1"/>
              </p:cNvSpPr>
              <p:nvPr/>
            </p:nvSpPr>
            <p:spPr>
              <a:xfrm>
                <a:off x="3815246" y="1248184"/>
                <a:ext cx="2623279" cy="63010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1C7CCB1-1801-144D-470F-DFC647CCE3D4}"/>
                  </a:ext>
                </a:extLst>
              </p:cNvPr>
              <p:cNvSpPr txBox="1"/>
              <p:nvPr/>
            </p:nvSpPr>
            <p:spPr>
              <a:xfrm>
                <a:off x="835950" y="2067107"/>
                <a:ext cx="917815"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𝑆𝑢𝑏𝑗𝑒𝑐𝑡</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𝑡𝑜</m:t>
                      </m:r>
                    </m:oMath>
                  </m:oMathPara>
                </a14:m>
                <a:endParaRPr lang="en-US" sz="1500" kern="1200" dirty="0">
                  <a:solidFill>
                    <a:prstClr val="black"/>
                  </a:solidFill>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F1C7CCB1-1801-144D-470F-DFC647CCE3D4}"/>
                  </a:ext>
                </a:extLst>
              </p:cNvPr>
              <p:cNvSpPr txBox="1">
                <a:spLocks noRot="1" noChangeAspect="1" noMove="1" noResize="1" noEditPoints="1" noAdjustHandles="1" noChangeArrowheads="1" noChangeShapeType="1" noTextEdit="1"/>
              </p:cNvSpPr>
              <p:nvPr/>
            </p:nvSpPr>
            <p:spPr>
              <a:xfrm>
                <a:off x="835950" y="2067107"/>
                <a:ext cx="917815" cy="230832"/>
              </a:xfrm>
              <a:prstGeom prst="rect">
                <a:avLst/>
              </a:prstGeom>
              <a:blipFill>
                <a:blip r:embed="rId4"/>
                <a:stretch>
                  <a:fillRect l="-7285" t="-2632" r="-3311" b="-34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CCC3BB2-57FA-0398-E4AF-2CDFA51D8D5C}"/>
                  </a:ext>
                </a:extLst>
              </p:cNvPr>
              <p:cNvSpPr txBox="1"/>
              <p:nvPr/>
            </p:nvSpPr>
            <p:spPr>
              <a:xfrm>
                <a:off x="2408651" y="2095790"/>
                <a:ext cx="2496709"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sSub>
                        <m:sSubPr>
                          <m:ctrlPr>
                            <a:rPr lang="en-US" sz="1500" i="1" kern="1200" smtClean="0">
                              <a:solidFill>
                                <a:prstClr val="black"/>
                              </a:solidFill>
                              <a:latin typeface="Cambria Math" panose="02040503050406030204" pitchFamily="18" charset="0"/>
                              <a:ea typeface="+mn-ea"/>
                              <a:cs typeface="+mn-cs"/>
                            </a:rPr>
                          </m:ctrlPr>
                        </m:sSubPr>
                        <m:e>
                          <m:r>
                            <a:rPr lang="en-US" sz="1500" i="1" kern="1200" smtClean="0">
                              <a:solidFill>
                                <a:prstClr val="black"/>
                              </a:solidFill>
                              <a:latin typeface="Cambria Math" panose="02040503050406030204" pitchFamily="18" charset="0"/>
                              <a:ea typeface="+mn-ea"/>
                              <a:cs typeface="+mn-cs"/>
                            </a:rPr>
                            <m:t>𝑑</m:t>
                          </m:r>
                        </m:e>
                        <m:sub>
                          <m:r>
                            <a:rPr lang="en-US" sz="1500" i="1" kern="1200" smtClean="0">
                              <a:solidFill>
                                <a:prstClr val="black"/>
                              </a:solidFill>
                              <a:latin typeface="Cambria Math" panose="02040503050406030204" pitchFamily="18" charset="0"/>
                              <a:ea typeface="+mn-ea"/>
                              <a:cs typeface="+mn-cs"/>
                            </a:rPr>
                            <m:t>𝑖</m:t>
                          </m:r>
                        </m:sub>
                      </m:sSub>
                      <m:d>
                        <m:dPr>
                          <m:ctrlPr>
                            <a:rPr lang="en-US" sz="1500" i="1" kern="1200" smtClean="0">
                              <a:solidFill>
                                <a:prstClr val="black"/>
                              </a:solidFill>
                              <a:latin typeface="Cambria Math" panose="02040503050406030204" pitchFamily="18" charset="0"/>
                              <a:ea typeface="+mn-ea"/>
                              <a:cs typeface="+mn-cs"/>
                            </a:rPr>
                          </m:ctrlPr>
                        </m:dPr>
                        <m:e>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𝑤</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Cambria Math" panose="02040503050406030204" pitchFamily="18" charset="0"/>
                              <a:cs typeface="+mn-cs"/>
                            </a:rPr>
                            <m:t>𝜙</m:t>
                          </m:r>
                          <m:d>
                            <m:dPr>
                              <m:ctrlPr>
                                <a:rPr lang="en-US" sz="1500" i="1" kern="1200" smtClean="0">
                                  <a:solidFill>
                                    <a:prstClr val="black"/>
                                  </a:solidFill>
                                  <a:latin typeface="Cambria Math" panose="02040503050406030204" pitchFamily="18" charset="0"/>
                                  <a:ea typeface="Cambria Math" panose="02040503050406030204" pitchFamily="18" charset="0"/>
                                  <a:cs typeface="+mn-cs"/>
                                </a:rPr>
                              </m:ctrlPr>
                            </m:dPr>
                            <m:e>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𝑥</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e>
                          </m:d>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𝛾</m:t>
                          </m:r>
                        </m:e>
                      </m:d>
                      <m:r>
                        <a:rPr lang="en-US" sz="1500" i="1" kern="1200" smtClean="0">
                          <a:solidFill>
                            <a:prstClr val="black"/>
                          </a:solidFill>
                          <a:latin typeface="Cambria Math" panose="02040503050406030204" pitchFamily="18" charset="0"/>
                          <a:ea typeface="Cambria Math" panose="02040503050406030204" pitchFamily="18" charset="0"/>
                          <a:cs typeface="+mn-cs"/>
                        </a:rPr>
                        <m:t>+</m:t>
                      </m:r>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𝜉</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r>
                        <a:rPr lang="en-US" sz="1500" i="1" kern="1200" smtClean="0">
                          <a:solidFill>
                            <a:prstClr val="black"/>
                          </a:solidFill>
                          <a:latin typeface="Cambria Math" panose="02040503050406030204" pitchFamily="18" charset="0"/>
                          <a:ea typeface="Cambria Math" panose="02040503050406030204" pitchFamily="18" charset="0"/>
                          <a:cs typeface="+mn-cs"/>
                        </a:rPr>
                        <m:t>−1≥0</m:t>
                      </m:r>
                    </m:oMath>
                  </m:oMathPara>
                </a14:m>
                <a:endParaRPr lang="en-US" sz="1500" kern="1200" dirty="0">
                  <a:solidFill>
                    <a:prstClr val="black"/>
                  </a:solidFill>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8CCC3BB2-57FA-0398-E4AF-2CDFA51D8D5C}"/>
                  </a:ext>
                </a:extLst>
              </p:cNvPr>
              <p:cNvSpPr txBox="1">
                <a:spLocks noRot="1" noChangeAspect="1" noMove="1" noResize="1" noEditPoints="1" noAdjustHandles="1" noChangeArrowheads="1" noChangeShapeType="1" noTextEdit="1"/>
              </p:cNvSpPr>
              <p:nvPr/>
            </p:nvSpPr>
            <p:spPr>
              <a:xfrm>
                <a:off x="2408651" y="2095790"/>
                <a:ext cx="2496709" cy="230832"/>
              </a:xfrm>
              <a:prstGeom prst="rect">
                <a:avLst/>
              </a:prstGeom>
              <a:blipFill>
                <a:blip r:embed="rId5"/>
                <a:stretch>
                  <a:fillRect l="-1463" r="-1220" b="-3684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AE665DB-A884-5ABB-8BE0-6FEC42FA5BD7}"/>
                  </a:ext>
                </a:extLst>
              </p:cNvPr>
              <p:cNvSpPr txBox="1"/>
              <p:nvPr/>
            </p:nvSpPr>
            <p:spPr>
              <a:xfrm>
                <a:off x="4242965" y="2049623"/>
                <a:ext cx="6093500"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Cambria Math" panose="02040503050406030204" pitchFamily="18" charset="0"/>
                          <a:cs typeface="+mn-cs"/>
                        </a:rPr>
                        <m:t>1≤</m:t>
                      </m:r>
                      <m:r>
                        <m:rPr>
                          <m:nor/>
                        </m:rPr>
                        <a:rPr lang="en-US" sz="1500" kern="1200" smtClean="0">
                          <a:solidFill>
                            <a:prstClr val="black"/>
                          </a:solidFill>
                          <a:latin typeface="Cambria Math" panose="02040503050406030204" pitchFamily="18" charset="0"/>
                          <a:ea typeface="Cambria Math" panose="02040503050406030204" pitchFamily="18" charset="0"/>
                          <a:cs typeface="+mn-cs"/>
                        </a:rPr>
                        <m:t>i</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IN" sz="1500" b="0" i="1" kern="1200" smtClean="0">
                          <a:solidFill>
                            <a:prstClr val="black"/>
                          </a:solidFill>
                          <a:latin typeface="Cambria Math" panose="02040503050406030204" pitchFamily="18" charset="0"/>
                          <a:ea typeface="Cambria Math" panose="02040503050406030204" pitchFamily="18" charset="0"/>
                          <a:cs typeface="+mn-cs"/>
                        </a:rPr>
                        <m:t>𝑚</m:t>
                      </m:r>
                    </m:oMath>
                  </m:oMathPara>
                </a14:m>
                <a:endParaRPr lang="en-US" sz="1500" kern="1200" dirty="0">
                  <a:solidFill>
                    <a:prstClr val="black"/>
                  </a:solidFill>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AAE665DB-A884-5ABB-8BE0-6FEC42FA5BD7}"/>
                  </a:ext>
                </a:extLst>
              </p:cNvPr>
              <p:cNvSpPr txBox="1">
                <a:spLocks noRot="1" noChangeAspect="1" noMove="1" noResize="1" noEditPoints="1" noAdjustHandles="1" noChangeArrowheads="1" noChangeShapeType="1" noTextEdit="1"/>
              </p:cNvSpPr>
              <p:nvPr/>
            </p:nvSpPr>
            <p:spPr>
              <a:xfrm>
                <a:off x="4242965" y="2049623"/>
                <a:ext cx="6093500" cy="323165"/>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EB321D2-B446-64B6-3E98-8553165B3949}"/>
                  </a:ext>
                </a:extLst>
              </p:cNvPr>
              <p:cNvSpPr txBox="1"/>
              <p:nvPr/>
            </p:nvSpPr>
            <p:spPr>
              <a:xfrm>
                <a:off x="1439804" y="2512338"/>
                <a:ext cx="6093500"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sSub>
                        <m:sSubPr>
                          <m:ctrlPr>
                            <a:rPr lang="en-US" sz="1500" i="1" kern="1200" smtClean="0">
                              <a:solidFill>
                                <a:prstClr val="black"/>
                              </a:solidFill>
                              <a:latin typeface="Cambria Math" panose="02040503050406030204" pitchFamily="18" charset="0"/>
                              <a:ea typeface="+mn-ea"/>
                              <a:cs typeface="+mn-cs"/>
                            </a:rPr>
                          </m:ctrlPr>
                        </m:sSubPr>
                        <m:e>
                          <m:r>
                            <a:rPr lang="en-US" sz="1500" i="1" kern="1200" smtClean="0">
                              <a:solidFill>
                                <a:prstClr val="black"/>
                              </a:solidFill>
                              <a:latin typeface="Cambria Math" panose="02040503050406030204" pitchFamily="18" charset="0"/>
                              <a:ea typeface="+mn-ea"/>
                              <a:cs typeface="+mn-cs"/>
                            </a:rPr>
                            <m:t>           </m:t>
                          </m:r>
                          <m:r>
                            <m:rPr>
                              <m:sty m:val="p"/>
                            </m:rPr>
                            <a:rPr lang="el-GR" sz="1500" i="1" kern="1200">
                              <a:solidFill>
                                <a:prstClr val="black"/>
                              </a:solidFill>
                              <a:latin typeface="Cambria Math" panose="02040503050406030204" pitchFamily="18" charset="0"/>
                              <a:ea typeface="Cambria Math" panose="02040503050406030204" pitchFamily="18" charset="0"/>
                              <a:cs typeface="+mn-cs"/>
                            </a:rPr>
                            <m:t>ξ</m:t>
                          </m:r>
                        </m:e>
                        <m:sub>
                          <m:r>
                            <a:rPr lang="en-US" sz="1500" i="1" kern="1200">
                              <a:solidFill>
                                <a:prstClr val="black"/>
                              </a:solidFill>
                              <a:latin typeface="Cambria Math" panose="02040503050406030204" pitchFamily="18" charset="0"/>
                              <a:ea typeface="+mn-ea"/>
                              <a:cs typeface="+mn-cs"/>
                            </a:rPr>
                            <m:t>𝑖</m:t>
                          </m:r>
                        </m:sub>
                      </m:sSub>
                      <m:r>
                        <a:rPr lang="en-US" sz="1500" i="1" kern="1200">
                          <a:solidFill>
                            <a:prstClr val="black"/>
                          </a:solidFill>
                          <a:latin typeface="Cambria Math" panose="02040503050406030204" pitchFamily="18" charset="0"/>
                          <a:ea typeface="Cambria Math" panose="02040503050406030204" pitchFamily="18" charset="0"/>
                          <a:cs typeface="+mn-cs"/>
                        </a:rPr>
                        <m:t>≥0</m:t>
                      </m:r>
                      <m:r>
                        <m:rPr>
                          <m:nor/>
                        </m:rPr>
                        <a:rPr lang="en-US" sz="1500" kern="1200" dirty="0">
                          <a:solidFill>
                            <a:prstClr val="black"/>
                          </a:solidFill>
                          <a:latin typeface="Calibri" panose="020F0502020204030204"/>
                          <a:ea typeface="+mn-ea"/>
                          <a:cs typeface="+mn-cs"/>
                        </a:rPr>
                        <m:t> </m:t>
                      </m:r>
                    </m:oMath>
                  </m:oMathPara>
                </a14:m>
                <a:endParaRPr lang="en-US" sz="1500" kern="1200" dirty="0">
                  <a:solidFill>
                    <a:prstClr val="black"/>
                  </a:solidFill>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5EB321D2-B446-64B6-3E98-8553165B3949}"/>
                  </a:ext>
                </a:extLst>
              </p:cNvPr>
              <p:cNvSpPr txBox="1">
                <a:spLocks noRot="1" noChangeAspect="1" noMove="1" noResize="1" noEditPoints="1" noAdjustHandles="1" noChangeArrowheads="1" noChangeShapeType="1" noTextEdit="1"/>
              </p:cNvSpPr>
              <p:nvPr/>
            </p:nvSpPr>
            <p:spPr>
              <a:xfrm>
                <a:off x="1439804" y="2512338"/>
                <a:ext cx="6093500" cy="323165"/>
              </a:xfrm>
              <a:prstGeom prst="rect">
                <a:avLst/>
              </a:prstGeom>
              <a:blipFill>
                <a:blip r:embed="rId7"/>
                <a:stretch>
                  <a:fillRect b="-113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2C8836E-AAD7-9BB8-4DF9-14E39D31B8B4}"/>
                  </a:ext>
                </a:extLst>
              </p:cNvPr>
              <p:cNvSpPr txBox="1"/>
              <p:nvPr/>
            </p:nvSpPr>
            <p:spPr>
              <a:xfrm>
                <a:off x="4242965" y="2512338"/>
                <a:ext cx="6093500"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Cambria Math" panose="02040503050406030204" pitchFamily="18" charset="0"/>
                          <a:cs typeface="+mn-cs"/>
                        </a:rPr>
                        <m:t>1≤</m:t>
                      </m:r>
                      <m:r>
                        <m:rPr>
                          <m:nor/>
                        </m:rPr>
                        <a:rPr lang="en-US" sz="1500" kern="1200" smtClean="0">
                          <a:solidFill>
                            <a:prstClr val="black"/>
                          </a:solidFill>
                          <a:latin typeface="Cambria Math" panose="02040503050406030204" pitchFamily="18" charset="0"/>
                          <a:ea typeface="Cambria Math" panose="02040503050406030204" pitchFamily="18" charset="0"/>
                          <a:cs typeface="+mn-cs"/>
                        </a:rPr>
                        <m:t>i</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IN" sz="1500" b="0" i="1" kern="1200" smtClean="0">
                          <a:solidFill>
                            <a:prstClr val="black"/>
                          </a:solidFill>
                          <a:latin typeface="Cambria Math" panose="02040503050406030204" pitchFamily="18" charset="0"/>
                          <a:ea typeface="Cambria Math" panose="02040503050406030204" pitchFamily="18" charset="0"/>
                          <a:cs typeface="+mn-cs"/>
                        </a:rPr>
                        <m:t>𝑚</m:t>
                      </m:r>
                    </m:oMath>
                  </m:oMathPara>
                </a14:m>
                <a:endParaRPr lang="en-US" sz="1500" kern="1200" dirty="0">
                  <a:solidFill>
                    <a:prstClr val="black"/>
                  </a:solidFill>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F2C8836E-AAD7-9BB8-4DF9-14E39D31B8B4}"/>
                  </a:ext>
                </a:extLst>
              </p:cNvPr>
              <p:cNvSpPr txBox="1">
                <a:spLocks noRot="1" noChangeAspect="1" noMove="1" noResize="1" noEditPoints="1" noAdjustHandles="1" noChangeArrowheads="1" noChangeShapeType="1" noTextEdit="1"/>
              </p:cNvSpPr>
              <p:nvPr/>
            </p:nvSpPr>
            <p:spPr>
              <a:xfrm>
                <a:off x="4242965" y="2512338"/>
                <a:ext cx="6093500" cy="323165"/>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1564BD4-D921-5202-B8D3-A3F03CCDDA44}"/>
                  </a:ext>
                </a:extLst>
              </p:cNvPr>
              <p:cNvSpPr txBox="1"/>
              <p:nvPr/>
            </p:nvSpPr>
            <p:spPr>
              <a:xfrm>
                <a:off x="394241" y="2941104"/>
                <a:ext cx="1636923"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𝑇h𝑒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𝐿𝑎𝑔𝑟𝑎𝑛𝑔𝑖𝑎𝑛</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𝑖𝑠</m:t>
                      </m:r>
                    </m:oMath>
                  </m:oMathPara>
                </a14:m>
                <a:endParaRPr lang="en-US" sz="1500" kern="1200" dirty="0">
                  <a:solidFill>
                    <a:prstClr val="black"/>
                  </a:solidFill>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31564BD4-D921-5202-B8D3-A3F03CCDDA44}"/>
                  </a:ext>
                </a:extLst>
              </p:cNvPr>
              <p:cNvSpPr txBox="1">
                <a:spLocks noRot="1" noChangeAspect="1" noMove="1" noResize="1" noEditPoints="1" noAdjustHandles="1" noChangeArrowheads="1" noChangeShapeType="1" noTextEdit="1"/>
              </p:cNvSpPr>
              <p:nvPr/>
            </p:nvSpPr>
            <p:spPr>
              <a:xfrm>
                <a:off x="394241" y="2941104"/>
                <a:ext cx="1636923" cy="230832"/>
              </a:xfrm>
              <a:prstGeom prst="rect">
                <a:avLst/>
              </a:prstGeom>
              <a:blipFill>
                <a:blip r:embed="rId9"/>
                <a:stretch>
                  <a:fillRect l="-2612" r="-2239" b="-34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82D09BC-DE59-047E-D1B5-337A7BD76160}"/>
                  </a:ext>
                </a:extLst>
              </p:cNvPr>
              <p:cNvSpPr txBox="1"/>
              <p:nvPr/>
            </p:nvSpPr>
            <p:spPr>
              <a:xfrm>
                <a:off x="2075982" y="3002779"/>
                <a:ext cx="6588983" cy="63010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𝐿</m:t>
                      </m:r>
                      <m:d>
                        <m:dPr>
                          <m:ctrlPr>
                            <a:rPr lang="en-US" sz="1500" i="1" kern="1200" smtClean="0">
                              <a:solidFill>
                                <a:prstClr val="black"/>
                              </a:solidFill>
                              <a:latin typeface="Cambria Math" panose="02040503050406030204" pitchFamily="18" charset="0"/>
                              <a:ea typeface="+mn-ea"/>
                              <a:cs typeface="+mn-cs"/>
                            </a:rPr>
                          </m:ctrlPr>
                        </m:dPr>
                        <m:e>
                          <m:r>
                            <a:rPr lang="en-US" sz="1500" i="1" kern="1200" smtClean="0">
                              <a:solidFill>
                                <a:prstClr val="black"/>
                              </a:solidFill>
                              <a:latin typeface="Cambria Math" panose="02040503050406030204" pitchFamily="18" charset="0"/>
                              <a:ea typeface="+mn-ea"/>
                              <a:cs typeface="+mn-cs"/>
                            </a:rPr>
                            <m:t>𝑤</m:t>
                          </m:r>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𝛾</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𝜉</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𝑢</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𝜇</m:t>
                          </m:r>
                        </m:e>
                      </m:d>
                      <m:r>
                        <a:rPr lang="en-US" sz="1500" i="1" kern="1200" smtClean="0">
                          <a:solidFill>
                            <a:prstClr val="black"/>
                          </a:solidFill>
                          <a:latin typeface="Cambria Math" panose="02040503050406030204" pitchFamily="18" charset="0"/>
                          <a:ea typeface="Cambria Math" panose="02040503050406030204" pitchFamily="18" charset="0"/>
                          <a:cs typeface="+mn-cs"/>
                        </a:rPr>
                        <m:t>= </m:t>
                      </m:r>
                      <m:f>
                        <m:fPr>
                          <m:ctrlPr>
                            <a:rPr lang="en-US" sz="1500" i="1" kern="1200" smtClean="0">
                              <a:solidFill>
                                <a:prstClr val="black"/>
                              </a:solidFill>
                              <a:latin typeface="Cambria Math" panose="02040503050406030204" pitchFamily="18" charset="0"/>
                              <a:ea typeface="Cambria Math" panose="02040503050406030204" pitchFamily="18" charset="0"/>
                              <a:cs typeface="+mn-cs"/>
                            </a:rPr>
                          </m:ctrlPr>
                        </m:fPr>
                        <m:num>
                          <m:r>
                            <a:rPr lang="en-US" sz="1500" i="1" kern="1200" smtClean="0">
                              <a:solidFill>
                                <a:prstClr val="black"/>
                              </a:solidFill>
                              <a:latin typeface="Cambria Math" panose="02040503050406030204" pitchFamily="18" charset="0"/>
                              <a:ea typeface="Cambria Math" panose="02040503050406030204" pitchFamily="18" charset="0"/>
                              <a:cs typeface="+mn-cs"/>
                            </a:rPr>
                            <m:t>1</m:t>
                          </m:r>
                        </m:num>
                        <m:den>
                          <m:r>
                            <a:rPr lang="en-US" sz="1500" i="1" kern="1200" smtClean="0">
                              <a:solidFill>
                                <a:prstClr val="black"/>
                              </a:solidFill>
                              <a:latin typeface="Cambria Math" panose="02040503050406030204" pitchFamily="18" charset="0"/>
                              <a:ea typeface="Cambria Math" panose="02040503050406030204" pitchFamily="18" charset="0"/>
                              <a:cs typeface="+mn-cs"/>
                            </a:rPr>
                            <m:t>2</m:t>
                          </m:r>
                        </m:den>
                      </m:f>
                      <m:sSup>
                        <m:sSup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pPr>
                        <m:e>
                          <m:r>
                            <a:rPr lang="en-US" sz="1500" i="1" kern="1200" smtClean="0">
                              <a:solidFill>
                                <a:prstClr val="black"/>
                              </a:solidFill>
                              <a:latin typeface="Cambria Math" panose="02040503050406030204" pitchFamily="18" charset="0"/>
                              <a:ea typeface="Cambria Math" panose="02040503050406030204" pitchFamily="18" charset="0"/>
                              <a:cs typeface="+mn-cs"/>
                            </a:rPr>
                            <m:t>𝑤</m:t>
                          </m:r>
                        </m:e>
                        <m:sup>
                          <m:r>
                            <a:rPr lang="en-US" sz="1500" i="1" kern="1200" smtClean="0">
                              <a:solidFill>
                                <a:prstClr val="black"/>
                              </a:solidFill>
                              <a:latin typeface="Cambria Math" panose="02040503050406030204" pitchFamily="18" charset="0"/>
                              <a:ea typeface="Cambria Math" panose="02040503050406030204" pitchFamily="18" charset="0"/>
                              <a:cs typeface="+mn-cs"/>
                            </a:rPr>
                            <m:t>𝑇</m:t>
                          </m:r>
                        </m:sup>
                      </m:sSup>
                      <m:r>
                        <a:rPr lang="en-US" sz="1500" i="1" kern="1200" smtClean="0">
                          <a:solidFill>
                            <a:prstClr val="black"/>
                          </a:solidFill>
                          <a:latin typeface="Cambria Math" panose="02040503050406030204" pitchFamily="18" charset="0"/>
                          <a:ea typeface="Cambria Math" panose="02040503050406030204" pitchFamily="18" charset="0"/>
                          <a:cs typeface="+mn-cs"/>
                        </a:rPr>
                        <m:t>𝑤</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𝐶</m:t>
                      </m:r>
                      <m:nary>
                        <m:naryPr>
                          <m:chr m:val="∑"/>
                          <m:ctrlPr>
                            <a:rPr lang="en-US"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500" i="1" kern="1200" smtClean="0">
                              <a:solidFill>
                                <a:prstClr val="black"/>
                              </a:solidFill>
                              <a:latin typeface="Cambria Math" panose="02040503050406030204" pitchFamily="18" charset="0"/>
                              <a:ea typeface="Cambria Math" panose="02040503050406030204" pitchFamily="18" charset="0"/>
                              <a:cs typeface="+mn-cs"/>
                            </a:rPr>
                            <m:t>𝑖</m:t>
                          </m:r>
                          <m:r>
                            <a:rPr lang="en-US"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𝜉</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e>
                      </m:nary>
                      <m:r>
                        <a:rPr lang="en-US" sz="15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US"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500" i="1" kern="1200" smtClean="0">
                              <a:solidFill>
                                <a:prstClr val="black"/>
                              </a:solidFill>
                              <a:latin typeface="Cambria Math" panose="02040503050406030204" pitchFamily="18" charset="0"/>
                              <a:ea typeface="Cambria Math" panose="02040503050406030204" pitchFamily="18" charset="0"/>
                              <a:cs typeface="+mn-cs"/>
                            </a:rPr>
                            <m:t>𝑖</m:t>
                          </m:r>
                          <m:r>
                            <a:rPr lang="en-US"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d>
                            <m:dPr>
                              <m:begChr m:val="["/>
                              <m:endChr m:val="]"/>
                              <m:ctrlPr>
                                <a:rPr lang="en-US" sz="1500" i="1" kern="1200" smtClean="0">
                                  <a:solidFill>
                                    <a:prstClr val="black"/>
                                  </a:solidFill>
                                  <a:latin typeface="Cambria Math" panose="02040503050406030204" pitchFamily="18" charset="0"/>
                                  <a:ea typeface="Cambria Math" panose="02040503050406030204" pitchFamily="18" charset="0"/>
                                  <a:cs typeface="+mn-cs"/>
                                </a:rPr>
                              </m:ctrlPr>
                            </m:dPr>
                            <m:e>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𝑑</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d>
                                <m:dPr>
                                  <m:ctrlPr>
                                    <a:rPr lang="en-US" sz="1500" i="1" kern="1200" smtClean="0">
                                      <a:solidFill>
                                        <a:prstClr val="black"/>
                                      </a:solidFill>
                                      <a:latin typeface="Cambria Math" panose="02040503050406030204" pitchFamily="18" charset="0"/>
                                      <a:ea typeface="Cambria Math" panose="02040503050406030204" pitchFamily="18" charset="0"/>
                                      <a:cs typeface="+mn-cs"/>
                                    </a:rPr>
                                  </m:ctrlPr>
                                </m:dPr>
                                <m:e>
                                  <m:sSup>
                                    <m:sSup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pPr>
                                    <m:e>
                                      <m:r>
                                        <a:rPr lang="en-US" sz="1500" i="1" kern="1200" smtClean="0">
                                          <a:solidFill>
                                            <a:prstClr val="black"/>
                                          </a:solidFill>
                                          <a:latin typeface="Cambria Math" panose="02040503050406030204" pitchFamily="18" charset="0"/>
                                          <a:ea typeface="Cambria Math" panose="02040503050406030204" pitchFamily="18" charset="0"/>
                                          <a:cs typeface="+mn-cs"/>
                                        </a:rPr>
                                        <m:t>𝑤</m:t>
                                      </m:r>
                                    </m:e>
                                    <m:sup>
                                      <m:r>
                                        <a:rPr lang="en-US" sz="1500" i="1" kern="1200" smtClean="0">
                                          <a:solidFill>
                                            <a:prstClr val="black"/>
                                          </a:solidFill>
                                          <a:latin typeface="Cambria Math" panose="02040503050406030204" pitchFamily="18" charset="0"/>
                                          <a:ea typeface="Cambria Math" panose="02040503050406030204" pitchFamily="18" charset="0"/>
                                          <a:cs typeface="+mn-cs"/>
                                        </a:rPr>
                                        <m:t>𝑇</m:t>
                                      </m:r>
                                    </m:sup>
                                  </m:sSup>
                                  <m:r>
                                    <a:rPr lang="en-US" sz="1500" i="1" kern="1200" smtClean="0">
                                      <a:solidFill>
                                        <a:prstClr val="black"/>
                                      </a:solidFill>
                                      <a:latin typeface="Cambria Math" panose="02040503050406030204" pitchFamily="18" charset="0"/>
                                      <a:ea typeface="Cambria Math" panose="02040503050406030204" pitchFamily="18" charset="0"/>
                                      <a:cs typeface="+mn-cs"/>
                                    </a:rPr>
                                    <m:t>𝜙</m:t>
                                  </m:r>
                                  <m:d>
                                    <m:dPr>
                                      <m:ctrlPr>
                                        <a:rPr lang="en-US" sz="1500" i="1" kern="1200" smtClean="0">
                                          <a:solidFill>
                                            <a:prstClr val="black"/>
                                          </a:solidFill>
                                          <a:latin typeface="Cambria Math" panose="02040503050406030204" pitchFamily="18" charset="0"/>
                                          <a:ea typeface="Cambria Math" panose="02040503050406030204" pitchFamily="18" charset="0"/>
                                          <a:cs typeface="+mn-cs"/>
                                        </a:rPr>
                                      </m:ctrlPr>
                                    </m:dPr>
                                    <m:e>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𝑥</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e>
                                  </m:d>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𝛾</m:t>
                                  </m:r>
                                </m:e>
                              </m:d>
                              <m:r>
                                <a:rPr lang="en-US" sz="1500" i="1" kern="1200" smtClean="0">
                                  <a:solidFill>
                                    <a:prstClr val="black"/>
                                  </a:solidFill>
                                  <a:latin typeface="Cambria Math" panose="02040503050406030204" pitchFamily="18" charset="0"/>
                                  <a:ea typeface="Cambria Math" panose="02040503050406030204" pitchFamily="18" charset="0"/>
                                  <a:cs typeface="+mn-cs"/>
                                </a:rPr>
                                <m:t>+</m:t>
                              </m:r>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𝜉</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r>
                                <a:rPr lang="en-US" sz="1500" i="1" kern="1200" smtClean="0">
                                  <a:solidFill>
                                    <a:prstClr val="black"/>
                                  </a:solidFill>
                                  <a:latin typeface="Cambria Math" panose="02040503050406030204" pitchFamily="18" charset="0"/>
                                  <a:ea typeface="Cambria Math" panose="02040503050406030204" pitchFamily="18" charset="0"/>
                                  <a:cs typeface="+mn-cs"/>
                                </a:rPr>
                                <m:t>−1</m:t>
                              </m:r>
                            </m:e>
                          </m:d>
                          <m:r>
                            <a:rPr lang="en-US" sz="15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US"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500" i="1" kern="1200" smtClean="0">
                                  <a:solidFill>
                                    <a:prstClr val="black"/>
                                  </a:solidFill>
                                  <a:latin typeface="Cambria Math" panose="02040503050406030204" pitchFamily="18" charset="0"/>
                                  <a:ea typeface="Cambria Math" panose="02040503050406030204" pitchFamily="18" charset="0"/>
                                  <a:cs typeface="+mn-cs"/>
                                </a:rPr>
                                <m:t>𝑖</m:t>
                              </m:r>
                              <m:r>
                                <a:rPr lang="en-US"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𝜇</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𝜉</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e>
                          </m:nary>
                        </m:e>
                      </m:nary>
                    </m:oMath>
                  </m:oMathPara>
                </a14:m>
                <a:endParaRPr lang="en-US" sz="1500" kern="1200" dirty="0">
                  <a:solidFill>
                    <a:prstClr val="black"/>
                  </a:solidFill>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682D09BC-DE59-047E-D1B5-337A7BD76160}"/>
                  </a:ext>
                </a:extLst>
              </p:cNvPr>
              <p:cNvSpPr txBox="1">
                <a:spLocks noRot="1" noChangeAspect="1" noMove="1" noResize="1" noEditPoints="1" noAdjustHandles="1" noChangeArrowheads="1" noChangeShapeType="1" noTextEdit="1"/>
              </p:cNvSpPr>
              <p:nvPr/>
            </p:nvSpPr>
            <p:spPr>
              <a:xfrm>
                <a:off x="2075982" y="3002779"/>
                <a:ext cx="6588983" cy="630109"/>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140B0D6-F0E8-EC01-EEBD-C52EAB34F520}"/>
                  </a:ext>
                </a:extLst>
              </p:cNvPr>
              <p:cNvSpPr txBox="1"/>
              <p:nvPr/>
            </p:nvSpPr>
            <p:spPr>
              <a:xfrm>
                <a:off x="2550903" y="3827891"/>
                <a:ext cx="6226063" cy="63010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m:t>
                      </m:r>
                      <m:f>
                        <m:fPr>
                          <m:ctrlPr>
                            <a:rPr lang="en-US" sz="1500" i="1" kern="1200">
                              <a:solidFill>
                                <a:prstClr val="black"/>
                              </a:solidFill>
                              <a:latin typeface="Cambria Math" panose="02040503050406030204" pitchFamily="18" charset="0"/>
                              <a:ea typeface="Cambria Math" panose="02040503050406030204" pitchFamily="18" charset="0"/>
                              <a:cs typeface="+mn-cs"/>
                            </a:rPr>
                          </m:ctrlPr>
                        </m:fPr>
                        <m:num>
                          <m:r>
                            <a:rPr lang="en-US" sz="1500" i="1" kern="1200">
                              <a:solidFill>
                                <a:prstClr val="black"/>
                              </a:solidFill>
                              <a:latin typeface="Cambria Math" panose="02040503050406030204" pitchFamily="18" charset="0"/>
                              <a:ea typeface="Cambria Math" panose="02040503050406030204" pitchFamily="18" charset="0"/>
                              <a:cs typeface="+mn-cs"/>
                            </a:rPr>
                            <m:t>1</m:t>
                          </m:r>
                        </m:num>
                        <m:den>
                          <m:r>
                            <a:rPr lang="en-US" sz="1500" i="1" kern="1200">
                              <a:solidFill>
                                <a:prstClr val="black"/>
                              </a:solidFill>
                              <a:latin typeface="Cambria Math" panose="02040503050406030204" pitchFamily="18" charset="0"/>
                              <a:ea typeface="Cambria Math" panose="02040503050406030204" pitchFamily="18" charset="0"/>
                              <a:cs typeface="+mn-cs"/>
                            </a:rPr>
                            <m:t>2</m:t>
                          </m:r>
                        </m:den>
                      </m:f>
                      <m:sSup>
                        <m:sSupPr>
                          <m:ctrlPr>
                            <a:rPr lang="en-US" sz="1500" i="1" kern="1200">
                              <a:solidFill>
                                <a:prstClr val="black"/>
                              </a:solidFill>
                              <a:latin typeface="Cambria Math" panose="02040503050406030204" pitchFamily="18" charset="0"/>
                              <a:ea typeface="Cambria Math" panose="02040503050406030204" pitchFamily="18" charset="0"/>
                              <a:cs typeface="+mn-cs"/>
                            </a:rPr>
                          </m:ctrlPr>
                        </m:sSupPr>
                        <m:e>
                          <m:r>
                            <a:rPr lang="en-US" sz="1500" i="1" kern="1200">
                              <a:solidFill>
                                <a:prstClr val="black"/>
                              </a:solidFill>
                              <a:latin typeface="Cambria Math" panose="02040503050406030204" pitchFamily="18" charset="0"/>
                              <a:ea typeface="Cambria Math" panose="02040503050406030204" pitchFamily="18" charset="0"/>
                              <a:cs typeface="+mn-cs"/>
                            </a:rPr>
                            <m:t>𝑤</m:t>
                          </m:r>
                        </m:e>
                        <m:sup>
                          <m:r>
                            <a:rPr lang="en-US" sz="1500" i="1" kern="1200">
                              <a:solidFill>
                                <a:prstClr val="black"/>
                              </a:solidFill>
                              <a:latin typeface="Cambria Math" panose="02040503050406030204" pitchFamily="18" charset="0"/>
                              <a:ea typeface="Cambria Math" panose="02040503050406030204" pitchFamily="18" charset="0"/>
                              <a:cs typeface="+mn-cs"/>
                            </a:rPr>
                            <m:t>𝑇</m:t>
                          </m:r>
                        </m:sup>
                      </m:sSup>
                      <m:r>
                        <a:rPr lang="en-US" sz="1500" i="1" kern="1200" smtClean="0">
                          <a:solidFill>
                            <a:prstClr val="black"/>
                          </a:solidFill>
                          <a:latin typeface="Cambria Math" panose="02040503050406030204" pitchFamily="18" charset="0"/>
                          <a:ea typeface="Cambria Math" panose="02040503050406030204" pitchFamily="18" charset="0"/>
                          <a:cs typeface="+mn-cs"/>
                        </a:rPr>
                        <m:t>𝑤</m:t>
                      </m:r>
                      <m:r>
                        <a:rPr lang="en-US" sz="15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US"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500" i="1" kern="1200" smtClean="0">
                              <a:solidFill>
                                <a:prstClr val="black"/>
                              </a:solidFill>
                              <a:latin typeface="Cambria Math" panose="02040503050406030204" pitchFamily="18" charset="0"/>
                              <a:ea typeface="Cambria Math" panose="02040503050406030204" pitchFamily="18" charset="0"/>
                              <a:cs typeface="+mn-cs"/>
                            </a:rPr>
                            <m:t>𝑖</m:t>
                          </m:r>
                          <m:r>
                            <a:rPr lang="en-US"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d>
                            <m:dPr>
                              <m:ctrlPr>
                                <a:rPr lang="en-US" sz="1500" i="1" kern="1200" smtClean="0">
                                  <a:solidFill>
                                    <a:prstClr val="black"/>
                                  </a:solidFill>
                                  <a:latin typeface="Cambria Math" panose="02040503050406030204" pitchFamily="18" charset="0"/>
                                  <a:ea typeface="Cambria Math" panose="02040503050406030204" pitchFamily="18" charset="0"/>
                                  <a:cs typeface="+mn-cs"/>
                                </a:rPr>
                              </m:ctrlPr>
                            </m:dPr>
                            <m:e>
                              <m:r>
                                <a:rPr lang="en-US" sz="1500" i="1" kern="1200" smtClean="0">
                                  <a:solidFill>
                                    <a:prstClr val="black"/>
                                  </a:solidFill>
                                  <a:latin typeface="Cambria Math" panose="02040503050406030204" pitchFamily="18" charset="0"/>
                                  <a:ea typeface="Cambria Math" panose="02040503050406030204" pitchFamily="18" charset="0"/>
                                  <a:cs typeface="+mn-cs"/>
                                </a:rPr>
                                <m:t>𝐶</m:t>
                              </m:r>
                              <m:r>
                                <a:rPr lang="en-US" sz="1500" i="1" kern="1200" smtClean="0">
                                  <a:solidFill>
                                    <a:prstClr val="black"/>
                                  </a:solidFill>
                                  <a:latin typeface="Cambria Math" panose="02040503050406030204" pitchFamily="18" charset="0"/>
                                  <a:ea typeface="Cambria Math" panose="02040503050406030204" pitchFamily="18" charset="0"/>
                                  <a:cs typeface="+mn-cs"/>
                                </a:rPr>
                                <m:t>−</m:t>
                              </m:r>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r>
                                <a:rPr lang="en-US" sz="1500" i="1" kern="1200" smtClean="0">
                                  <a:solidFill>
                                    <a:prstClr val="black"/>
                                  </a:solidFill>
                                  <a:latin typeface="Cambria Math" panose="02040503050406030204" pitchFamily="18" charset="0"/>
                                  <a:ea typeface="Cambria Math" panose="02040503050406030204" pitchFamily="18" charset="0"/>
                                  <a:cs typeface="+mn-cs"/>
                                </a:rPr>
                                <m:t>−</m:t>
                              </m:r>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𝜇</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e>
                          </m:d>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𝜉</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r>
                            <a:rPr lang="en-US" sz="1500" i="1" kern="1200" smtClean="0">
                              <a:solidFill>
                                <a:prstClr val="black"/>
                              </a:solidFill>
                              <a:latin typeface="Cambria Math" panose="02040503050406030204" pitchFamily="18" charset="0"/>
                              <a:ea typeface="Cambria Math" panose="02040503050406030204" pitchFamily="18" charset="0"/>
                              <a:cs typeface="+mn-cs"/>
                            </a:rPr>
                            <m:t>−</m:t>
                          </m:r>
                          <m:d>
                            <m:dPr>
                              <m:ctrlPr>
                                <a:rPr lang="en-US" sz="1500" i="1" kern="1200" smtClean="0">
                                  <a:solidFill>
                                    <a:prstClr val="black"/>
                                  </a:solidFill>
                                  <a:latin typeface="Cambria Math" panose="02040503050406030204" pitchFamily="18" charset="0"/>
                                  <a:ea typeface="Cambria Math" panose="02040503050406030204" pitchFamily="18" charset="0"/>
                                  <a:cs typeface="+mn-cs"/>
                                </a:rPr>
                              </m:ctrlPr>
                            </m:dPr>
                            <m:e>
                              <m:nary>
                                <m:naryPr>
                                  <m:chr m:val="∑"/>
                                  <m:ctrlPr>
                                    <a:rPr lang="en-US"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500" i="1" kern="1200" smtClean="0">
                                      <a:solidFill>
                                        <a:prstClr val="black"/>
                                      </a:solidFill>
                                      <a:latin typeface="Cambria Math" panose="02040503050406030204" pitchFamily="18" charset="0"/>
                                      <a:ea typeface="Cambria Math" panose="02040503050406030204" pitchFamily="18" charset="0"/>
                                      <a:cs typeface="+mn-cs"/>
                                    </a:rPr>
                                    <m:t>𝑖</m:t>
                                  </m:r>
                                  <m:r>
                                    <a:rPr lang="en-US"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𝑑</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r>
                                    <a:rPr lang="en-US" sz="1500" i="1" kern="1200" smtClean="0">
                                      <a:solidFill>
                                        <a:prstClr val="black"/>
                                      </a:solidFill>
                                      <a:latin typeface="Cambria Math" panose="02040503050406030204" pitchFamily="18" charset="0"/>
                                      <a:ea typeface="Cambria Math" panose="02040503050406030204" pitchFamily="18" charset="0"/>
                                      <a:cs typeface="+mn-cs"/>
                                    </a:rPr>
                                    <m:t>𝜙</m:t>
                                  </m:r>
                                  <m:d>
                                    <m:dPr>
                                      <m:ctrlPr>
                                        <a:rPr lang="en-US" sz="1500" i="1" kern="1200" smtClean="0">
                                          <a:solidFill>
                                            <a:prstClr val="black"/>
                                          </a:solidFill>
                                          <a:latin typeface="Cambria Math" panose="02040503050406030204" pitchFamily="18" charset="0"/>
                                          <a:ea typeface="Cambria Math" panose="02040503050406030204" pitchFamily="18" charset="0"/>
                                          <a:cs typeface="+mn-cs"/>
                                        </a:rPr>
                                      </m:ctrlPr>
                                    </m:dPr>
                                    <m:e>
                                      <m:sSubSup>
                                        <m:sSubSup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SupPr>
                                        <m:e>
                                          <m:r>
                                            <a:rPr lang="en-US" sz="1500" i="1" kern="1200" smtClean="0">
                                              <a:solidFill>
                                                <a:prstClr val="black"/>
                                              </a:solidFill>
                                              <a:latin typeface="Cambria Math" panose="02040503050406030204" pitchFamily="18" charset="0"/>
                                              <a:ea typeface="Cambria Math" panose="02040503050406030204" pitchFamily="18" charset="0"/>
                                              <a:cs typeface="+mn-cs"/>
                                            </a:rPr>
                                            <m:t>𝑥</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up>
                                          <m:r>
                                            <a:rPr lang="en-US" sz="1500" i="1" kern="1200" smtClean="0">
                                              <a:solidFill>
                                                <a:prstClr val="black"/>
                                              </a:solidFill>
                                              <a:latin typeface="Cambria Math" panose="02040503050406030204" pitchFamily="18" charset="0"/>
                                              <a:ea typeface="Cambria Math" panose="02040503050406030204" pitchFamily="18" charset="0"/>
                                              <a:cs typeface="+mn-cs"/>
                                            </a:rPr>
                                            <m:t>𝑇</m:t>
                                          </m:r>
                                        </m:sup>
                                      </m:sSubSup>
                                    </m:e>
                                  </m:d>
                                </m:e>
                              </m:nary>
                            </m:e>
                          </m:d>
                          <m:r>
                            <a:rPr lang="en-US" sz="1500" i="1" kern="1200" smtClean="0">
                              <a:solidFill>
                                <a:prstClr val="black"/>
                              </a:solidFill>
                              <a:latin typeface="Cambria Math" panose="02040503050406030204" pitchFamily="18" charset="0"/>
                              <a:ea typeface="Cambria Math" panose="02040503050406030204" pitchFamily="18" charset="0"/>
                              <a:cs typeface="+mn-cs"/>
                            </a:rPr>
                            <m:t>𝑤</m:t>
                          </m:r>
                          <m:r>
                            <a:rPr lang="en-US" sz="1500" i="1" kern="1200" smtClean="0">
                              <a:solidFill>
                                <a:prstClr val="black"/>
                              </a:solidFill>
                              <a:latin typeface="Cambria Math" panose="02040503050406030204" pitchFamily="18" charset="0"/>
                              <a:ea typeface="Cambria Math" panose="02040503050406030204" pitchFamily="18" charset="0"/>
                              <a:cs typeface="+mn-cs"/>
                            </a:rPr>
                            <m:t>−</m:t>
                          </m:r>
                          <m:d>
                            <m:dPr>
                              <m:ctrlPr>
                                <a:rPr lang="en-US" sz="1500" i="1" kern="1200" smtClean="0">
                                  <a:solidFill>
                                    <a:prstClr val="black"/>
                                  </a:solidFill>
                                  <a:latin typeface="Cambria Math" panose="02040503050406030204" pitchFamily="18" charset="0"/>
                                  <a:ea typeface="Cambria Math" panose="02040503050406030204" pitchFamily="18" charset="0"/>
                                  <a:cs typeface="+mn-cs"/>
                                </a:rPr>
                              </m:ctrlPr>
                            </m:dPr>
                            <m:e>
                              <m:nary>
                                <m:naryPr>
                                  <m:chr m:val="∑"/>
                                  <m:ctrlPr>
                                    <a:rPr lang="en-US"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500" i="1" kern="1200" smtClean="0">
                                      <a:solidFill>
                                        <a:prstClr val="black"/>
                                      </a:solidFill>
                                      <a:latin typeface="Cambria Math" panose="02040503050406030204" pitchFamily="18" charset="0"/>
                                      <a:ea typeface="Cambria Math" panose="02040503050406030204" pitchFamily="18" charset="0"/>
                                      <a:cs typeface="+mn-cs"/>
                                    </a:rPr>
                                    <m:t>𝑖</m:t>
                                  </m:r>
                                  <m:r>
                                    <a:rPr lang="en-US"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𝑑</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e>
                              </m:nary>
                            </m:e>
                          </m:d>
                          <m:r>
                            <a:rPr lang="en-US" sz="1500" i="1" kern="1200" smtClean="0">
                              <a:solidFill>
                                <a:prstClr val="black"/>
                              </a:solidFill>
                              <a:latin typeface="Cambria Math" panose="02040503050406030204" pitchFamily="18" charset="0"/>
                              <a:ea typeface="Cambria Math" panose="02040503050406030204" pitchFamily="18" charset="0"/>
                              <a:cs typeface="+mn-cs"/>
                            </a:rPr>
                            <m:t>𝛾</m:t>
                          </m:r>
                          <m:r>
                            <a:rPr lang="en-US" sz="15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US" sz="15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500" i="1" kern="1200" smtClean="0">
                                  <a:solidFill>
                                    <a:prstClr val="black"/>
                                  </a:solidFill>
                                  <a:latin typeface="Cambria Math" panose="02040503050406030204" pitchFamily="18" charset="0"/>
                                  <a:ea typeface="Cambria Math" panose="02040503050406030204" pitchFamily="18" charset="0"/>
                                  <a:cs typeface="+mn-cs"/>
                                </a:rPr>
                                <m:t>𝑖</m:t>
                              </m:r>
                              <m:r>
                                <a:rPr lang="en-US" sz="1500" i="1" kern="1200" smtClean="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e>
                          </m:nary>
                        </m:e>
                      </m:nary>
                    </m:oMath>
                  </m:oMathPara>
                </a14:m>
                <a:endParaRPr lang="en-US" sz="1500" kern="1200" dirty="0">
                  <a:solidFill>
                    <a:prstClr val="black"/>
                  </a:solidFill>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B140B0D6-F0E8-EC01-EEBD-C52EAB34F520}"/>
                  </a:ext>
                </a:extLst>
              </p:cNvPr>
              <p:cNvSpPr txBox="1">
                <a:spLocks noRot="1" noChangeAspect="1" noMove="1" noResize="1" noEditPoints="1" noAdjustHandles="1" noChangeArrowheads="1" noChangeShapeType="1" noTextEdit="1"/>
              </p:cNvSpPr>
              <p:nvPr/>
            </p:nvSpPr>
            <p:spPr>
              <a:xfrm>
                <a:off x="2550903" y="3827891"/>
                <a:ext cx="6226063" cy="630109"/>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3300510-8EDA-1887-FD36-8B6B96CC1709}"/>
                  </a:ext>
                </a:extLst>
              </p:cNvPr>
              <p:cNvSpPr txBox="1"/>
              <p:nvPr/>
            </p:nvSpPr>
            <p:spPr>
              <a:xfrm>
                <a:off x="3292571" y="4653003"/>
                <a:ext cx="3584828"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𝑊h𝑒𝑟𝑒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𝜇</m:t>
                      </m:r>
                      <m:r>
                        <a:rPr lang="en-US" sz="1500" i="1" kern="1200" smtClean="0">
                          <a:solidFill>
                            <a:prstClr val="black"/>
                          </a:solidFill>
                          <a:latin typeface="Cambria Math" panose="02040503050406030204" pitchFamily="18" charset="0"/>
                          <a:ea typeface="Cambria Math" panose="02040503050406030204" pitchFamily="18" charset="0"/>
                          <a:cs typeface="+mn-cs"/>
                        </a:rPr>
                        <m:t> </m:t>
                      </m:r>
                      <m:r>
                        <a:rPr lang="en-US" sz="1500" i="1" kern="1200" smtClean="0">
                          <a:solidFill>
                            <a:prstClr val="black"/>
                          </a:solidFill>
                          <a:latin typeface="Cambria Math" panose="02040503050406030204" pitchFamily="18" charset="0"/>
                          <a:ea typeface="Cambria Math" panose="02040503050406030204" pitchFamily="18" charset="0"/>
                          <a:cs typeface="+mn-cs"/>
                        </a:rPr>
                        <m:t>𝑎𝑟𝑒</m:t>
                      </m:r>
                      <m:r>
                        <a:rPr lang="en-US" sz="1500" i="1" kern="1200" smtClean="0">
                          <a:solidFill>
                            <a:prstClr val="black"/>
                          </a:solidFill>
                          <a:latin typeface="Cambria Math" panose="02040503050406030204" pitchFamily="18" charset="0"/>
                          <a:ea typeface="Cambria Math" panose="02040503050406030204" pitchFamily="18" charset="0"/>
                          <a:cs typeface="+mn-cs"/>
                        </a:rPr>
                        <m:t> </m:t>
                      </m:r>
                      <m:r>
                        <a:rPr lang="en-US" sz="1500" i="1" kern="1200" smtClean="0">
                          <a:solidFill>
                            <a:prstClr val="black"/>
                          </a:solidFill>
                          <a:latin typeface="Cambria Math" panose="02040503050406030204" pitchFamily="18" charset="0"/>
                          <a:ea typeface="Cambria Math" panose="02040503050406030204" pitchFamily="18" charset="0"/>
                          <a:cs typeface="+mn-cs"/>
                        </a:rPr>
                        <m:t>𝑡h𝑒</m:t>
                      </m:r>
                      <m:r>
                        <a:rPr lang="en-US" sz="1500" i="1" kern="1200" smtClean="0">
                          <a:solidFill>
                            <a:prstClr val="black"/>
                          </a:solidFill>
                          <a:latin typeface="Cambria Math" panose="02040503050406030204" pitchFamily="18" charset="0"/>
                          <a:ea typeface="Cambria Math" panose="02040503050406030204" pitchFamily="18" charset="0"/>
                          <a:cs typeface="+mn-cs"/>
                        </a:rPr>
                        <m:t> </m:t>
                      </m:r>
                      <m:r>
                        <a:rPr lang="en-US" sz="1500" i="1" kern="1200" smtClean="0">
                          <a:solidFill>
                            <a:prstClr val="black"/>
                          </a:solidFill>
                          <a:latin typeface="Cambria Math" panose="02040503050406030204" pitchFamily="18" charset="0"/>
                          <a:ea typeface="Cambria Math" panose="02040503050406030204" pitchFamily="18" charset="0"/>
                          <a:cs typeface="+mn-cs"/>
                        </a:rPr>
                        <m:t>𝐿𝑎𝑔𝑟𝑎𝑛𝑔𝑒</m:t>
                      </m:r>
                      <m:r>
                        <a:rPr lang="en-US" sz="1500" i="1" kern="1200" smtClean="0">
                          <a:solidFill>
                            <a:prstClr val="black"/>
                          </a:solidFill>
                          <a:latin typeface="Cambria Math" panose="02040503050406030204" pitchFamily="18" charset="0"/>
                          <a:ea typeface="Cambria Math" panose="02040503050406030204" pitchFamily="18" charset="0"/>
                          <a:cs typeface="+mn-cs"/>
                        </a:rPr>
                        <m:t> </m:t>
                      </m:r>
                      <m:r>
                        <a:rPr lang="en-US" sz="1500" i="1" kern="1200" smtClean="0">
                          <a:solidFill>
                            <a:prstClr val="black"/>
                          </a:solidFill>
                          <a:latin typeface="Cambria Math" panose="02040503050406030204" pitchFamily="18" charset="0"/>
                          <a:ea typeface="Cambria Math" panose="02040503050406030204" pitchFamily="18" charset="0"/>
                          <a:cs typeface="+mn-cs"/>
                        </a:rPr>
                        <m:t>𝑚𝑢𝑙𝑡𝑖𝑝𝑙𝑖𝑒𝑟𝑠</m:t>
                      </m:r>
                      <m:r>
                        <a:rPr lang="en-US" sz="1500" i="1" kern="1200" smtClean="0">
                          <a:solidFill>
                            <a:prstClr val="black"/>
                          </a:solidFill>
                          <a:latin typeface="Cambria Math" panose="02040503050406030204" pitchFamily="18" charset="0"/>
                          <a:ea typeface="Cambria Math" panose="02040503050406030204" pitchFamily="18" charset="0"/>
                          <a:cs typeface="+mn-cs"/>
                        </a:rPr>
                        <m:t> </m:t>
                      </m:r>
                    </m:oMath>
                  </m:oMathPara>
                </a14:m>
                <a:endParaRPr lang="en-US" sz="1500" kern="1200" dirty="0">
                  <a:solidFill>
                    <a:prstClr val="black"/>
                  </a:solidFill>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43300510-8EDA-1887-FD36-8B6B96CC1709}"/>
                  </a:ext>
                </a:extLst>
              </p:cNvPr>
              <p:cNvSpPr txBox="1">
                <a:spLocks noRot="1" noChangeAspect="1" noMove="1" noResize="1" noEditPoints="1" noAdjustHandles="1" noChangeArrowheads="1" noChangeShapeType="1" noTextEdit="1"/>
              </p:cNvSpPr>
              <p:nvPr/>
            </p:nvSpPr>
            <p:spPr>
              <a:xfrm>
                <a:off x="3292571" y="4653003"/>
                <a:ext cx="3584828" cy="230832"/>
              </a:xfrm>
              <a:prstGeom prst="rect">
                <a:avLst/>
              </a:prstGeom>
              <a:blipFill>
                <a:blip r:embed="rId12"/>
                <a:stretch>
                  <a:fillRect l="-850" b="-34211"/>
                </a:stretch>
              </a:blipFill>
            </p:spPr>
            <p:txBody>
              <a:bodyPr/>
              <a:lstStyle/>
              <a:p>
                <a:r>
                  <a:rPr lang="en-IN">
                    <a:noFill/>
                  </a:rPr>
                  <a:t> </a:t>
                </a:r>
              </a:p>
            </p:txBody>
          </p:sp>
        </mc:Fallback>
      </mc:AlternateContent>
    </p:spTree>
    <p:extLst>
      <p:ext uri="{BB962C8B-B14F-4D97-AF65-F5344CB8AC3E}">
        <p14:creationId xmlns:p14="http://schemas.microsoft.com/office/powerpoint/2010/main" val="1442277163"/>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Table of contents</a:t>
            </a:r>
            <a:endParaRPr b="1">
              <a:solidFill>
                <a:schemeClr val="lt1"/>
              </a:solidFill>
            </a:endParaRPr>
          </a:p>
        </p:txBody>
      </p:sp>
      <p:sp>
        <p:nvSpPr>
          <p:cNvPr id="247" name="Google Shape;247;p41"/>
          <p:cNvSpPr txBox="1">
            <a:spLocks noGrp="1"/>
          </p:cNvSpPr>
          <p:nvPr>
            <p:ph type="subTitle" idx="1"/>
          </p:nvPr>
        </p:nvSpPr>
        <p:spPr>
          <a:xfrm>
            <a:off x="5669219" y="1139523"/>
            <a:ext cx="2454000"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Comparing Hard Margin and Soft Margin SVM</a:t>
            </a:r>
            <a:endParaRPr dirty="0"/>
          </a:p>
        </p:txBody>
      </p:sp>
      <p:sp>
        <p:nvSpPr>
          <p:cNvPr id="248" name="Google Shape;248;p41"/>
          <p:cNvSpPr txBox="1">
            <a:spLocks noGrp="1"/>
          </p:cNvSpPr>
          <p:nvPr>
            <p:ph type="title" idx="5"/>
          </p:nvPr>
        </p:nvSpPr>
        <p:spPr>
          <a:xfrm>
            <a:off x="5669219" y="863978"/>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Defining SVM</a:t>
            </a:r>
            <a:endParaRPr dirty="0">
              <a:solidFill>
                <a:schemeClr val="dk1"/>
              </a:solidFill>
            </a:endParaRPr>
          </a:p>
        </p:txBody>
      </p:sp>
      <p:sp>
        <p:nvSpPr>
          <p:cNvPr id="249" name="Google Shape;249;p41"/>
          <p:cNvSpPr txBox="1">
            <a:spLocks noGrp="1"/>
          </p:cNvSpPr>
          <p:nvPr>
            <p:ph type="title"/>
          </p:nvPr>
        </p:nvSpPr>
        <p:spPr>
          <a:xfrm>
            <a:off x="5669219" y="187656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Soft Margin svm</a:t>
            </a:r>
            <a:endParaRPr dirty="0">
              <a:solidFill>
                <a:schemeClr val="dk1"/>
              </a:solidFill>
            </a:endParaRPr>
          </a:p>
        </p:txBody>
      </p:sp>
      <p:sp>
        <p:nvSpPr>
          <p:cNvPr id="250" name="Google Shape;250;p41"/>
          <p:cNvSpPr txBox="1">
            <a:spLocks noGrp="1"/>
          </p:cNvSpPr>
          <p:nvPr>
            <p:ph type="subTitle" idx="13"/>
          </p:nvPr>
        </p:nvSpPr>
        <p:spPr>
          <a:xfrm>
            <a:off x="5669219" y="2156033"/>
            <a:ext cx="2454000"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Primal And Dual Formulation</a:t>
            </a:r>
            <a:endParaRPr dirty="0"/>
          </a:p>
        </p:txBody>
      </p:sp>
      <p:sp>
        <p:nvSpPr>
          <p:cNvPr id="251" name="Google Shape;251;p41"/>
          <p:cNvSpPr txBox="1">
            <a:spLocks noGrp="1"/>
          </p:cNvSpPr>
          <p:nvPr>
            <p:ph type="title" idx="2"/>
          </p:nvPr>
        </p:nvSpPr>
        <p:spPr>
          <a:xfrm>
            <a:off x="4789340" y="984046"/>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52" name="Google Shape;252;p41"/>
          <p:cNvSpPr txBox="1">
            <a:spLocks noGrp="1"/>
          </p:cNvSpPr>
          <p:nvPr>
            <p:ph type="title" idx="3"/>
          </p:nvPr>
        </p:nvSpPr>
        <p:spPr>
          <a:xfrm>
            <a:off x="4789340" y="202532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53" name="Google Shape;253;p41"/>
          <p:cNvSpPr txBox="1">
            <a:spLocks noGrp="1"/>
          </p:cNvSpPr>
          <p:nvPr>
            <p:ph type="title" idx="6"/>
          </p:nvPr>
        </p:nvSpPr>
        <p:spPr>
          <a:xfrm>
            <a:off x="5669219" y="2749099"/>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endParaRPr dirty="0">
              <a:solidFill>
                <a:schemeClr val="dk1"/>
              </a:solidFill>
            </a:endParaRPr>
          </a:p>
        </p:txBody>
      </p:sp>
      <p:sp>
        <p:nvSpPr>
          <p:cNvPr id="254" name="Google Shape;254;p41"/>
          <p:cNvSpPr txBox="1">
            <a:spLocks noGrp="1"/>
          </p:cNvSpPr>
          <p:nvPr>
            <p:ph type="subTitle" idx="9"/>
          </p:nvPr>
        </p:nvSpPr>
        <p:spPr>
          <a:xfrm>
            <a:off x="5669219" y="3034169"/>
            <a:ext cx="2454000"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Implementing Soft Margin SVM on real world dataset</a:t>
            </a:r>
            <a:endParaRPr dirty="0"/>
          </a:p>
        </p:txBody>
      </p:sp>
      <p:sp>
        <p:nvSpPr>
          <p:cNvPr id="255" name="Google Shape;255;p41"/>
          <p:cNvSpPr txBox="1">
            <a:spLocks noGrp="1"/>
          </p:cNvSpPr>
          <p:nvPr>
            <p:ph type="title" idx="4"/>
          </p:nvPr>
        </p:nvSpPr>
        <p:spPr>
          <a:xfrm>
            <a:off x="5669219" y="3801671"/>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solidFill>
                <a:schemeClr val="dk1"/>
              </a:solidFill>
            </a:endParaRPr>
          </a:p>
        </p:txBody>
      </p:sp>
      <p:sp>
        <p:nvSpPr>
          <p:cNvPr id="257" name="Google Shape;257;p41"/>
          <p:cNvSpPr txBox="1">
            <a:spLocks noGrp="1"/>
          </p:cNvSpPr>
          <p:nvPr>
            <p:ph type="title" idx="7"/>
          </p:nvPr>
        </p:nvSpPr>
        <p:spPr>
          <a:xfrm>
            <a:off x="4789340" y="2869167"/>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58" name="Google Shape;258;p41"/>
          <p:cNvSpPr txBox="1">
            <a:spLocks noGrp="1"/>
          </p:cNvSpPr>
          <p:nvPr>
            <p:ph type="title" idx="8"/>
          </p:nvPr>
        </p:nvSpPr>
        <p:spPr>
          <a:xfrm>
            <a:off x="4789340" y="3836471"/>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259" name="Google Shape;259;p41"/>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99212B-11E6-1A08-F918-DAF9196C4845}"/>
                  </a:ext>
                </a:extLst>
              </p:cNvPr>
              <p:cNvSpPr txBox="1"/>
              <p:nvPr/>
            </p:nvSpPr>
            <p:spPr>
              <a:xfrm>
                <a:off x="3360785" y="198367"/>
                <a:ext cx="1560042" cy="32810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unc>
                        <m:funcPr>
                          <m:ctrlPr>
                            <a:rPr lang="en-US" sz="1500" i="1" kern="1200" smtClean="0">
                              <a:solidFill>
                                <a:prstClr val="black"/>
                              </a:solidFill>
                              <a:latin typeface="Cambria Math" panose="02040503050406030204" pitchFamily="18" charset="0"/>
                              <a:ea typeface="+mn-ea"/>
                              <a:cs typeface="+mn-cs"/>
                            </a:rPr>
                          </m:ctrlPr>
                        </m:funcPr>
                        <m:fName>
                          <m:limLow>
                            <m:limLowPr>
                              <m:ctrlPr>
                                <a:rPr lang="en-US" sz="1500" i="1" kern="1200" smtClean="0">
                                  <a:solidFill>
                                    <a:prstClr val="black"/>
                                  </a:solidFill>
                                  <a:latin typeface="Cambria Math" panose="02040503050406030204" pitchFamily="18" charset="0"/>
                                  <a:ea typeface="+mn-ea"/>
                                  <a:cs typeface="+mn-cs"/>
                                </a:rPr>
                              </m:ctrlPr>
                            </m:limLowPr>
                            <m:e>
                              <m:r>
                                <m:rPr>
                                  <m:sty m:val="p"/>
                                </m:rPr>
                                <a:rPr lang="en-US" sz="1500" kern="1200" smtClean="0">
                                  <a:solidFill>
                                    <a:prstClr val="black"/>
                                  </a:solidFill>
                                  <a:latin typeface="Cambria Math" panose="02040503050406030204" pitchFamily="18" charset="0"/>
                                  <a:ea typeface="+mn-ea"/>
                                  <a:cs typeface="+mn-cs"/>
                                </a:rPr>
                                <m:t>max</m:t>
                              </m:r>
                            </m:e>
                            <m:lim>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𝜇</m:t>
                              </m:r>
                            </m:lim>
                          </m:limLow>
                        </m:fName>
                        <m:e>
                          <m:r>
                            <a:rPr lang="en-US" sz="1500" i="1" kern="1200" smtClean="0">
                              <a:solidFill>
                                <a:prstClr val="black"/>
                              </a:solidFill>
                              <a:latin typeface="Cambria Math" panose="02040503050406030204" pitchFamily="18" charset="0"/>
                              <a:ea typeface="+mn-ea"/>
                              <a:cs typeface="+mn-cs"/>
                            </a:rPr>
                            <m:t>𝐿</m:t>
                          </m:r>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mn-ea"/>
                              <a:cs typeface="+mn-cs"/>
                            </a:rPr>
                            <m:t>𝑤</m:t>
                          </m:r>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𝛾</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𝜉</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𝑢</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𝜇</m:t>
                          </m:r>
                          <m:r>
                            <a:rPr lang="en-US" sz="1500" i="1" kern="1200" smtClean="0">
                              <a:solidFill>
                                <a:prstClr val="black"/>
                              </a:solidFill>
                              <a:latin typeface="Cambria Math" panose="02040503050406030204" pitchFamily="18" charset="0"/>
                              <a:ea typeface="Cambria Math" panose="02040503050406030204" pitchFamily="18" charset="0"/>
                              <a:cs typeface="+mn-cs"/>
                            </a:rPr>
                            <m:t>)</m:t>
                          </m:r>
                        </m:e>
                      </m:func>
                    </m:oMath>
                  </m:oMathPara>
                </a14:m>
                <a:endParaRPr lang="en-US" sz="1500" kern="1200" dirty="0">
                  <a:solidFill>
                    <a:prstClr val="black"/>
                  </a:solidFill>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E599212B-11E6-1A08-F918-DAF9196C4845}"/>
                  </a:ext>
                </a:extLst>
              </p:cNvPr>
              <p:cNvSpPr txBox="1">
                <a:spLocks noRot="1" noChangeAspect="1" noMove="1" noResize="1" noEditPoints="1" noAdjustHandles="1" noChangeArrowheads="1" noChangeShapeType="1" noTextEdit="1"/>
              </p:cNvSpPr>
              <p:nvPr/>
            </p:nvSpPr>
            <p:spPr>
              <a:xfrm>
                <a:off x="3360785" y="198367"/>
                <a:ext cx="1560042" cy="328103"/>
              </a:xfrm>
              <a:prstGeom prst="rect">
                <a:avLst/>
              </a:prstGeom>
              <a:blipFill>
                <a:blip r:embed="rId2"/>
                <a:stretch>
                  <a:fillRect l="-1172" r="-3906" b="-1509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407ECC1-38B5-E8A9-9C96-0990DCD8D52F}"/>
                  </a:ext>
                </a:extLst>
              </p:cNvPr>
              <p:cNvSpPr txBox="1"/>
              <p:nvPr/>
            </p:nvSpPr>
            <p:spPr>
              <a:xfrm>
                <a:off x="-5698" y="366055"/>
                <a:ext cx="1694889"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𝑆𝑢𝑏𝑗𝑒𝑐𝑡</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𝑡𝑜</m:t>
                      </m:r>
                    </m:oMath>
                  </m:oMathPara>
                </a14:m>
                <a:endParaRPr lang="en-US" sz="1500" kern="1200" dirty="0">
                  <a:solidFill>
                    <a:prstClr val="black"/>
                  </a:solidFill>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C407ECC1-38B5-E8A9-9C96-0990DCD8D52F}"/>
                  </a:ext>
                </a:extLst>
              </p:cNvPr>
              <p:cNvSpPr txBox="1">
                <a:spLocks noRot="1" noChangeAspect="1" noMove="1" noResize="1" noEditPoints="1" noAdjustHandles="1" noChangeArrowheads="1" noChangeShapeType="1" noTextEdit="1"/>
              </p:cNvSpPr>
              <p:nvPr/>
            </p:nvSpPr>
            <p:spPr>
              <a:xfrm>
                <a:off x="-5698" y="366055"/>
                <a:ext cx="1694889" cy="323165"/>
              </a:xfrm>
              <a:prstGeom prst="rect">
                <a:avLst/>
              </a:prstGeom>
              <a:blipFill>
                <a:blip r:embed="rId3"/>
                <a:stretch>
                  <a:fillRect b="-113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EE43360-6B30-CE39-B444-B8DD9B7BD457}"/>
                  </a:ext>
                </a:extLst>
              </p:cNvPr>
              <p:cNvSpPr txBox="1"/>
              <p:nvPr/>
            </p:nvSpPr>
            <p:spPr>
              <a:xfrm>
                <a:off x="871179" y="829775"/>
                <a:ext cx="655884" cy="438966"/>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mn-ea"/>
                              <a:cs typeface="+mn-cs"/>
                            </a:rPr>
                            <m:t>𝐿</m:t>
                          </m:r>
                        </m:num>
                        <m:den>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mn-ea"/>
                              <a:cs typeface="+mn-cs"/>
                            </a:rPr>
                            <m:t>𝑤</m:t>
                          </m:r>
                        </m:den>
                      </m:f>
                      <m:r>
                        <a:rPr lang="en-US" sz="1500" i="1" kern="1200" smtClean="0">
                          <a:solidFill>
                            <a:prstClr val="black"/>
                          </a:solidFill>
                          <a:latin typeface="Cambria Math" panose="02040503050406030204" pitchFamily="18" charset="0"/>
                          <a:ea typeface="+mn-ea"/>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5EE43360-6B30-CE39-B444-B8DD9B7BD457}"/>
                  </a:ext>
                </a:extLst>
              </p:cNvPr>
              <p:cNvSpPr txBox="1">
                <a:spLocks noRot="1" noChangeAspect="1" noMove="1" noResize="1" noEditPoints="1" noAdjustHandles="1" noChangeArrowheads="1" noChangeShapeType="1" noTextEdit="1"/>
              </p:cNvSpPr>
              <p:nvPr/>
            </p:nvSpPr>
            <p:spPr>
              <a:xfrm>
                <a:off x="871179" y="829775"/>
                <a:ext cx="655884" cy="43896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4E342A1-817F-E0A8-9F3B-812A142F76C4}"/>
                  </a:ext>
                </a:extLst>
              </p:cNvPr>
              <p:cNvSpPr txBox="1"/>
              <p:nvPr/>
            </p:nvSpPr>
            <p:spPr>
              <a:xfrm>
                <a:off x="2253020" y="761967"/>
                <a:ext cx="1510258" cy="567399"/>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mn-ea"/>
                              <a:cs typeface="+mn-cs"/>
                            </a:rPr>
                            <m:t>𝐿</m:t>
                          </m:r>
                        </m:num>
                        <m:den>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𝛾</m:t>
                          </m:r>
                        </m:den>
                      </m:f>
                      <m:r>
                        <a:rPr lang="en-US" sz="1500" i="1" kern="1200" smtClean="0">
                          <a:solidFill>
                            <a:prstClr val="black"/>
                          </a:solidFill>
                          <a:latin typeface="Cambria Math" panose="02040503050406030204" pitchFamily="18" charset="0"/>
                          <a:ea typeface="+mn-ea"/>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25" name="TextBox 24">
                <a:extLst>
                  <a:ext uri="{FF2B5EF4-FFF2-40B4-BE49-F238E27FC236}">
                    <a16:creationId xmlns:a16="http://schemas.microsoft.com/office/drawing/2014/main" id="{24E342A1-817F-E0A8-9F3B-812A142F76C4}"/>
                  </a:ext>
                </a:extLst>
              </p:cNvPr>
              <p:cNvSpPr txBox="1">
                <a:spLocks noRot="1" noChangeAspect="1" noMove="1" noResize="1" noEditPoints="1" noAdjustHandles="1" noChangeArrowheads="1" noChangeShapeType="1" noTextEdit="1"/>
              </p:cNvSpPr>
              <p:nvPr/>
            </p:nvSpPr>
            <p:spPr>
              <a:xfrm>
                <a:off x="2253020" y="761967"/>
                <a:ext cx="1510258" cy="567399"/>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B0D3FC-17E2-D7D5-944D-75AB16744F64}"/>
                  </a:ext>
                </a:extLst>
              </p:cNvPr>
              <p:cNvSpPr txBox="1"/>
              <p:nvPr/>
            </p:nvSpPr>
            <p:spPr>
              <a:xfrm>
                <a:off x="4201742" y="759979"/>
                <a:ext cx="1225444" cy="570221"/>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mn-ea"/>
                              <a:cs typeface="+mn-cs"/>
                            </a:rPr>
                            <m:t>𝐿</m:t>
                          </m:r>
                        </m:num>
                        <m:den>
                          <m:r>
                            <a:rPr lang="en-US" sz="1500" i="1" kern="1200" smtClean="0">
                              <a:solidFill>
                                <a:prstClr val="black"/>
                              </a:solidFill>
                              <a:latin typeface="Cambria Math" panose="02040503050406030204" pitchFamily="18" charset="0"/>
                              <a:ea typeface="+mn-ea"/>
                              <a:cs typeface="+mn-cs"/>
                            </a:rPr>
                            <m:t>𝜕</m:t>
                          </m:r>
                          <m:sSub>
                            <m:sSubPr>
                              <m:ctrlPr>
                                <a:rPr lang="en-US" sz="1500" i="1" kern="1200" smtClean="0">
                                  <a:solidFill>
                                    <a:prstClr val="black"/>
                                  </a:solidFill>
                                  <a:latin typeface="Cambria Math" panose="02040503050406030204" pitchFamily="18" charset="0"/>
                                  <a:ea typeface="+mn-ea"/>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𝜉</m:t>
                              </m:r>
                            </m:e>
                            <m:sub>
                              <m:r>
                                <a:rPr lang="en-US" sz="1500" i="1" kern="1200" smtClean="0">
                                  <a:solidFill>
                                    <a:prstClr val="black"/>
                                  </a:solidFill>
                                  <a:latin typeface="Cambria Math" panose="02040503050406030204" pitchFamily="18" charset="0"/>
                                  <a:ea typeface="+mn-ea"/>
                                  <a:cs typeface="+mn-cs"/>
                                </a:rPr>
                                <m:t>𝑖</m:t>
                              </m:r>
                            </m:sub>
                          </m:sSub>
                        </m:den>
                      </m:f>
                      <m:r>
                        <a:rPr lang="en-US" sz="1500" i="1" kern="1200" smtClean="0">
                          <a:solidFill>
                            <a:prstClr val="black"/>
                          </a:solidFill>
                          <a:latin typeface="Cambria Math" panose="02040503050406030204" pitchFamily="18" charset="0"/>
                          <a:ea typeface="+mn-ea"/>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12B0D3FC-17E2-D7D5-944D-75AB16744F64}"/>
                  </a:ext>
                </a:extLst>
              </p:cNvPr>
              <p:cNvSpPr txBox="1">
                <a:spLocks noRot="1" noChangeAspect="1" noMove="1" noResize="1" noEditPoints="1" noAdjustHandles="1" noChangeArrowheads="1" noChangeShapeType="1" noTextEdit="1"/>
              </p:cNvSpPr>
              <p:nvPr/>
            </p:nvSpPr>
            <p:spPr>
              <a:xfrm>
                <a:off x="4201742" y="759979"/>
                <a:ext cx="1225444" cy="570221"/>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3FB45B-A262-0496-5763-9C470EEE7A23}"/>
                  </a:ext>
                </a:extLst>
              </p:cNvPr>
              <p:cNvSpPr txBox="1"/>
              <p:nvPr/>
            </p:nvSpPr>
            <p:spPr>
              <a:xfrm>
                <a:off x="4992470" y="907487"/>
                <a:ext cx="2098623"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Cambria Math" panose="02040503050406030204" pitchFamily="18" charset="0"/>
                          <a:cs typeface="+mn-cs"/>
                        </a:rPr>
                        <m:t>1≤</m:t>
                      </m:r>
                      <m:r>
                        <m:rPr>
                          <m:nor/>
                        </m:rPr>
                        <a:rPr lang="en-US" sz="1500" kern="1200" smtClean="0">
                          <a:solidFill>
                            <a:prstClr val="black"/>
                          </a:solidFill>
                          <a:latin typeface="Cambria Math" panose="02040503050406030204" pitchFamily="18" charset="0"/>
                          <a:ea typeface="Cambria Math" panose="02040503050406030204" pitchFamily="18" charset="0"/>
                          <a:cs typeface="+mn-cs"/>
                        </a:rPr>
                        <m:t>i</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IN" sz="1500" b="0" i="1" kern="1200" smtClean="0">
                          <a:solidFill>
                            <a:prstClr val="black"/>
                          </a:solidFill>
                          <a:latin typeface="Cambria Math" panose="02040503050406030204" pitchFamily="18" charset="0"/>
                          <a:ea typeface="Cambria Math" panose="02040503050406030204" pitchFamily="18" charset="0"/>
                          <a:cs typeface="+mn-cs"/>
                        </a:rPr>
                        <m:t>𝑚</m:t>
                      </m:r>
                    </m:oMath>
                  </m:oMathPara>
                </a14:m>
                <a:endParaRPr lang="en-US" sz="1500" kern="1200" dirty="0">
                  <a:solidFill>
                    <a:prstClr val="black"/>
                  </a:solidFill>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D43FB45B-A262-0496-5763-9C470EEE7A23}"/>
                  </a:ext>
                </a:extLst>
              </p:cNvPr>
              <p:cNvSpPr txBox="1">
                <a:spLocks noRot="1" noChangeAspect="1" noMove="1" noResize="1" noEditPoints="1" noAdjustHandles="1" noChangeArrowheads="1" noChangeShapeType="1" noTextEdit="1"/>
              </p:cNvSpPr>
              <p:nvPr/>
            </p:nvSpPr>
            <p:spPr>
              <a:xfrm>
                <a:off x="4992470" y="907487"/>
                <a:ext cx="2098623" cy="323165"/>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1796931-AEF2-3B93-3697-BA2B1DE72455}"/>
                  </a:ext>
                </a:extLst>
              </p:cNvPr>
              <p:cNvSpPr txBox="1"/>
              <p:nvPr/>
            </p:nvSpPr>
            <p:spPr>
              <a:xfrm>
                <a:off x="6933401" y="907487"/>
                <a:ext cx="515654"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Cambria Math" panose="02040503050406030204" pitchFamily="18" charset="0"/>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11796931-AEF2-3B93-3697-BA2B1DE72455}"/>
                  </a:ext>
                </a:extLst>
              </p:cNvPr>
              <p:cNvSpPr txBox="1">
                <a:spLocks noRot="1" noChangeAspect="1" noMove="1" noResize="1" noEditPoints="1" noAdjustHandles="1" noChangeArrowheads="1" noChangeShapeType="1" noTextEdit="1"/>
              </p:cNvSpPr>
              <p:nvPr/>
            </p:nvSpPr>
            <p:spPr>
              <a:xfrm>
                <a:off x="6933401" y="907487"/>
                <a:ext cx="515654" cy="230832"/>
              </a:xfrm>
              <a:prstGeom prst="rect">
                <a:avLst/>
              </a:prstGeom>
              <a:blipFill>
                <a:blip r:embed="rId8"/>
                <a:stretch>
                  <a:fillRect l="-4706" r="-7059" b="-78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189A2E-439A-81B1-5A0A-B2077C245500}"/>
                  </a:ext>
                </a:extLst>
              </p:cNvPr>
              <p:cNvSpPr txBox="1"/>
              <p:nvPr/>
            </p:nvSpPr>
            <p:spPr>
              <a:xfrm>
                <a:off x="7723683" y="847291"/>
                <a:ext cx="1420317"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Cambria Math" panose="02040503050406030204" pitchFamily="18" charset="0"/>
                          <a:cs typeface="+mn-cs"/>
                        </a:rPr>
                        <m:t>𝜇</m:t>
                      </m:r>
                      <m:r>
                        <a:rPr lang="en-US" sz="1500" i="1" kern="1200" smtClean="0">
                          <a:solidFill>
                            <a:prstClr val="black"/>
                          </a:solidFill>
                          <a:latin typeface="Cambria Math" panose="02040503050406030204" pitchFamily="18" charset="0"/>
                          <a:ea typeface="Cambria Math" panose="02040503050406030204" pitchFamily="18" charset="0"/>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29" name="TextBox 28">
                <a:extLst>
                  <a:ext uri="{FF2B5EF4-FFF2-40B4-BE49-F238E27FC236}">
                    <a16:creationId xmlns:a16="http://schemas.microsoft.com/office/drawing/2014/main" id="{1A189A2E-439A-81B1-5A0A-B2077C245500}"/>
                  </a:ext>
                </a:extLst>
              </p:cNvPr>
              <p:cNvSpPr txBox="1">
                <a:spLocks noRot="1" noChangeAspect="1" noMove="1" noResize="1" noEditPoints="1" noAdjustHandles="1" noChangeArrowheads="1" noChangeShapeType="1" noTextEdit="1"/>
              </p:cNvSpPr>
              <p:nvPr/>
            </p:nvSpPr>
            <p:spPr>
              <a:xfrm>
                <a:off x="7723683" y="847291"/>
                <a:ext cx="1420317" cy="323165"/>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61C8290-5FC4-01BA-C247-BF9F58C3AD3C}"/>
                  </a:ext>
                </a:extLst>
              </p:cNvPr>
              <p:cNvSpPr txBox="1"/>
              <p:nvPr/>
            </p:nvSpPr>
            <p:spPr>
              <a:xfrm>
                <a:off x="252690" y="1454101"/>
                <a:ext cx="2883162" cy="6697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𝑇h𝑒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𝑐𝑜𝑛𝑠𝑡𝑎𝑟𝑖𝑛𝑡</m:t>
                      </m:r>
                      <m:f>
                        <m:fPr>
                          <m:ctrlPr>
                            <a:rPr lang="en-US" sz="1500" i="1" kern="1200">
                              <a:solidFill>
                                <a:prstClr val="black"/>
                              </a:solidFill>
                              <a:latin typeface="Cambria Math" panose="02040503050406030204" pitchFamily="18" charset="0"/>
                              <a:ea typeface="+mn-ea"/>
                              <a:cs typeface="+mn-cs"/>
                            </a:rPr>
                          </m:ctrlPr>
                        </m:fPr>
                        <m:num>
                          <m:r>
                            <a:rPr lang="en-US" sz="1500" i="1" kern="1200">
                              <a:solidFill>
                                <a:prstClr val="black"/>
                              </a:solidFill>
                              <a:latin typeface="Cambria Math" panose="02040503050406030204" pitchFamily="18" charset="0"/>
                              <a:ea typeface="+mn-ea"/>
                              <a:cs typeface="+mn-cs"/>
                            </a:rPr>
                            <m:t>𝜕</m:t>
                          </m:r>
                          <m:r>
                            <a:rPr lang="en-US" sz="1500" i="1" kern="1200">
                              <a:solidFill>
                                <a:prstClr val="black"/>
                              </a:solidFill>
                              <a:latin typeface="Cambria Math" panose="02040503050406030204" pitchFamily="18" charset="0"/>
                              <a:ea typeface="+mn-ea"/>
                              <a:cs typeface="+mn-cs"/>
                            </a:rPr>
                            <m:t>𝐿</m:t>
                          </m:r>
                        </m:num>
                        <m:den>
                          <m:r>
                            <a:rPr lang="en-US" sz="1500" i="1" kern="1200">
                              <a:solidFill>
                                <a:prstClr val="black"/>
                              </a:solidFill>
                              <a:latin typeface="Cambria Math" panose="02040503050406030204" pitchFamily="18" charset="0"/>
                              <a:ea typeface="+mn-ea"/>
                              <a:cs typeface="+mn-cs"/>
                            </a:rPr>
                            <m:t>𝜕</m:t>
                          </m:r>
                          <m:r>
                            <a:rPr lang="en-US" sz="1500" i="1" kern="1200">
                              <a:solidFill>
                                <a:prstClr val="black"/>
                              </a:solidFill>
                              <a:latin typeface="Cambria Math" panose="02040503050406030204" pitchFamily="18" charset="0"/>
                              <a:ea typeface="+mn-ea"/>
                              <a:cs typeface="+mn-cs"/>
                            </a:rPr>
                            <m:t>𝑤</m:t>
                          </m:r>
                        </m:den>
                      </m:f>
                      <m:r>
                        <a:rPr lang="en-US" sz="1500" i="1" kern="1200">
                          <a:solidFill>
                            <a:prstClr val="black"/>
                          </a:solidFill>
                          <a:latin typeface="Cambria Math" panose="02040503050406030204" pitchFamily="18" charset="0"/>
                          <a:ea typeface="+mn-ea"/>
                          <a:cs typeface="+mn-cs"/>
                        </a:rPr>
                        <m:t>=0</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𝑖𝑚𝑝𝑙𝑖𝑒𝑠</m:t>
                      </m:r>
                    </m:oMath>
                  </m:oMathPara>
                </a14:m>
                <a:endParaRPr lang="en-US" sz="1500" kern="1200" dirty="0">
                  <a:solidFill>
                    <a:prstClr val="black"/>
                  </a:solidFill>
                  <a:latin typeface="Calibri" panose="020F0502020204030204"/>
                  <a:ea typeface="+mn-ea"/>
                  <a:cs typeface="+mn-cs"/>
                </a:endParaRPr>
              </a:p>
              <a:p>
                <a:pPr>
                  <a:buClrTx/>
                  <a:buFontTx/>
                  <a:buNone/>
                </a:pPr>
                <a:endParaRPr lang="en-US" sz="1500" kern="1200" dirty="0">
                  <a:solidFill>
                    <a:prstClr val="black"/>
                  </a:solidFill>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161C8290-5FC4-01BA-C247-BF9F58C3AD3C}"/>
                  </a:ext>
                </a:extLst>
              </p:cNvPr>
              <p:cNvSpPr txBox="1">
                <a:spLocks noRot="1" noChangeAspect="1" noMove="1" noResize="1" noEditPoints="1" noAdjustHandles="1" noChangeArrowheads="1" noChangeShapeType="1" noTextEdit="1"/>
              </p:cNvSpPr>
              <p:nvPr/>
            </p:nvSpPr>
            <p:spPr>
              <a:xfrm>
                <a:off x="252690" y="1454101"/>
                <a:ext cx="2883162" cy="669799"/>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C59A02-C542-9124-82F5-996D6C7A3B9A}"/>
                  </a:ext>
                </a:extLst>
              </p:cNvPr>
              <p:cNvSpPr txBox="1"/>
              <p:nvPr/>
            </p:nvSpPr>
            <p:spPr>
              <a:xfrm>
                <a:off x="1655645" y="1592318"/>
                <a:ext cx="6093500" cy="722442"/>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𝑤</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m:t>
                      </m:r>
                      <m:nary>
                        <m:naryPr>
                          <m:chr m:val="∑"/>
                          <m:ctrlPr>
                            <a:rPr lang="en-US" sz="1500" i="1" kern="120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500" i="1" kern="1200">
                              <a:solidFill>
                                <a:prstClr val="black"/>
                              </a:solidFill>
                              <a:latin typeface="Cambria Math" panose="02040503050406030204" pitchFamily="18" charset="0"/>
                              <a:ea typeface="Cambria Math" panose="02040503050406030204" pitchFamily="18" charset="0"/>
                              <a:cs typeface="+mn-cs"/>
                            </a:rPr>
                            <m:t>𝑖</m:t>
                          </m:r>
                          <m:r>
                            <a:rPr lang="en-US" sz="1500" i="1" kern="120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US" sz="1500" i="1" kern="1200">
                                  <a:solidFill>
                                    <a:prstClr val="black"/>
                                  </a:solidFill>
                                  <a:latin typeface="Cambria Math" panose="02040503050406030204" pitchFamily="18" charset="0"/>
                                  <a:ea typeface="Cambria Math" panose="02040503050406030204" pitchFamily="18" charset="0"/>
                                  <a:cs typeface="+mn-cs"/>
                                </a:rPr>
                              </m:ctrlPr>
                            </m:sSubPr>
                            <m:e>
                              <m:r>
                                <a:rPr lang="en-US" sz="1500" i="1" kern="1200">
                                  <a:solidFill>
                                    <a:prstClr val="black"/>
                                  </a:solidFill>
                                  <a:latin typeface="Cambria Math" panose="02040503050406030204" pitchFamily="18" charset="0"/>
                                  <a:ea typeface="Cambria Math" panose="02040503050406030204" pitchFamily="18" charset="0"/>
                                  <a:cs typeface="+mn-cs"/>
                                </a:rPr>
                                <m:t>𝑢</m:t>
                              </m:r>
                            </m:e>
                            <m:sub>
                              <m:r>
                                <a:rPr lang="en-US" sz="1500" i="1" kern="1200">
                                  <a:solidFill>
                                    <a:prstClr val="black"/>
                                  </a:solidFill>
                                  <a:latin typeface="Cambria Math" panose="02040503050406030204" pitchFamily="18" charset="0"/>
                                  <a:ea typeface="Cambria Math" panose="02040503050406030204" pitchFamily="18" charset="0"/>
                                  <a:cs typeface="+mn-cs"/>
                                </a:rPr>
                                <m:t>𝑖</m:t>
                              </m:r>
                            </m:sub>
                          </m:sSub>
                          <m:sSub>
                            <m:sSubPr>
                              <m:ctrlPr>
                                <a:rPr lang="en-US" sz="1500" i="1" kern="1200">
                                  <a:solidFill>
                                    <a:prstClr val="black"/>
                                  </a:solidFill>
                                  <a:latin typeface="Cambria Math" panose="02040503050406030204" pitchFamily="18" charset="0"/>
                                  <a:ea typeface="Cambria Math" panose="02040503050406030204" pitchFamily="18" charset="0"/>
                                  <a:cs typeface="+mn-cs"/>
                                </a:rPr>
                              </m:ctrlPr>
                            </m:sSubPr>
                            <m:e>
                              <m:r>
                                <a:rPr lang="en-US" sz="1500" i="1" kern="1200">
                                  <a:solidFill>
                                    <a:prstClr val="black"/>
                                  </a:solidFill>
                                  <a:latin typeface="Cambria Math" panose="02040503050406030204" pitchFamily="18" charset="0"/>
                                  <a:ea typeface="Cambria Math" panose="02040503050406030204" pitchFamily="18" charset="0"/>
                                  <a:cs typeface="+mn-cs"/>
                                </a:rPr>
                                <m:t>𝑑</m:t>
                              </m:r>
                            </m:e>
                            <m:sub>
                              <m:r>
                                <a:rPr lang="en-US" sz="1500" i="1" kern="1200">
                                  <a:solidFill>
                                    <a:prstClr val="black"/>
                                  </a:solidFill>
                                  <a:latin typeface="Cambria Math" panose="02040503050406030204" pitchFamily="18" charset="0"/>
                                  <a:ea typeface="Cambria Math" panose="02040503050406030204" pitchFamily="18" charset="0"/>
                                  <a:cs typeface="+mn-cs"/>
                                </a:rPr>
                                <m:t>𝑖</m:t>
                              </m:r>
                            </m:sub>
                          </m:sSub>
                          <m:r>
                            <a:rPr lang="en-US" sz="1500" i="1" kern="1200">
                              <a:solidFill>
                                <a:prstClr val="black"/>
                              </a:solidFill>
                              <a:latin typeface="Cambria Math" panose="02040503050406030204" pitchFamily="18" charset="0"/>
                              <a:ea typeface="Cambria Math" panose="02040503050406030204" pitchFamily="18" charset="0"/>
                              <a:cs typeface="+mn-cs"/>
                            </a:rPr>
                            <m:t>𝜙</m:t>
                          </m:r>
                          <m:d>
                            <m:dPr>
                              <m:ctrlPr>
                                <a:rPr lang="en-US" sz="1500" i="1" kern="1200">
                                  <a:solidFill>
                                    <a:prstClr val="black"/>
                                  </a:solidFill>
                                  <a:latin typeface="Cambria Math" panose="02040503050406030204" pitchFamily="18" charset="0"/>
                                  <a:ea typeface="Cambria Math" panose="02040503050406030204" pitchFamily="18" charset="0"/>
                                  <a:cs typeface="+mn-cs"/>
                                </a:rPr>
                              </m:ctrlPr>
                            </m:dPr>
                            <m:e>
                              <m:sSubSup>
                                <m:sSubSupPr>
                                  <m:ctrlPr>
                                    <a:rPr lang="en-US" sz="1500" i="1" kern="1200">
                                      <a:solidFill>
                                        <a:prstClr val="black"/>
                                      </a:solidFill>
                                      <a:latin typeface="Cambria Math" panose="02040503050406030204" pitchFamily="18" charset="0"/>
                                      <a:ea typeface="Cambria Math" panose="02040503050406030204" pitchFamily="18" charset="0"/>
                                      <a:cs typeface="+mn-cs"/>
                                    </a:rPr>
                                  </m:ctrlPr>
                                </m:sSubSupPr>
                                <m:e>
                                  <m:r>
                                    <a:rPr lang="en-US" sz="1500" i="1" kern="1200">
                                      <a:solidFill>
                                        <a:prstClr val="black"/>
                                      </a:solidFill>
                                      <a:latin typeface="Cambria Math" panose="02040503050406030204" pitchFamily="18" charset="0"/>
                                      <a:ea typeface="Cambria Math" panose="02040503050406030204" pitchFamily="18" charset="0"/>
                                      <a:cs typeface="+mn-cs"/>
                                    </a:rPr>
                                    <m:t>𝑥</m:t>
                                  </m:r>
                                </m:e>
                                <m:sub>
                                  <m:r>
                                    <a:rPr lang="en-US" sz="1500" i="1" kern="1200">
                                      <a:solidFill>
                                        <a:prstClr val="black"/>
                                      </a:solidFill>
                                      <a:latin typeface="Cambria Math" panose="02040503050406030204" pitchFamily="18" charset="0"/>
                                      <a:ea typeface="Cambria Math" panose="02040503050406030204" pitchFamily="18" charset="0"/>
                                      <a:cs typeface="+mn-cs"/>
                                    </a:rPr>
                                    <m:t>𝑖</m:t>
                                  </m:r>
                                </m:sub>
                                <m:sup>
                                  <m:r>
                                    <a:rPr lang="en-US" sz="1500" i="1" kern="1200">
                                      <a:solidFill>
                                        <a:prstClr val="black"/>
                                      </a:solidFill>
                                      <a:latin typeface="Cambria Math" panose="02040503050406030204" pitchFamily="18" charset="0"/>
                                      <a:ea typeface="Cambria Math" panose="02040503050406030204" pitchFamily="18" charset="0"/>
                                      <a:cs typeface="+mn-cs"/>
                                    </a:rPr>
                                    <m:t>𝑇</m:t>
                                  </m:r>
                                </m:sup>
                              </m:sSubSup>
                            </m:e>
                          </m:d>
                          <m:r>
                            <a:rPr lang="en-US" sz="1500" i="1" kern="1200" smtClean="0">
                              <a:solidFill>
                                <a:prstClr val="black"/>
                              </a:solidFill>
                              <a:latin typeface="Cambria Math" panose="02040503050406030204" pitchFamily="18" charset="0"/>
                              <a:ea typeface="Cambria Math" panose="02040503050406030204" pitchFamily="18" charset="0"/>
                              <a:cs typeface="+mn-cs"/>
                            </a:rPr>
                            <m:t>=0</m:t>
                          </m:r>
                        </m:e>
                      </m:nary>
                    </m:oMath>
                  </m:oMathPara>
                </a14:m>
                <a:endParaRPr lang="en-US" sz="1500" kern="1200" dirty="0">
                  <a:solidFill>
                    <a:prstClr val="black"/>
                  </a:solidFill>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74C59A02-C542-9124-82F5-996D6C7A3B9A}"/>
                  </a:ext>
                </a:extLst>
              </p:cNvPr>
              <p:cNvSpPr txBox="1">
                <a:spLocks noRot="1" noChangeAspect="1" noMove="1" noResize="1" noEditPoints="1" noAdjustHandles="1" noChangeArrowheads="1" noChangeShapeType="1" noTextEdit="1"/>
              </p:cNvSpPr>
              <p:nvPr/>
            </p:nvSpPr>
            <p:spPr>
              <a:xfrm>
                <a:off x="1655645" y="1592318"/>
                <a:ext cx="6093500" cy="722442"/>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980935B-6DD7-C3A0-62C7-0D2D813DA5CD}"/>
                  </a:ext>
                </a:extLst>
              </p:cNvPr>
              <p:cNvSpPr txBox="1"/>
              <p:nvPr/>
            </p:nvSpPr>
            <p:spPr>
              <a:xfrm>
                <a:off x="3523842" y="2432770"/>
                <a:ext cx="1536062" cy="63010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𝑤</m:t>
                      </m:r>
                      <m:r>
                        <a:rPr lang="en-US" sz="1500" i="1" kern="1200" smtClean="0">
                          <a:solidFill>
                            <a:prstClr val="black"/>
                          </a:solidFill>
                          <a:latin typeface="Cambria Math" panose="02040503050406030204" pitchFamily="18" charset="0"/>
                          <a:ea typeface="+mn-ea"/>
                          <a:cs typeface="+mn-cs"/>
                        </a:rPr>
                        <m:t>=</m:t>
                      </m:r>
                      <m:nary>
                        <m:naryPr>
                          <m:chr m:val="∑"/>
                          <m:ctrlPr>
                            <a:rPr lang="en-US" sz="1500" i="1" kern="120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500" i="1" kern="1200">
                              <a:solidFill>
                                <a:prstClr val="black"/>
                              </a:solidFill>
                              <a:latin typeface="Cambria Math" panose="02040503050406030204" pitchFamily="18" charset="0"/>
                              <a:ea typeface="Cambria Math" panose="02040503050406030204" pitchFamily="18" charset="0"/>
                              <a:cs typeface="+mn-cs"/>
                            </a:rPr>
                            <m:t>𝑖</m:t>
                          </m:r>
                          <m:r>
                            <a:rPr lang="en-US" sz="1500" i="1" kern="1200">
                              <a:solidFill>
                                <a:prstClr val="black"/>
                              </a:solidFill>
                              <a:latin typeface="Cambria Math" panose="02040503050406030204" pitchFamily="18" charset="0"/>
                              <a:ea typeface="Cambria Math" panose="02040503050406030204" pitchFamily="18" charset="0"/>
                              <a:cs typeface="+mn-cs"/>
                            </a:rPr>
                            <m:t>=1</m:t>
                          </m:r>
                        </m:sub>
                        <m:sup>
                          <m:r>
                            <a:rPr lang="en-IN" sz="15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US" sz="1500" i="1" kern="1200">
                                  <a:solidFill>
                                    <a:prstClr val="black"/>
                                  </a:solidFill>
                                  <a:latin typeface="Cambria Math" panose="02040503050406030204" pitchFamily="18" charset="0"/>
                                  <a:ea typeface="Cambria Math" panose="02040503050406030204" pitchFamily="18" charset="0"/>
                                  <a:cs typeface="+mn-cs"/>
                                </a:rPr>
                              </m:ctrlPr>
                            </m:sSubPr>
                            <m:e>
                              <m:r>
                                <a:rPr lang="en-US" sz="1500" i="1" kern="1200">
                                  <a:solidFill>
                                    <a:prstClr val="black"/>
                                  </a:solidFill>
                                  <a:latin typeface="Cambria Math" panose="02040503050406030204" pitchFamily="18" charset="0"/>
                                  <a:ea typeface="Cambria Math" panose="02040503050406030204" pitchFamily="18" charset="0"/>
                                  <a:cs typeface="+mn-cs"/>
                                </a:rPr>
                                <m:t>𝑢</m:t>
                              </m:r>
                            </m:e>
                            <m:sub>
                              <m:r>
                                <a:rPr lang="en-US" sz="1500" i="1" kern="1200">
                                  <a:solidFill>
                                    <a:prstClr val="black"/>
                                  </a:solidFill>
                                  <a:latin typeface="Cambria Math" panose="02040503050406030204" pitchFamily="18" charset="0"/>
                                  <a:ea typeface="Cambria Math" panose="02040503050406030204" pitchFamily="18" charset="0"/>
                                  <a:cs typeface="+mn-cs"/>
                                </a:rPr>
                                <m:t>𝑖</m:t>
                              </m:r>
                            </m:sub>
                          </m:sSub>
                          <m:sSub>
                            <m:sSubPr>
                              <m:ctrlPr>
                                <a:rPr lang="en-US" sz="1500" i="1" kern="1200">
                                  <a:solidFill>
                                    <a:prstClr val="black"/>
                                  </a:solidFill>
                                  <a:latin typeface="Cambria Math" panose="02040503050406030204" pitchFamily="18" charset="0"/>
                                  <a:ea typeface="Cambria Math" panose="02040503050406030204" pitchFamily="18" charset="0"/>
                                  <a:cs typeface="+mn-cs"/>
                                </a:rPr>
                              </m:ctrlPr>
                            </m:sSubPr>
                            <m:e>
                              <m:r>
                                <a:rPr lang="en-US" sz="1500" i="1" kern="1200">
                                  <a:solidFill>
                                    <a:prstClr val="black"/>
                                  </a:solidFill>
                                  <a:latin typeface="Cambria Math" panose="02040503050406030204" pitchFamily="18" charset="0"/>
                                  <a:ea typeface="Cambria Math" panose="02040503050406030204" pitchFamily="18" charset="0"/>
                                  <a:cs typeface="+mn-cs"/>
                                </a:rPr>
                                <m:t>𝑑</m:t>
                              </m:r>
                            </m:e>
                            <m:sub>
                              <m:r>
                                <a:rPr lang="en-US" sz="1500" i="1" kern="1200">
                                  <a:solidFill>
                                    <a:prstClr val="black"/>
                                  </a:solidFill>
                                  <a:latin typeface="Cambria Math" panose="02040503050406030204" pitchFamily="18" charset="0"/>
                                  <a:ea typeface="Cambria Math" panose="02040503050406030204" pitchFamily="18" charset="0"/>
                                  <a:cs typeface="+mn-cs"/>
                                </a:rPr>
                                <m:t>𝑖</m:t>
                              </m:r>
                            </m:sub>
                          </m:sSub>
                          <m:r>
                            <a:rPr lang="en-US" sz="1500" i="1" kern="1200">
                              <a:solidFill>
                                <a:prstClr val="black"/>
                              </a:solidFill>
                              <a:latin typeface="Cambria Math" panose="02040503050406030204" pitchFamily="18" charset="0"/>
                              <a:ea typeface="Cambria Math" panose="02040503050406030204" pitchFamily="18" charset="0"/>
                              <a:cs typeface="+mn-cs"/>
                            </a:rPr>
                            <m:t>𝜙</m:t>
                          </m:r>
                          <m:d>
                            <m:dPr>
                              <m:ctrlPr>
                                <a:rPr lang="en-US" sz="1500" i="1" kern="1200">
                                  <a:solidFill>
                                    <a:prstClr val="black"/>
                                  </a:solidFill>
                                  <a:latin typeface="Cambria Math" panose="02040503050406030204" pitchFamily="18" charset="0"/>
                                  <a:ea typeface="Cambria Math" panose="02040503050406030204" pitchFamily="18" charset="0"/>
                                  <a:cs typeface="+mn-cs"/>
                                </a:rPr>
                              </m:ctrlPr>
                            </m:dPr>
                            <m:e>
                              <m:sSubSup>
                                <m:sSubSupPr>
                                  <m:ctrlPr>
                                    <a:rPr lang="en-US" sz="1500" i="1" kern="1200">
                                      <a:solidFill>
                                        <a:prstClr val="black"/>
                                      </a:solidFill>
                                      <a:latin typeface="Cambria Math" panose="02040503050406030204" pitchFamily="18" charset="0"/>
                                      <a:ea typeface="Cambria Math" panose="02040503050406030204" pitchFamily="18" charset="0"/>
                                      <a:cs typeface="+mn-cs"/>
                                    </a:rPr>
                                  </m:ctrlPr>
                                </m:sSubSupPr>
                                <m:e>
                                  <m:r>
                                    <a:rPr lang="en-US" sz="1500" i="1" kern="1200">
                                      <a:solidFill>
                                        <a:prstClr val="black"/>
                                      </a:solidFill>
                                      <a:latin typeface="Cambria Math" panose="02040503050406030204" pitchFamily="18" charset="0"/>
                                      <a:ea typeface="Cambria Math" panose="02040503050406030204" pitchFamily="18" charset="0"/>
                                      <a:cs typeface="+mn-cs"/>
                                    </a:rPr>
                                    <m:t>𝑥</m:t>
                                  </m:r>
                                </m:e>
                                <m:sub>
                                  <m:r>
                                    <a:rPr lang="en-US" sz="1500" i="1" kern="1200">
                                      <a:solidFill>
                                        <a:prstClr val="black"/>
                                      </a:solidFill>
                                      <a:latin typeface="Cambria Math" panose="02040503050406030204" pitchFamily="18" charset="0"/>
                                      <a:ea typeface="Cambria Math" panose="02040503050406030204" pitchFamily="18" charset="0"/>
                                      <a:cs typeface="+mn-cs"/>
                                    </a:rPr>
                                    <m:t>𝑖</m:t>
                                  </m:r>
                                </m:sub>
                                <m:sup>
                                  <m:r>
                                    <a:rPr lang="en-US" sz="1500" i="1" kern="1200" smtClean="0">
                                      <a:solidFill>
                                        <a:prstClr val="black"/>
                                      </a:solidFill>
                                      <a:latin typeface="Cambria Math" panose="02040503050406030204" pitchFamily="18" charset="0"/>
                                      <a:ea typeface="Cambria Math" panose="02040503050406030204" pitchFamily="18" charset="0"/>
                                      <a:cs typeface="+mn-cs"/>
                                    </a:rPr>
                                    <m:t> </m:t>
                                  </m:r>
                                </m:sup>
                              </m:sSubSup>
                            </m:e>
                          </m:d>
                        </m:e>
                      </m:nary>
                    </m:oMath>
                  </m:oMathPara>
                </a14:m>
                <a:endParaRPr lang="en-US" sz="1500" kern="1200" dirty="0">
                  <a:solidFill>
                    <a:prstClr val="black"/>
                  </a:solidFill>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5980935B-6DD7-C3A0-62C7-0D2D813DA5CD}"/>
                  </a:ext>
                </a:extLst>
              </p:cNvPr>
              <p:cNvSpPr txBox="1">
                <a:spLocks noRot="1" noChangeAspect="1" noMove="1" noResize="1" noEditPoints="1" noAdjustHandles="1" noChangeArrowheads="1" noChangeShapeType="1" noTextEdit="1"/>
              </p:cNvSpPr>
              <p:nvPr/>
            </p:nvSpPr>
            <p:spPr>
              <a:xfrm>
                <a:off x="3523842" y="2432770"/>
                <a:ext cx="1536062" cy="630109"/>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3AE3224-3B94-9CB1-8B3D-66BA8778CAB7}"/>
                  </a:ext>
                </a:extLst>
              </p:cNvPr>
              <p:cNvSpPr txBox="1"/>
              <p:nvPr/>
            </p:nvSpPr>
            <p:spPr>
              <a:xfrm>
                <a:off x="1041896" y="2446027"/>
                <a:ext cx="1448602"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𝑂𝑟</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𝑒𝑞𝑢𝑖𝑣𝑎𝑙𝑒𝑛𝑡𝑙𝑦</m:t>
                      </m:r>
                      <m:r>
                        <a:rPr lang="en-US" sz="1500" i="1" kern="1200" smtClean="0">
                          <a:solidFill>
                            <a:prstClr val="black"/>
                          </a:solidFill>
                          <a:latin typeface="Cambria Math" panose="02040503050406030204" pitchFamily="18" charset="0"/>
                          <a:ea typeface="+mn-ea"/>
                          <a:cs typeface="+mn-cs"/>
                        </a:rPr>
                        <m:t>,</m:t>
                      </m:r>
                    </m:oMath>
                  </m:oMathPara>
                </a14:m>
                <a:endParaRPr lang="en-US" sz="1500" kern="1200" dirty="0">
                  <a:solidFill>
                    <a:prstClr val="black"/>
                  </a:solidFill>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03AE3224-3B94-9CB1-8B3D-66BA8778CAB7}"/>
                  </a:ext>
                </a:extLst>
              </p:cNvPr>
              <p:cNvSpPr txBox="1">
                <a:spLocks noRot="1" noChangeAspect="1" noMove="1" noResize="1" noEditPoints="1" noAdjustHandles="1" noChangeArrowheads="1" noChangeShapeType="1" noTextEdit="1"/>
              </p:cNvSpPr>
              <p:nvPr/>
            </p:nvSpPr>
            <p:spPr>
              <a:xfrm>
                <a:off x="1041896" y="2446027"/>
                <a:ext cx="1448602" cy="230832"/>
              </a:xfrm>
              <a:prstGeom prst="rect">
                <a:avLst/>
              </a:prstGeom>
              <a:blipFill>
                <a:blip r:embed="rId13"/>
                <a:stretch>
                  <a:fillRect l="-2521" r="-840" b="-34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A85D91-A80F-8E59-4185-2599DFED57D7}"/>
                  </a:ext>
                </a:extLst>
              </p:cNvPr>
              <p:cNvSpPr txBox="1"/>
              <p:nvPr/>
            </p:nvSpPr>
            <p:spPr>
              <a:xfrm>
                <a:off x="-148735" y="3077171"/>
                <a:ext cx="4150401" cy="567399"/>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𝑇h𝑒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𝑐𝑜𝑛𝑠𝑡𝑎𝑟𝑖𝑛𝑡</m:t>
                      </m:r>
                      <m:f>
                        <m:fPr>
                          <m:ctrlPr>
                            <a:rPr lang="en-US" sz="1500" i="1" kern="1200">
                              <a:solidFill>
                                <a:prstClr val="black"/>
                              </a:solidFill>
                              <a:latin typeface="Cambria Math" panose="02040503050406030204" pitchFamily="18" charset="0"/>
                              <a:ea typeface="+mn-ea"/>
                              <a:cs typeface="+mn-cs"/>
                            </a:rPr>
                          </m:ctrlPr>
                        </m:fPr>
                        <m:num>
                          <m:r>
                            <a:rPr lang="en-US" sz="1500" i="1" kern="1200">
                              <a:solidFill>
                                <a:prstClr val="black"/>
                              </a:solidFill>
                              <a:latin typeface="Cambria Math" panose="02040503050406030204" pitchFamily="18" charset="0"/>
                              <a:ea typeface="+mn-ea"/>
                              <a:cs typeface="+mn-cs"/>
                            </a:rPr>
                            <m:t>𝜕</m:t>
                          </m:r>
                          <m:r>
                            <a:rPr lang="en-US" sz="1500" i="1" kern="1200">
                              <a:solidFill>
                                <a:prstClr val="black"/>
                              </a:solidFill>
                              <a:latin typeface="Cambria Math" panose="02040503050406030204" pitchFamily="18" charset="0"/>
                              <a:ea typeface="+mn-ea"/>
                              <a:cs typeface="+mn-cs"/>
                            </a:rPr>
                            <m:t>𝐿</m:t>
                          </m:r>
                        </m:num>
                        <m:den>
                          <m:r>
                            <a:rPr lang="en-US" sz="1500" i="1" kern="120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𝛾</m:t>
                          </m:r>
                        </m:den>
                      </m:f>
                      <m:r>
                        <a:rPr lang="en-US" sz="1500" i="1" kern="1200">
                          <a:solidFill>
                            <a:prstClr val="black"/>
                          </a:solidFill>
                          <a:latin typeface="Cambria Math" panose="02040503050406030204" pitchFamily="18" charset="0"/>
                          <a:ea typeface="+mn-ea"/>
                          <a:cs typeface="+mn-cs"/>
                        </a:rPr>
                        <m:t>=0</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𝑖𝑚𝑝𝑙𝑖𝑒𝑠</m:t>
                      </m:r>
                    </m:oMath>
                  </m:oMathPara>
                </a14:m>
                <a:endParaRPr lang="en-US" sz="1500" kern="1200" dirty="0">
                  <a:solidFill>
                    <a:prstClr val="black"/>
                  </a:solidFill>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4BA85D91-A80F-8E59-4185-2599DFED57D7}"/>
                  </a:ext>
                </a:extLst>
              </p:cNvPr>
              <p:cNvSpPr txBox="1">
                <a:spLocks noRot="1" noChangeAspect="1" noMove="1" noResize="1" noEditPoints="1" noAdjustHandles="1" noChangeArrowheads="1" noChangeShapeType="1" noTextEdit="1"/>
              </p:cNvSpPr>
              <p:nvPr/>
            </p:nvSpPr>
            <p:spPr>
              <a:xfrm>
                <a:off x="-148735" y="3077171"/>
                <a:ext cx="4150401" cy="567399"/>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8CD5BE-6C34-393F-162F-BABDC4E52915}"/>
                  </a:ext>
                </a:extLst>
              </p:cNvPr>
              <p:cNvSpPr txBox="1"/>
              <p:nvPr/>
            </p:nvSpPr>
            <p:spPr>
              <a:xfrm>
                <a:off x="3771685" y="3260208"/>
                <a:ext cx="1035092" cy="63010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nary>
                        <m:naryPr>
                          <m:chr m:val="∑"/>
                          <m:ctrlPr>
                            <a:rPr lang="en-US" sz="1500" i="1" kern="1200" smtClean="0">
                              <a:solidFill>
                                <a:prstClr val="black"/>
                              </a:solidFill>
                              <a:latin typeface="Cambria Math" panose="02040503050406030204" pitchFamily="18" charset="0"/>
                              <a:ea typeface="+mn-ea"/>
                              <a:cs typeface="+mn-cs"/>
                            </a:rPr>
                          </m:ctrlPr>
                        </m:naryPr>
                        <m:sub>
                          <m:r>
                            <m:rPr>
                              <m:brk m:alnAt="23"/>
                            </m:rPr>
                            <a:rPr lang="en-US" sz="1500" i="1" kern="1200" smtClean="0">
                              <a:solidFill>
                                <a:prstClr val="black"/>
                              </a:solidFill>
                              <a:latin typeface="Cambria Math" panose="02040503050406030204" pitchFamily="18" charset="0"/>
                              <a:ea typeface="+mn-ea"/>
                              <a:cs typeface="+mn-cs"/>
                            </a:rPr>
                            <m:t>𝑖</m:t>
                          </m:r>
                          <m:r>
                            <a:rPr lang="en-US" sz="1500" i="1" kern="1200" smtClean="0">
                              <a:solidFill>
                                <a:prstClr val="black"/>
                              </a:solidFill>
                              <a:latin typeface="Cambria Math" panose="02040503050406030204" pitchFamily="18" charset="0"/>
                              <a:ea typeface="+mn-ea"/>
                              <a:cs typeface="+mn-cs"/>
                            </a:rPr>
                            <m:t>=1</m:t>
                          </m:r>
                        </m:sub>
                        <m:sup>
                          <m:r>
                            <a:rPr lang="en-IN" sz="1500" b="0" i="1" kern="1200" smtClean="0">
                              <a:solidFill>
                                <a:prstClr val="black"/>
                              </a:solidFill>
                              <a:latin typeface="Cambria Math" panose="02040503050406030204" pitchFamily="18" charset="0"/>
                              <a:ea typeface="+mn-ea"/>
                              <a:cs typeface="+mn-cs"/>
                            </a:rPr>
                            <m:t>𝑚</m:t>
                          </m:r>
                        </m:sup>
                        <m:e>
                          <m:sSub>
                            <m:sSubPr>
                              <m:ctrlPr>
                                <a:rPr lang="en-US" sz="1500" i="1" kern="1200" smtClean="0">
                                  <a:solidFill>
                                    <a:prstClr val="black"/>
                                  </a:solidFill>
                                  <a:latin typeface="Cambria Math" panose="02040503050406030204" pitchFamily="18" charset="0"/>
                                  <a:ea typeface="+mn-ea"/>
                                  <a:cs typeface="+mn-cs"/>
                                </a:rPr>
                              </m:ctrlPr>
                            </m:sSubPr>
                            <m:e>
                              <m:r>
                                <a:rPr lang="en-IN" sz="1500" b="0" i="1" kern="1200" smtClean="0">
                                  <a:solidFill>
                                    <a:prstClr val="black"/>
                                  </a:solidFill>
                                  <a:latin typeface="Cambria Math" panose="02040503050406030204" pitchFamily="18" charset="0"/>
                                  <a:ea typeface="+mn-ea"/>
                                  <a:cs typeface="+mn-cs"/>
                                </a:rPr>
                                <m:t>𝑢</m:t>
                              </m:r>
                            </m:e>
                            <m:sub>
                              <m:r>
                                <a:rPr lang="en-US" sz="1500" i="1" kern="1200" smtClean="0">
                                  <a:solidFill>
                                    <a:prstClr val="black"/>
                                  </a:solidFill>
                                  <a:latin typeface="Cambria Math" panose="02040503050406030204" pitchFamily="18" charset="0"/>
                                  <a:ea typeface="+mn-ea"/>
                                  <a:cs typeface="+mn-cs"/>
                                </a:rPr>
                                <m:t>𝑖</m:t>
                              </m:r>
                            </m:sub>
                          </m:sSub>
                          <m:sSub>
                            <m:sSubPr>
                              <m:ctrlPr>
                                <a:rPr lang="en-US" sz="1500" i="1" kern="1200" smtClean="0">
                                  <a:solidFill>
                                    <a:prstClr val="black"/>
                                  </a:solidFill>
                                  <a:latin typeface="Cambria Math" panose="02040503050406030204" pitchFamily="18" charset="0"/>
                                  <a:ea typeface="+mn-ea"/>
                                  <a:cs typeface="+mn-cs"/>
                                </a:rPr>
                              </m:ctrlPr>
                            </m:sSubPr>
                            <m:e>
                              <m:r>
                                <a:rPr lang="en-US" sz="1500" i="1" kern="1200" smtClean="0">
                                  <a:solidFill>
                                    <a:prstClr val="black"/>
                                  </a:solidFill>
                                  <a:latin typeface="Cambria Math" panose="02040503050406030204" pitchFamily="18" charset="0"/>
                                  <a:ea typeface="+mn-ea"/>
                                  <a:cs typeface="+mn-cs"/>
                                </a:rPr>
                                <m:t>𝑑</m:t>
                              </m:r>
                            </m:e>
                            <m:sub>
                              <m:r>
                                <a:rPr lang="en-US" sz="1500" i="1" kern="1200" smtClean="0">
                                  <a:solidFill>
                                    <a:prstClr val="black"/>
                                  </a:solidFill>
                                  <a:latin typeface="Cambria Math" panose="02040503050406030204" pitchFamily="18" charset="0"/>
                                  <a:ea typeface="+mn-ea"/>
                                  <a:cs typeface="+mn-cs"/>
                                </a:rPr>
                                <m:t>𝑖</m:t>
                              </m:r>
                            </m:sub>
                          </m:sSub>
                          <m:r>
                            <a:rPr lang="en-US" sz="1500" i="1" kern="1200" smtClean="0">
                              <a:solidFill>
                                <a:prstClr val="black"/>
                              </a:solidFill>
                              <a:latin typeface="Cambria Math" panose="02040503050406030204" pitchFamily="18" charset="0"/>
                              <a:ea typeface="+mn-ea"/>
                              <a:cs typeface="+mn-cs"/>
                            </a:rPr>
                            <m:t>=0</m:t>
                          </m:r>
                        </m:e>
                      </m:nary>
                    </m:oMath>
                  </m:oMathPara>
                </a14:m>
                <a:endParaRPr lang="en-US" sz="1500" kern="1200" dirty="0">
                  <a:solidFill>
                    <a:prstClr val="black"/>
                  </a:solidFill>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6D8CD5BE-6C34-393F-162F-BABDC4E52915}"/>
                  </a:ext>
                </a:extLst>
              </p:cNvPr>
              <p:cNvSpPr txBox="1">
                <a:spLocks noRot="1" noChangeAspect="1" noMove="1" noResize="1" noEditPoints="1" noAdjustHandles="1" noChangeArrowheads="1" noChangeShapeType="1" noTextEdit="1"/>
              </p:cNvSpPr>
              <p:nvPr/>
            </p:nvSpPr>
            <p:spPr>
              <a:xfrm>
                <a:off x="3771685" y="3260208"/>
                <a:ext cx="1035092" cy="630109"/>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4BC06-546A-1B95-2387-31069C49EAC5}"/>
                  </a:ext>
                </a:extLst>
              </p:cNvPr>
              <p:cNvSpPr txBox="1"/>
              <p:nvPr/>
            </p:nvSpPr>
            <p:spPr>
              <a:xfrm>
                <a:off x="-570498" y="3711025"/>
                <a:ext cx="4736590" cy="801053"/>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𝑇h𝑒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𝑐𝑜𝑛𝑠𝑡𝑎𝑟𝑖𝑛𝑡</m:t>
                      </m:r>
                      <m:f>
                        <m:fPr>
                          <m:ctrlPr>
                            <a:rPr lang="en-US" sz="1500" i="1" kern="1200">
                              <a:solidFill>
                                <a:prstClr val="black"/>
                              </a:solidFill>
                              <a:latin typeface="Cambria Math" panose="02040503050406030204" pitchFamily="18" charset="0"/>
                              <a:ea typeface="+mn-ea"/>
                              <a:cs typeface="+mn-cs"/>
                            </a:rPr>
                          </m:ctrlPr>
                        </m:fPr>
                        <m:num>
                          <m:r>
                            <a:rPr lang="en-US" sz="1500" i="1" kern="1200">
                              <a:solidFill>
                                <a:prstClr val="black"/>
                              </a:solidFill>
                              <a:latin typeface="Cambria Math" panose="02040503050406030204" pitchFamily="18" charset="0"/>
                              <a:ea typeface="+mn-ea"/>
                              <a:cs typeface="+mn-cs"/>
                            </a:rPr>
                            <m:t>𝜕</m:t>
                          </m:r>
                          <m:r>
                            <a:rPr lang="en-US" sz="1500" i="1" kern="1200">
                              <a:solidFill>
                                <a:prstClr val="black"/>
                              </a:solidFill>
                              <a:latin typeface="Cambria Math" panose="02040503050406030204" pitchFamily="18" charset="0"/>
                              <a:ea typeface="+mn-ea"/>
                              <a:cs typeface="+mn-cs"/>
                            </a:rPr>
                            <m:t>𝐿</m:t>
                          </m:r>
                        </m:num>
                        <m:den>
                          <m:r>
                            <a:rPr lang="en-US" sz="1500" i="1" kern="1200">
                              <a:solidFill>
                                <a:prstClr val="black"/>
                              </a:solidFill>
                              <a:latin typeface="Cambria Math" panose="02040503050406030204" pitchFamily="18" charset="0"/>
                              <a:ea typeface="+mn-ea"/>
                              <a:cs typeface="+mn-cs"/>
                            </a:rPr>
                            <m:t>𝜕</m:t>
                          </m:r>
                          <m:sSub>
                            <m:sSubPr>
                              <m:ctrlPr>
                                <a:rPr lang="en-US" sz="1500" i="1" kern="1200">
                                  <a:solidFill>
                                    <a:prstClr val="black"/>
                                  </a:solidFill>
                                  <a:latin typeface="Cambria Math" panose="02040503050406030204" pitchFamily="18" charset="0"/>
                                  <a:ea typeface="+mn-ea"/>
                                  <a:cs typeface="+mn-cs"/>
                                </a:rPr>
                              </m:ctrlPr>
                            </m:sSubPr>
                            <m:e>
                              <m:r>
                                <a:rPr lang="en-US" sz="1500" i="1" kern="1200">
                                  <a:solidFill>
                                    <a:prstClr val="black"/>
                                  </a:solidFill>
                                  <a:latin typeface="Cambria Math" panose="02040503050406030204" pitchFamily="18" charset="0"/>
                                  <a:ea typeface="Cambria Math" panose="02040503050406030204" pitchFamily="18" charset="0"/>
                                  <a:cs typeface="+mn-cs"/>
                                </a:rPr>
                                <m:t>𝜉</m:t>
                              </m:r>
                            </m:e>
                            <m:sub>
                              <m:r>
                                <a:rPr lang="en-US" sz="1500" i="1" kern="1200">
                                  <a:solidFill>
                                    <a:prstClr val="black"/>
                                  </a:solidFill>
                                  <a:latin typeface="Cambria Math" panose="02040503050406030204" pitchFamily="18" charset="0"/>
                                  <a:ea typeface="+mn-ea"/>
                                  <a:cs typeface="+mn-cs"/>
                                </a:rPr>
                                <m:t>𝑖</m:t>
                              </m:r>
                            </m:sub>
                          </m:sSub>
                        </m:den>
                      </m:f>
                      <m:r>
                        <a:rPr lang="en-US" sz="1500" i="1" kern="1200">
                          <a:solidFill>
                            <a:prstClr val="black"/>
                          </a:solidFill>
                          <a:latin typeface="Cambria Math" panose="02040503050406030204" pitchFamily="18" charset="0"/>
                          <a:ea typeface="+mn-ea"/>
                          <a:cs typeface="+mn-cs"/>
                        </a:rPr>
                        <m:t>=0</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𝑖𝑚𝑝𝑙𝑒𝑠</m:t>
                      </m:r>
                    </m:oMath>
                  </m:oMathPara>
                </a14:m>
                <a:endParaRPr lang="en-US" sz="1500" kern="1200" dirty="0">
                  <a:solidFill>
                    <a:prstClr val="black"/>
                  </a:solidFill>
                  <a:latin typeface="Calibri" panose="020F0502020204030204"/>
                  <a:ea typeface="+mn-ea"/>
                  <a:cs typeface="+mn-cs"/>
                </a:endParaRPr>
              </a:p>
              <a:p>
                <a:pPr>
                  <a:buClrTx/>
                  <a:buFontTx/>
                  <a:buNone/>
                </a:pPr>
                <a:endParaRPr lang="en-US" sz="1500" kern="1200" dirty="0">
                  <a:solidFill>
                    <a:prstClr val="black"/>
                  </a:solidFill>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D784BC06-546A-1B95-2387-31069C49EAC5}"/>
                  </a:ext>
                </a:extLst>
              </p:cNvPr>
              <p:cNvSpPr txBox="1">
                <a:spLocks noRot="1" noChangeAspect="1" noMove="1" noResize="1" noEditPoints="1" noAdjustHandles="1" noChangeArrowheads="1" noChangeShapeType="1" noTextEdit="1"/>
              </p:cNvSpPr>
              <p:nvPr/>
            </p:nvSpPr>
            <p:spPr>
              <a:xfrm>
                <a:off x="-570498" y="3711025"/>
                <a:ext cx="4736590" cy="801053"/>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B3278D-6847-00EA-B5CC-A843C594DD76}"/>
                  </a:ext>
                </a:extLst>
              </p:cNvPr>
              <p:cNvSpPr txBox="1"/>
              <p:nvPr/>
            </p:nvSpPr>
            <p:spPr>
              <a:xfrm>
                <a:off x="3360785" y="4145107"/>
                <a:ext cx="1325106"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𝐶</m:t>
                      </m:r>
                      <m:r>
                        <a:rPr lang="en-US" sz="1500" i="1" kern="1200" smtClean="0">
                          <a:solidFill>
                            <a:prstClr val="black"/>
                          </a:solidFill>
                          <a:latin typeface="Cambria Math" panose="02040503050406030204" pitchFamily="18" charset="0"/>
                          <a:ea typeface="+mn-ea"/>
                          <a:cs typeface="+mn-cs"/>
                        </a:rPr>
                        <m:t>−</m:t>
                      </m:r>
                      <m:sSub>
                        <m:sSubPr>
                          <m:ctrlPr>
                            <a:rPr lang="en-US" sz="1500" i="1" kern="1200" smtClean="0">
                              <a:solidFill>
                                <a:prstClr val="black"/>
                              </a:solidFill>
                              <a:latin typeface="Cambria Math" panose="02040503050406030204" pitchFamily="18" charset="0"/>
                              <a:ea typeface="+mn-ea"/>
                              <a:cs typeface="+mn-cs"/>
                            </a:rPr>
                          </m:ctrlPr>
                        </m:sSubPr>
                        <m:e>
                          <m:r>
                            <a:rPr lang="en-US" sz="1500" i="1" kern="1200" smtClean="0">
                              <a:solidFill>
                                <a:prstClr val="black"/>
                              </a:solidFill>
                              <a:latin typeface="Cambria Math" panose="02040503050406030204" pitchFamily="18" charset="0"/>
                              <a:ea typeface="+mn-ea"/>
                              <a:cs typeface="+mn-cs"/>
                            </a:rPr>
                            <m:t>𝑢</m:t>
                          </m:r>
                        </m:e>
                        <m:sub>
                          <m:r>
                            <a:rPr lang="en-US" sz="1500" i="1" kern="1200" smtClean="0">
                              <a:solidFill>
                                <a:prstClr val="black"/>
                              </a:solidFill>
                              <a:latin typeface="Cambria Math" panose="02040503050406030204" pitchFamily="18" charset="0"/>
                              <a:ea typeface="+mn-ea"/>
                              <a:cs typeface="+mn-cs"/>
                            </a:rPr>
                            <m:t>𝑖</m:t>
                          </m:r>
                        </m:sub>
                      </m:sSub>
                      <m:r>
                        <a:rPr lang="en-US" sz="1500" i="1" kern="1200" smtClean="0">
                          <a:solidFill>
                            <a:prstClr val="black"/>
                          </a:solidFill>
                          <a:latin typeface="Cambria Math" panose="02040503050406030204" pitchFamily="18" charset="0"/>
                          <a:ea typeface="+mn-ea"/>
                          <a:cs typeface="+mn-cs"/>
                        </a:rPr>
                        <m:t>−</m:t>
                      </m:r>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𝜇</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r>
                        <a:rPr lang="en-US" sz="1500" i="1" kern="1200" smtClean="0">
                          <a:solidFill>
                            <a:prstClr val="black"/>
                          </a:solidFill>
                          <a:latin typeface="Cambria Math" panose="02040503050406030204" pitchFamily="18" charset="0"/>
                          <a:ea typeface="Cambria Math" panose="02040503050406030204" pitchFamily="18" charset="0"/>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2AB3278D-6847-00EA-B5CC-A843C594DD76}"/>
                  </a:ext>
                </a:extLst>
              </p:cNvPr>
              <p:cNvSpPr txBox="1">
                <a:spLocks noRot="1" noChangeAspect="1" noMove="1" noResize="1" noEditPoints="1" noAdjustHandles="1" noChangeArrowheads="1" noChangeShapeType="1" noTextEdit="1"/>
              </p:cNvSpPr>
              <p:nvPr/>
            </p:nvSpPr>
            <p:spPr>
              <a:xfrm>
                <a:off x="3360785" y="4145107"/>
                <a:ext cx="1325106" cy="230832"/>
              </a:xfrm>
              <a:prstGeom prst="rect">
                <a:avLst/>
              </a:prstGeom>
              <a:blipFill>
                <a:blip r:embed="rId17"/>
                <a:stretch>
                  <a:fillRect l="-3211" r="-2752" b="-210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0B846E-D4EB-12CE-E53D-6CE577A2E0ED}"/>
                  </a:ext>
                </a:extLst>
              </p:cNvPr>
              <p:cNvSpPr txBox="1"/>
              <p:nvPr/>
            </p:nvSpPr>
            <p:spPr>
              <a:xfrm>
                <a:off x="4291635" y="4149165"/>
                <a:ext cx="3482888"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Cambria Math" panose="02040503050406030204" pitchFamily="18" charset="0"/>
                          <a:cs typeface="+mn-cs"/>
                        </a:rPr>
                        <m:t>1≤</m:t>
                      </m:r>
                      <m:r>
                        <m:rPr>
                          <m:nor/>
                        </m:rPr>
                        <a:rPr lang="en-US" sz="1500" kern="1200" smtClean="0">
                          <a:solidFill>
                            <a:prstClr val="black"/>
                          </a:solidFill>
                          <a:latin typeface="Cambria Math" panose="02040503050406030204" pitchFamily="18" charset="0"/>
                          <a:ea typeface="Cambria Math" panose="02040503050406030204" pitchFamily="18" charset="0"/>
                          <a:cs typeface="+mn-cs"/>
                        </a:rPr>
                        <m:t>i</m:t>
                      </m:r>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IN" sz="1500" b="0" i="1" kern="1200" smtClean="0">
                          <a:solidFill>
                            <a:prstClr val="black"/>
                          </a:solidFill>
                          <a:latin typeface="Cambria Math" panose="02040503050406030204" pitchFamily="18" charset="0"/>
                          <a:ea typeface="Cambria Math" panose="02040503050406030204" pitchFamily="18" charset="0"/>
                          <a:cs typeface="+mn-cs"/>
                        </a:rPr>
                        <m:t>𝑚</m:t>
                      </m:r>
                    </m:oMath>
                  </m:oMathPara>
                </a14:m>
                <a:endParaRPr lang="en-US" sz="1500" kern="1200" dirty="0">
                  <a:solidFill>
                    <a:prstClr val="black"/>
                  </a:solidFill>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940B846E-D4EB-12CE-E53D-6CE577A2E0ED}"/>
                  </a:ext>
                </a:extLst>
              </p:cNvPr>
              <p:cNvSpPr txBox="1">
                <a:spLocks noRot="1" noChangeAspect="1" noMove="1" noResize="1" noEditPoints="1" noAdjustHandles="1" noChangeArrowheads="1" noChangeShapeType="1" noTextEdit="1"/>
              </p:cNvSpPr>
              <p:nvPr/>
            </p:nvSpPr>
            <p:spPr>
              <a:xfrm>
                <a:off x="4291635" y="4149165"/>
                <a:ext cx="3482888" cy="323165"/>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2B9C8A7-1DFB-1479-FAF7-C8019D0216C5}"/>
                  </a:ext>
                </a:extLst>
              </p:cNvPr>
              <p:cNvSpPr txBox="1"/>
              <p:nvPr/>
            </p:nvSpPr>
            <p:spPr>
              <a:xfrm>
                <a:off x="440947" y="4511264"/>
                <a:ext cx="3082895"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𝑁𝑜𝑡𝑒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𝑡h𝑎𝑡</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Cambria Math" panose="02040503050406030204" pitchFamily="18" charset="0"/>
                          <a:cs typeface="+mn-cs"/>
                        </a:rPr>
                        <m:t>≥0,</m:t>
                      </m:r>
                      <m:r>
                        <a:rPr lang="en-US" sz="1500" i="1" kern="1200" smtClean="0">
                          <a:solidFill>
                            <a:prstClr val="black"/>
                          </a:solidFill>
                          <a:latin typeface="Cambria Math" panose="02040503050406030204" pitchFamily="18" charset="0"/>
                          <a:ea typeface="Cambria Math" panose="02040503050406030204" pitchFamily="18" charset="0"/>
                          <a:cs typeface="+mn-cs"/>
                        </a:rPr>
                        <m:t>𝜇</m:t>
                      </m:r>
                      <m:r>
                        <a:rPr lang="en-US" sz="1500" i="1" kern="1200" smtClean="0">
                          <a:solidFill>
                            <a:prstClr val="black"/>
                          </a:solidFill>
                          <a:latin typeface="Cambria Math" panose="02040503050406030204" pitchFamily="18" charset="0"/>
                          <a:ea typeface="Cambria Math" panose="02040503050406030204" pitchFamily="18" charset="0"/>
                          <a:cs typeface="+mn-cs"/>
                        </a:rPr>
                        <m:t>≥0, </m:t>
                      </m:r>
                      <m:r>
                        <a:rPr lang="en-US" sz="1500" i="1" kern="1200" smtClean="0">
                          <a:solidFill>
                            <a:prstClr val="black"/>
                          </a:solidFill>
                          <a:latin typeface="Cambria Math" panose="02040503050406030204" pitchFamily="18" charset="0"/>
                          <a:ea typeface="Cambria Math" panose="02040503050406030204" pitchFamily="18" charset="0"/>
                          <a:cs typeface="+mn-cs"/>
                        </a:rPr>
                        <m:t>𝑎𝑛𝑑</m:t>
                      </m:r>
                      <m:r>
                        <a:rPr lang="en-US" sz="1500" i="1" kern="1200" smtClean="0">
                          <a:solidFill>
                            <a:prstClr val="black"/>
                          </a:solidFill>
                          <a:latin typeface="Cambria Math" panose="02040503050406030204" pitchFamily="18" charset="0"/>
                          <a:ea typeface="Cambria Math" panose="02040503050406030204" pitchFamily="18" charset="0"/>
                          <a:cs typeface="+mn-cs"/>
                        </a:rPr>
                        <m:t> </m:t>
                      </m:r>
                      <m:r>
                        <a:rPr lang="en-US" sz="1500" i="1" kern="1200" smtClean="0">
                          <a:solidFill>
                            <a:prstClr val="black"/>
                          </a:solidFill>
                          <a:latin typeface="Cambria Math" panose="02040503050406030204" pitchFamily="18" charset="0"/>
                          <a:ea typeface="Cambria Math" panose="02040503050406030204" pitchFamily="18" charset="0"/>
                          <a:cs typeface="+mn-cs"/>
                        </a:rPr>
                        <m:t>𝑤𝑒</m:t>
                      </m:r>
                      <m:r>
                        <a:rPr lang="en-US" sz="1500" i="1" kern="1200" smtClean="0">
                          <a:solidFill>
                            <a:prstClr val="black"/>
                          </a:solidFill>
                          <a:latin typeface="Cambria Math" panose="02040503050406030204" pitchFamily="18" charset="0"/>
                          <a:ea typeface="Cambria Math" panose="02040503050406030204" pitchFamily="18" charset="0"/>
                          <a:cs typeface="+mn-cs"/>
                        </a:rPr>
                        <m:t> </m:t>
                      </m:r>
                      <m:r>
                        <a:rPr lang="en-US" sz="1500" i="1" kern="1200" smtClean="0">
                          <a:solidFill>
                            <a:prstClr val="black"/>
                          </a:solidFill>
                          <a:latin typeface="Cambria Math" panose="02040503050406030204" pitchFamily="18" charset="0"/>
                          <a:ea typeface="Cambria Math" panose="02040503050406030204" pitchFamily="18" charset="0"/>
                          <a:cs typeface="+mn-cs"/>
                        </a:rPr>
                        <m:t>h𝑎𝑣𝑒</m:t>
                      </m:r>
                    </m:oMath>
                  </m:oMathPara>
                </a14:m>
                <a:endParaRPr lang="en-US" sz="1500" kern="1200" dirty="0">
                  <a:solidFill>
                    <a:prstClr val="black"/>
                  </a:solidFill>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92B9C8A7-1DFB-1479-FAF7-C8019D0216C5}"/>
                  </a:ext>
                </a:extLst>
              </p:cNvPr>
              <p:cNvSpPr txBox="1">
                <a:spLocks noRot="1" noChangeAspect="1" noMove="1" noResize="1" noEditPoints="1" noAdjustHandles="1" noChangeArrowheads="1" noChangeShapeType="1" noTextEdit="1"/>
              </p:cNvSpPr>
              <p:nvPr/>
            </p:nvSpPr>
            <p:spPr>
              <a:xfrm>
                <a:off x="440947" y="4511264"/>
                <a:ext cx="3082895" cy="230832"/>
              </a:xfrm>
              <a:prstGeom prst="rect">
                <a:avLst/>
              </a:prstGeom>
              <a:blipFill>
                <a:blip r:embed="rId19"/>
                <a:stretch>
                  <a:fillRect l="-988" r="-791" b="-210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476DA34-A45D-1046-D243-FCCD92F23076}"/>
                  </a:ext>
                </a:extLst>
              </p:cNvPr>
              <p:cNvSpPr txBox="1"/>
              <p:nvPr/>
            </p:nvSpPr>
            <p:spPr>
              <a:xfrm>
                <a:off x="3467045" y="4781868"/>
                <a:ext cx="948272"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0</m:t>
                      </m:r>
                      <m:r>
                        <a:rPr lang="en-US" sz="1500" i="1" kern="1200" smtClean="0">
                          <a:solidFill>
                            <a:prstClr val="black"/>
                          </a:solidFill>
                          <a:latin typeface="Cambria Math" panose="02040503050406030204" pitchFamily="18" charset="0"/>
                          <a:ea typeface="Cambria Math" panose="02040503050406030204" pitchFamily="18" charset="0"/>
                          <a:cs typeface="+mn-cs"/>
                        </a:rPr>
                        <m:t>≤</m:t>
                      </m:r>
                      <m:sSub>
                        <m:sSubPr>
                          <m:ctrlPr>
                            <a:rPr lang="en-US" sz="1500" i="1" kern="1200" smtClean="0">
                              <a:solidFill>
                                <a:prstClr val="black"/>
                              </a:solidFill>
                              <a:latin typeface="Cambria Math" panose="02040503050406030204" pitchFamily="18" charset="0"/>
                              <a:ea typeface="Cambria Math" panose="02040503050406030204" pitchFamily="18" charset="0"/>
                              <a:cs typeface="+mn-cs"/>
                            </a:rPr>
                          </m:ctrlPr>
                        </m:sSubPr>
                        <m:e>
                          <m:r>
                            <a:rPr lang="en-US" sz="15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500" i="1" kern="1200" smtClean="0">
                              <a:solidFill>
                                <a:prstClr val="black"/>
                              </a:solidFill>
                              <a:latin typeface="Cambria Math" panose="02040503050406030204" pitchFamily="18" charset="0"/>
                              <a:ea typeface="Cambria Math" panose="02040503050406030204" pitchFamily="18" charset="0"/>
                              <a:cs typeface="+mn-cs"/>
                            </a:rPr>
                            <m:t>𝑖</m:t>
                          </m:r>
                        </m:sub>
                      </m:sSub>
                      <m:r>
                        <a:rPr lang="en-US" sz="1500" i="1" kern="1200" smtClean="0">
                          <a:solidFill>
                            <a:prstClr val="black"/>
                          </a:solidFill>
                          <a:latin typeface="Cambria Math" panose="02040503050406030204" pitchFamily="18" charset="0"/>
                          <a:ea typeface="Cambria Math" panose="02040503050406030204" pitchFamily="18" charset="0"/>
                          <a:cs typeface="+mn-cs"/>
                        </a:rPr>
                        <m:t>≤</m:t>
                      </m:r>
                      <m:r>
                        <a:rPr lang="en-US" sz="1500" i="1" kern="1200" smtClean="0">
                          <a:solidFill>
                            <a:prstClr val="black"/>
                          </a:solidFill>
                          <a:latin typeface="Cambria Math" panose="02040503050406030204" pitchFamily="18" charset="0"/>
                          <a:ea typeface="Cambria Math" panose="02040503050406030204" pitchFamily="18" charset="0"/>
                          <a:cs typeface="+mn-cs"/>
                        </a:rPr>
                        <m:t>𝐶</m:t>
                      </m:r>
                    </m:oMath>
                  </m:oMathPara>
                </a14:m>
                <a:endParaRPr lang="en-US" sz="1500" kern="1200" dirty="0">
                  <a:solidFill>
                    <a:prstClr val="black"/>
                  </a:solidFill>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C476DA34-A45D-1046-D243-FCCD92F23076}"/>
                  </a:ext>
                </a:extLst>
              </p:cNvPr>
              <p:cNvSpPr txBox="1">
                <a:spLocks noRot="1" noChangeAspect="1" noMove="1" noResize="1" noEditPoints="1" noAdjustHandles="1" noChangeArrowheads="1" noChangeShapeType="1" noTextEdit="1"/>
              </p:cNvSpPr>
              <p:nvPr/>
            </p:nvSpPr>
            <p:spPr>
              <a:xfrm>
                <a:off x="3467045" y="4781868"/>
                <a:ext cx="948272" cy="230832"/>
              </a:xfrm>
              <a:prstGeom prst="rect">
                <a:avLst/>
              </a:prstGeom>
              <a:blipFill>
                <a:blip r:embed="rId20"/>
                <a:stretch>
                  <a:fillRect l="-4516" r="-3871" b="-13158"/>
                </a:stretch>
              </a:blipFill>
            </p:spPr>
            <p:txBody>
              <a:bodyPr/>
              <a:lstStyle/>
              <a:p>
                <a:r>
                  <a:rPr lang="en-IN">
                    <a:noFill/>
                  </a:rPr>
                  <a:t> </a:t>
                </a:r>
              </a:p>
            </p:txBody>
          </p:sp>
        </mc:Fallback>
      </mc:AlternateContent>
    </p:spTree>
    <p:extLst>
      <p:ext uri="{BB962C8B-B14F-4D97-AF65-F5344CB8AC3E}">
        <p14:creationId xmlns:p14="http://schemas.microsoft.com/office/powerpoint/2010/main" val="1424511764"/>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BEEE373-A03D-F7DE-BC56-0FDD09060885}"/>
                  </a:ext>
                </a:extLst>
              </p:cNvPr>
              <p:cNvSpPr txBox="1"/>
              <p:nvPr/>
            </p:nvSpPr>
            <p:spPr>
              <a:xfrm>
                <a:off x="503069" y="287411"/>
                <a:ext cx="4211986"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𝑆𝑢𝑏𝑠𝑡𝑖𝑡𝑢𝑡𝑖𝑛𝑔</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𝑡h𝑒𝑠𝑒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𝑟𝑒𝑠𝑢𝑙𝑡𝑠</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𝑖𝑛𝑡𝑜</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𝐿</m:t>
                      </m:r>
                      <m:r>
                        <a:rPr lang="en-US" sz="1600" i="1" kern="1200" smtClean="0">
                          <a:solidFill>
                            <a:prstClr val="black"/>
                          </a:solidFill>
                          <a:latin typeface="Cambria Math" panose="02040503050406030204" pitchFamily="18" charset="0"/>
                          <a:ea typeface="+mn-ea"/>
                          <a:cs typeface="+mn-cs"/>
                        </a:rPr>
                        <m:t>(</m:t>
                      </m:r>
                      <m:r>
                        <a:rPr lang="en-US" sz="1600" i="1" kern="1200" smtClean="0">
                          <a:solidFill>
                            <a:prstClr val="black"/>
                          </a:solidFill>
                          <a:latin typeface="Cambria Math" panose="02040503050406030204" pitchFamily="18" charset="0"/>
                          <a:ea typeface="+mn-ea"/>
                          <a:cs typeface="+mn-cs"/>
                        </a:rPr>
                        <m:t>𝑤</m:t>
                      </m:r>
                      <m:r>
                        <a:rPr lang="en-US" sz="1600" i="1" kern="1200" smtClean="0">
                          <a:solidFill>
                            <a:prstClr val="black"/>
                          </a:solidFill>
                          <a:latin typeface="Cambria Math" panose="02040503050406030204" pitchFamily="18" charset="0"/>
                          <a:ea typeface="+mn-ea"/>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𝛾</m:t>
                      </m:r>
                      <m:r>
                        <a:rPr lang="en-US" sz="1600" i="1" kern="1200" smtClean="0">
                          <a:solidFill>
                            <a:prstClr val="black"/>
                          </a:solidFill>
                          <a:latin typeface="Cambria Math" panose="02040503050406030204" pitchFamily="18" charset="0"/>
                          <a:ea typeface="Cambria Math" panose="02040503050406030204" pitchFamily="18" charset="0"/>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𝜉</m:t>
                      </m:r>
                      <m:r>
                        <a:rPr lang="en-US" sz="1600" i="1" kern="1200" smtClean="0">
                          <a:solidFill>
                            <a:prstClr val="black"/>
                          </a:solidFill>
                          <a:latin typeface="Cambria Math" panose="02040503050406030204" pitchFamily="18" charset="0"/>
                          <a:ea typeface="Cambria Math" panose="02040503050406030204" pitchFamily="18" charset="0"/>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𝑢</m:t>
                      </m:r>
                      <m:r>
                        <a:rPr lang="en-US" sz="1600" i="1" kern="1200" smtClean="0">
                          <a:solidFill>
                            <a:prstClr val="black"/>
                          </a:solidFill>
                          <a:latin typeface="Cambria Math" panose="02040503050406030204" pitchFamily="18" charset="0"/>
                          <a:ea typeface="Cambria Math" panose="02040503050406030204" pitchFamily="18" charset="0"/>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𝜇</m:t>
                      </m:r>
                      <m:r>
                        <a:rPr lang="en-US" sz="1600" i="1" kern="1200" smtClean="0">
                          <a:solidFill>
                            <a:prstClr val="black"/>
                          </a:solidFill>
                          <a:latin typeface="Cambria Math" panose="02040503050406030204" pitchFamily="18" charset="0"/>
                          <a:ea typeface="Cambria Math" panose="02040503050406030204" pitchFamily="18" charset="0"/>
                          <a:cs typeface="+mn-cs"/>
                        </a:rPr>
                        <m:t>)</m:t>
                      </m:r>
                    </m:oMath>
                  </m:oMathPara>
                </a14:m>
                <a:endParaRPr lang="en-US" sz="1600" kern="1200" dirty="0">
                  <a:solidFill>
                    <a:prstClr val="black"/>
                  </a:solidFill>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2BEEE373-A03D-F7DE-BC56-0FDD09060885}"/>
                  </a:ext>
                </a:extLst>
              </p:cNvPr>
              <p:cNvSpPr txBox="1">
                <a:spLocks noRot="1" noChangeAspect="1" noMove="1" noResize="1" noEditPoints="1" noAdjustHandles="1" noChangeArrowheads="1" noChangeShapeType="1" noTextEdit="1"/>
              </p:cNvSpPr>
              <p:nvPr/>
            </p:nvSpPr>
            <p:spPr>
              <a:xfrm>
                <a:off x="503069" y="287411"/>
                <a:ext cx="4211986" cy="246221"/>
              </a:xfrm>
              <a:prstGeom prst="rect">
                <a:avLst/>
              </a:prstGeom>
              <a:blipFill>
                <a:blip r:embed="rId2"/>
                <a:stretch>
                  <a:fillRect l="-1304" r="-1304" b="-317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E23574-6BF5-BEBB-FF4A-F3CBDB57DD36}"/>
                  </a:ext>
                </a:extLst>
              </p:cNvPr>
              <p:cNvSpPr txBox="1"/>
              <p:nvPr/>
            </p:nvSpPr>
            <p:spPr>
              <a:xfrm>
                <a:off x="706395" y="564410"/>
                <a:ext cx="8101225" cy="76450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𝐿</m:t>
                      </m:r>
                      <m:d>
                        <m:dPr>
                          <m:ctrlPr>
                            <a:rPr lang="en-US" sz="1600" i="1" kern="1200" smtClean="0">
                              <a:solidFill>
                                <a:prstClr val="black"/>
                              </a:solidFill>
                              <a:latin typeface="Cambria Math" panose="02040503050406030204" pitchFamily="18" charset="0"/>
                              <a:ea typeface="+mn-ea"/>
                              <a:cs typeface="+mn-cs"/>
                            </a:rPr>
                          </m:ctrlPr>
                        </m:dPr>
                        <m:e>
                          <m:r>
                            <a:rPr lang="en-US" sz="1600" i="1" kern="1200" smtClean="0">
                              <a:solidFill>
                                <a:prstClr val="black"/>
                              </a:solidFill>
                              <a:latin typeface="Cambria Math" panose="02040503050406030204" pitchFamily="18" charset="0"/>
                              <a:ea typeface="+mn-ea"/>
                              <a:cs typeface="+mn-cs"/>
                            </a:rPr>
                            <m:t>𝑤</m:t>
                          </m:r>
                          <m:r>
                            <a:rPr lang="en-US" sz="1600" i="1" kern="1200" smtClean="0">
                              <a:solidFill>
                                <a:prstClr val="black"/>
                              </a:solidFill>
                              <a:latin typeface="Cambria Math" panose="02040503050406030204" pitchFamily="18" charset="0"/>
                              <a:ea typeface="+mn-ea"/>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𝛾</m:t>
                          </m:r>
                          <m:r>
                            <a:rPr lang="en-US" sz="1600" i="1" kern="1200" smtClean="0">
                              <a:solidFill>
                                <a:prstClr val="black"/>
                              </a:solidFill>
                              <a:latin typeface="Cambria Math" panose="02040503050406030204" pitchFamily="18" charset="0"/>
                              <a:ea typeface="Cambria Math" panose="02040503050406030204" pitchFamily="18" charset="0"/>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𝜉</m:t>
                          </m:r>
                          <m:r>
                            <a:rPr lang="en-US" sz="1600" i="1" kern="1200" smtClean="0">
                              <a:solidFill>
                                <a:prstClr val="black"/>
                              </a:solidFill>
                              <a:latin typeface="Cambria Math" panose="02040503050406030204" pitchFamily="18" charset="0"/>
                              <a:ea typeface="Cambria Math" panose="02040503050406030204" pitchFamily="18" charset="0"/>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𝑢</m:t>
                          </m:r>
                          <m:r>
                            <a:rPr lang="en-US" sz="1600" i="1" kern="1200" smtClean="0">
                              <a:solidFill>
                                <a:prstClr val="black"/>
                              </a:solidFill>
                              <a:latin typeface="Cambria Math" panose="02040503050406030204" pitchFamily="18" charset="0"/>
                              <a:ea typeface="Cambria Math" panose="02040503050406030204" pitchFamily="18" charset="0"/>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𝜇</m:t>
                          </m:r>
                        </m:e>
                      </m:d>
                      <m:r>
                        <a:rPr lang="en-US" sz="1600" i="1" kern="1200" smtClean="0">
                          <a:solidFill>
                            <a:prstClr val="black"/>
                          </a:solidFill>
                          <a:latin typeface="Cambria Math" panose="02040503050406030204" pitchFamily="18" charset="0"/>
                          <a:ea typeface="Cambria Math" panose="02040503050406030204" pitchFamily="18" charset="0"/>
                          <a:cs typeface="+mn-cs"/>
                        </a:rPr>
                        <m:t>=</m:t>
                      </m:r>
                      <m:f>
                        <m:fPr>
                          <m:ctrlPr>
                            <a:rPr lang="en-US" sz="1600" i="1" kern="1200" smtClean="0">
                              <a:solidFill>
                                <a:prstClr val="black"/>
                              </a:solidFill>
                              <a:latin typeface="Cambria Math" panose="02040503050406030204" pitchFamily="18" charset="0"/>
                              <a:ea typeface="Cambria Math" panose="02040503050406030204" pitchFamily="18" charset="0"/>
                              <a:cs typeface="+mn-cs"/>
                            </a:rPr>
                          </m:ctrlPr>
                        </m:fPr>
                        <m:num>
                          <m:r>
                            <a:rPr lang="en-US" sz="1600" i="1" kern="1200" smtClean="0">
                              <a:solidFill>
                                <a:prstClr val="black"/>
                              </a:solidFill>
                              <a:latin typeface="Cambria Math" panose="02040503050406030204" pitchFamily="18" charset="0"/>
                              <a:ea typeface="Cambria Math" panose="02040503050406030204" pitchFamily="18" charset="0"/>
                              <a:cs typeface="+mn-cs"/>
                            </a:rPr>
                            <m:t>1</m:t>
                          </m:r>
                        </m:num>
                        <m:den>
                          <m:r>
                            <a:rPr lang="en-US" sz="1600" i="1" kern="1200" smtClean="0">
                              <a:solidFill>
                                <a:prstClr val="black"/>
                              </a:solidFill>
                              <a:latin typeface="Cambria Math" panose="02040503050406030204" pitchFamily="18" charset="0"/>
                              <a:ea typeface="Cambria Math" panose="02040503050406030204" pitchFamily="18" charset="0"/>
                              <a:cs typeface="+mn-cs"/>
                            </a:rPr>
                            <m:t>2</m:t>
                          </m:r>
                        </m:den>
                      </m:f>
                      <m:sSup>
                        <m:sSup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pPr>
                        <m:e>
                          <m:r>
                            <a:rPr lang="en-US" sz="1600" i="1" kern="1200" smtClean="0">
                              <a:solidFill>
                                <a:prstClr val="black"/>
                              </a:solidFill>
                              <a:latin typeface="Cambria Math" panose="02040503050406030204" pitchFamily="18" charset="0"/>
                              <a:ea typeface="Cambria Math" panose="02040503050406030204" pitchFamily="18" charset="0"/>
                              <a:cs typeface="+mn-cs"/>
                            </a:rPr>
                            <m:t>𝑤</m:t>
                          </m:r>
                        </m:e>
                        <m:sup>
                          <m:r>
                            <a:rPr lang="en-US" sz="1600" i="1" kern="1200" smtClean="0">
                              <a:solidFill>
                                <a:prstClr val="black"/>
                              </a:solidFill>
                              <a:latin typeface="Cambria Math" panose="02040503050406030204" pitchFamily="18" charset="0"/>
                              <a:ea typeface="Cambria Math" panose="02040503050406030204" pitchFamily="18" charset="0"/>
                              <a:cs typeface="+mn-cs"/>
                            </a:rPr>
                            <m:t>𝑇</m:t>
                          </m:r>
                        </m:sup>
                      </m:sSup>
                      <m:r>
                        <a:rPr lang="en-US" sz="1600" i="1" kern="1200" smtClean="0">
                          <a:solidFill>
                            <a:prstClr val="black"/>
                          </a:solidFill>
                          <a:latin typeface="Cambria Math" panose="02040503050406030204" pitchFamily="18" charset="0"/>
                          <a:ea typeface="Cambria Math" panose="02040503050406030204" pitchFamily="18" charset="0"/>
                          <a:cs typeface="+mn-cs"/>
                        </a:rPr>
                        <m:t>𝑤</m:t>
                      </m:r>
                      <m:r>
                        <a:rPr lang="en-US" sz="16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US" sz="16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600" i="1" kern="1200" smtClean="0">
                              <a:solidFill>
                                <a:prstClr val="black"/>
                              </a:solidFill>
                              <a:latin typeface="Cambria Math" panose="02040503050406030204" pitchFamily="18" charset="0"/>
                              <a:ea typeface="Cambria Math" panose="02040503050406030204" pitchFamily="18" charset="0"/>
                              <a:cs typeface="+mn-cs"/>
                            </a:rPr>
                            <m:t>𝑖</m:t>
                          </m:r>
                          <m:r>
                            <a:rPr lang="en-US" sz="1600" i="1" kern="1200" smtClean="0">
                              <a:solidFill>
                                <a:prstClr val="black"/>
                              </a:solidFill>
                              <a:latin typeface="Cambria Math" panose="02040503050406030204" pitchFamily="18" charset="0"/>
                              <a:ea typeface="Cambria Math" panose="02040503050406030204" pitchFamily="18" charset="0"/>
                              <a:cs typeface="+mn-cs"/>
                            </a:rPr>
                            <m:t>=1</m:t>
                          </m:r>
                        </m:sub>
                        <m:sup>
                          <m:r>
                            <a:rPr lang="en-IN" sz="1600" b="0" i="1" kern="1200" smtClean="0">
                              <a:solidFill>
                                <a:prstClr val="black"/>
                              </a:solidFill>
                              <a:latin typeface="Cambria Math" panose="02040503050406030204" pitchFamily="18" charset="0"/>
                              <a:ea typeface="Cambria Math" panose="02040503050406030204" pitchFamily="18" charset="0"/>
                              <a:cs typeface="+mn-cs"/>
                            </a:rPr>
                            <m:t>𝑚</m:t>
                          </m:r>
                        </m:sup>
                        <m:e>
                          <m:r>
                            <a:rPr lang="en-US" sz="1600" i="1" kern="1200" smtClean="0">
                              <a:solidFill>
                                <a:prstClr val="black"/>
                              </a:solidFill>
                              <a:latin typeface="Cambria Math" panose="02040503050406030204" pitchFamily="18" charset="0"/>
                              <a:ea typeface="Cambria Math" panose="02040503050406030204" pitchFamily="18" charset="0"/>
                              <a:cs typeface="+mn-cs"/>
                            </a:rPr>
                            <m:t>0×</m:t>
                          </m:r>
                          <m:sSub>
                            <m:sSub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Pr>
                            <m:e>
                              <m:r>
                                <a:rPr lang="en-US" sz="1600" i="1" kern="1200" smtClean="0">
                                  <a:solidFill>
                                    <a:prstClr val="black"/>
                                  </a:solidFill>
                                  <a:latin typeface="Cambria Math" panose="02040503050406030204" pitchFamily="18" charset="0"/>
                                  <a:ea typeface="Cambria Math" panose="02040503050406030204" pitchFamily="18" charset="0"/>
                                  <a:cs typeface="+mn-cs"/>
                                </a:rPr>
                                <m:t>𝜉</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𝑖</m:t>
                              </m:r>
                            </m:sub>
                          </m:sSub>
                          <m:r>
                            <a:rPr lang="en-US" sz="1600" i="1" kern="1200" smtClean="0">
                              <a:solidFill>
                                <a:prstClr val="black"/>
                              </a:solidFill>
                              <a:latin typeface="Cambria Math" panose="02040503050406030204" pitchFamily="18" charset="0"/>
                              <a:ea typeface="Cambria Math" panose="02040503050406030204" pitchFamily="18" charset="0"/>
                              <a:cs typeface="+mn-cs"/>
                            </a:rPr>
                            <m:t>−</m:t>
                          </m:r>
                          <m:sSup>
                            <m:sSup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pPr>
                            <m:e>
                              <m:r>
                                <a:rPr lang="en-US" sz="1600" i="1" kern="1200" smtClean="0">
                                  <a:solidFill>
                                    <a:prstClr val="black"/>
                                  </a:solidFill>
                                  <a:latin typeface="Cambria Math" panose="02040503050406030204" pitchFamily="18" charset="0"/>
                                  <a:ea typeface="Cambria Math" panose="02040503050406030204" pitchFamily="18" charset="0"/>
                                  <a:cs typeface="+mn-cs"/>
                                </a:rPr>
                                <m:t>𝑤</m:t>
                              </m:r>
                            </m:e>
                            <m:sup>
                              <m:r>
                                <a:rPr lang="en-US" sz="1600" i="1" kern="1200" smtClean="0">
                                  <a:solidFill>
                                    <a:prstClr val="black"/>
                                  </a:solidFill>
                                  <a:latin typeface="Cambria Math" panose="02040503050406030204" pitchFamily="18" charset="0"/>
                                  <a:ea typeface="Cambria Math" panose="02040503050406030204" pitchFamily="18" charset="0"/>
                                  <a:cs typeface="+mn-cs"/>
                                </a:rPr>
                                <m:t>𝑇</m:t>
                              </m:r>
                            </m:sup>
                          </m:sSup>
                          <m:r>
                            <a:rPr lang="en-US" sz="1600" i="1" kern="1200" smtClean="0">
                              <a:solidFill>
                                <a:prstClr val="black"/>
                              </a:solidFill>
                              <a:latin typeface="Cambria Math" panose="02040503050406030204" pitchFamily="18" charset="0"/>
                              <a:ea typeface="Cambria Math" panose="02040503050406030204" pitchFamily="18" charset="0"/>
                              <a:cs typeface="+mn-cs"/>
                            </a:rPr>
                            <m:t>𝑤</m:t>
                          </m:r>
                          <m:r>
                            <a:rPr lang="en-US" sz="1600" i="1" kern="1200" smtClean="0">
                              <a:solidFill>
                                <a:prstClr val="black"/>
                              </a:solidFill>
                              <a:latin typeface="Cambria Math" panose="02040503050406030204" pitchFamily="18" charset="0"/>
                              <a:ea typeface="Cambria Math" panose="02040503050406030204" pitchFamily="18" charset="0"/>
                              <a:cs typeface="+mn-cs"/>
                            </a:rPr>
                            <m:t>−0×</m:t>
                          </m:r>
                          <m:r>
                            <a:rPr lang="en-US" sz="1600" i="1" kern="1200" smtClean="0">
                              <a:solidFill>
                                <a:prstClr val="black"/>
                              </a:solidFill>
                              <a:latin typeface="Cambria Math" panose="02040503050406030204" pitchFamily="18" charset="0"/>
                              <a:ea typeface="Cambria Math" panose="02040503050406030204" pitchFamily="18" charset="0"/>
                              <a:cs typeface="+mn-cs"/>
                            </a:rPr>
                            <m:t>𝛾</m:t>
                          </m:r>
                          <m:r>
                            <a:rPr lang="en-US" sz="1600" i="1" kern="1200" smtClean="0">
                              <a:solidFill>
                                <a:prstClr val="black"/>
                              </a:solidFill>
                              <a:latin typeface="Cambria Math" panose="02040503050406030204" pitchFamily="18" charset="0"/>
                              <a:ea typeface="Cambria Math" panose="02040503050406030204" pitchFamily="18" charset="0"/>
                              <a:cs typeface="+mn-cs"/>
                            </a:rPr>
                            <m:t>+</m:t>
                          </m:r>
                          <m:nary>
                            <m:naryPr>
                              <m:chr m:val="∑"/>
                              <m:ctrlPr>
                                <a:rPr lang="en-US" sz="1600" i="1" kern="1200" smtClean="0">
                                  <a:solidFill>
                                    <a:prstClr val="black"/>
                                  </a:solidFill>
                                  <a:latin typeface="Cambria Math" panose="02040503050406030204" pitchFamily="18" charset="0"/>
                                  <a:ea typeface="Cambria Math" panose="02040503050406030204" pitchFamily="18" charset="0"/>
                                  <a:cs typeface="+mn-cs"/>
                                </a:rPr>
                              </m:ctrlPr>
                            </m:naryPr>
                            <m:sub>
                              <m:r>
                                <m:rPr>
                                  <m:brk m:alnAt="23"/>
                                </m:rPr>
                                <a:rPr lang="en-US" sz="1600" i="1" kern="1200" smtClean="0">
                                  <a:solidFill>
                                    <a:prstClr val="black"/>
                                  </a:solidFill>
                                  <a:latin typeface="Cambria Math" panose="02040503050406030204" pitchFamily="18" charset="0"/>
                                  <a:ea typeface="Cambria Math" panose="02040503050406030204" pitchFamily="18" charset="0"/>
                                  <a:cs typeface="+mn-cs"/>
                                </a:rPr>
                                <m:t>𝑖</m:t>
                              </m:r>
                              <m:r>
                                <a:rPr lang="en-US" sz="1600" i="1" kern="1200" smtClean="0">
                                  <a:solidFill>
                                    <a:prstClr val="black"/>
                                  </a:solidFill>
                                  <a:latin typeface="Cambria Math" panose="02040503050406030204" pitchFamily="18" charset="0"/>
                                  <a:ea typeface="Cambria Math" panose="02040503050406030204" pitchFamily="18" charset="0"/>
                                  <a:cs typeface="+mn-cs"/>
                                </a:rPr>
                                <m:t>=1</m:t>
                              </m:r>
                            </m:sub>
                            <m:sup>
                              <m:r>
                                <a:rPr lang="en-IN" sz="1600" b="0" i="1" kern="1200" smtClean="0">
                                  <a:solidFill>
                                    <a:prstClr val="black"/>
                                  </a:solidFill>
                                  <a:latin typeface="Cambria Math" panose="02040503050406030204" pitchFamily="18" charset="0"/>
                                  <a:ea typeface="Cambria Math" panose="02040503050406030204" pitchFamily="18" charset="0"/>
                                  <a:cs typeface="+mn-cs"/>
                                </a:rPr>
                                <m:t>𝑚</m:t>
                              </m:r>
                            </m:sup>
                            <m:e>
                              <m:sSub>
                                <m:sSub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Pr>
                                <m:e>
                                  <m:r>
                                    <a:rPr lang="en-US" sz="16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𝑖</m:t>
                                  </m:r>
                                </m:sub>
                              </m:sSub>
                            </m:e>
                          </m:nary>
                        </m:e>
                      </m:nary>
                    </m:oMath>
                  </m:oMathPara>
                </a14:m>
                <a:endParaRPr lang="en-US" sz="1600" kern="1200" dirty="0">
                  <a:solidFill>
                    <a:prstClr val="black"/>
                  </a:solidFill>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8AE23574-6BF5-BEBB-FF4A-F3CBDB57DD36}"/>
                  </a:ext>
                </a:extLst>
              </p:cNvPr>
              <p:cNvSpPr txBox="1">
                <a:spLocks noRot="1" noChangeAspect="1" noMove="1" noResize="1" noEditPoints="1" noAdjustHandles="1" noChangeArrowheads="1" noChangeShapeType="1" noTextEdit="1"/>
              </p:cNvSpPr>
              <p:nvPr/>
            </p:nvSpPr>
            <p:spPr>
              <a:xfrm>
                <a:off x="706395" y="564410"/>
                <a:ext cx="8101225" cy="764505"/>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1198B06-3BB0-357E-549E-34D6D46C1921}"/>
                  </a:ext>
                </a:extLst>
              </p:cNvPr>
              <p:cNvSpPr txBox="1"/>
              <p:nvPr/>
            </p:nvSpPr>
            <p:spPr>
              <a:xfrm>
                <a:off x="3280175" y="1412976"/>
                <a:ext cx="1755865" cy="67217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m:t>
                      </m:r>
                      <m:f>
                        <m:fPr>
                          <m:ctrlPr>
                            <a:rPr lang="en-US" sz="1600" i="1" kern="1200" smtClean="0">
                              <a:solidFill>
                                <a:prstClr val="black"/>
                              </a:solidFill>
                              <a:latin typeface="Cambria Math" panose="02040503050406030204" pitchFamily="18" charset="0"/>
                              <a:ea typeface="+mn-ea"/>
                              <a:cs typeface="+mn-cs"/>
                            </a:rPr>
                          </m:ctrlPr>
                        </m:fPr>
                        <m:num>
                          <m:r>
                            <a:rPr lang="en-US" sz="1600" i="1" kern="1200" smtClean="0">
                              <a:solidFill>
                                <a:prstClr val="black"/>
                              </a:solidFill>
                              <a:latin typeface="Cambria Math" panose="02040503050406030204" pitchFamily="18" charset="0"/>
                              <a:ea typeface="+mn-ea"/>
                              <a:cs typeface="+mn-cs"/>
                            </a:rPr>
                            <m:t>1</m:t>
                          </m:r>
                        </m:num>
                        <m:den>
                          <m:r>
                            <a:rPr lang="en-US" sz="1600" i="1" kern="1200" smtClean="0">
                              <a:solidFill>
                                <a:prstClr val="black"/>
                              </a:solidFill>
                              <a:latin typeface="Cambria Math" panose="02040503050406030204" pitchFamily="18" charset="0"/>
                              <a:ea typeface="+mn-ea"/>
                              <a:cs typeface="+mn-cs"/>
                            </a:rPr>
                            <m:t>2</m:t>
                          </m:r>
                        </m:den>
                      </m:f>
                      <m:sSup>
                        <m:sSupPr>
                          <m:ctrlPr>
                            <a:rPr lang="en-US" sz="1600" i="1" kern="1200" smtClean="0">
                              <a:solidFill>
                                <a:prstClr val="black"/>
                              </a:solidFill>
                              <a:latin typeface="Cambria Math" panose="02040503050406030204" pitchFamily="18" charset="0"/>
                              <a:ea typeface="+mn-ea"/>
                              <a:cs typeface="+mn-cs"/>
                            </a:rPr>
                          </m:ctrlPr>
                        </m:sSupPr>
                        <m:e>
                          <m:r>
                            <a:rPr lang="en-US" sz="1600" i="1" kern="1200" smtClean="0">
                              <a:solidFill>
                                <a:prstClr val="black"/>
                              </a:solidFill>
                              <a:latin typeface="Cambria Math" panose="02040503050406030204" pitchFamily="18" charset="0"/>
                              <a:ea typeface="+mn-ea"/>
                              <a:cs typeface="+mn-cs"/>
                            </a:rPr>
                            <m:t>𝑤</m:t>
                          </m:r>
                        </m:e>
                        <m:sup>
                          <m:r>
                            <a:rPr lang="en-US" sz="1600" i="1" kern="1200" smtClean="0">
                              <a:solidFill>
                                <a:prstClr val="black"/>
                              </a:solidFill>
                              <a:latin typeface="Cambria Math" panose="02040503050406030204" pitchFamily="18" charset="0"/>
                              <a:ea typeface="+mn-ea"/>
                              <a:cs typeface="+mn-cs"/>
                            </a:rPr>
                            <m:t>𝑇</m:t>
                          </m:r>
                        </m:sup>
                      </m:sSup>
                      <m:r>
                        <a:rPr lang="en-US" sz="1600" i="1" kern="1200" smtClean="0">
                          <a:solidFill>
                            <a:prstClr val="black"/>
                          </a:solidFill>
                          <a:latin typeface="Cambria Math" panose="02040503050406030204" pitchFamily="18" charset="0"/>
                          <a:ea typeface="+mn-ea"/>
                          <a:cs typeface="+mn-cs"/>
                        </a:rPr>
                        <m:t>𝑤</m:t>
                      </m:r>
                      <m:r>
                        <a:rPr lang="en-US" sz="1600" i="1" kern="1200" smtClean="0">
                          <a:solidFill>
                            <a:prstClr val="black"/>
                          </a:solidFill>
                          <a:latin typeface="Cambria Math" panose="02040503050406030204" pitchFamily="18" charset="0"/>
                          <a:ea typeface="+mn-ea"/>
                          <a:cs typeface="+mn-cs"/>
                        </a:rPr>
                        <m:t>+</m:t>
                      </m:r>
                      <m:nary>
                        <m:naryPr>
                          <m:chr m:val="∑"/>
                          <m:ctrlPr>
                            <a:rPr lang="en-US" sz="1600" i="1" kern="1200" smtClean="0">
                              <a:solidFill>
                                <a:prstClr val="black"/>
                              </a:solidFill>
                              <a:latin typeface="Cambria Math" panose="02040503050406030204" pitchFamily="18" charset="0"/>
                              <a:ea typeface="+mn-ea"/>
                              <a:cs typeface="+mn-cs"/>
                            </a:rPr>
                          </m:ctrlPr>
                        </m:naryPr>
                        <m:sub>
                          <m:r>
                            <m:rPr>
                              <m:brk m:alnAt="23"/>
                            </m:rPr>
                            <a:rPr lang="en-US" sz="1600" i="1" kern="1200" smtClean="0">
                              <a:solidFill>
                                <a:prstClr val="black"/>
                              </a:solidFill>
                              <a:latin typeface="Cambria Math" panose="02040503050406030204" pitchFamily="18" charset="0"/>
                              <a:ea typeface="+mn-ea"/>
                              <a:cs typeface="+mn-cs"/>
                            </a:rPr>
                            <m:t>𝑖</m:t>
                          </m:r>
                          <m:r>
                            <a:rPr lang="en-US"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
                            <m:sSubPr>
                              <m:ctrlPr>
                                <a:rPr lang="en-US" sz="1600" i="1" kern="1200" smtClean="0">
                                  <a:solidFill>
                                    <a:prstClr val="black"/>
                                  </a:solidFill>
                                  <a:latin typeface="Cambria Math" panose="02040503050406030204" pitchFamily="18" charset="0"/>
                                  <a:ea typeface="+mn-ea"/>
                                  <a:cs typeface="+mn-cs"/>
                                </a:rPr>
                              </m:ctrlPr>
                            </m:sSubPr>
                            <m:e>
                              <m:r>
                                <a:rPr lang="en-US" sz="1600" i="1" kern="1200" smtClean="0">
                                  <a:solidFill>
                                    <a:prstClr val="black"/>
                                  </a:solidFill>
                                  <a:latin typeface="Cambria Math" panose="02040503050406030204" pitchFamily="18" charset="0"/>
                                  <a:ea typeface="+mn-ea"/>
                                  <a:cs typeface="+mn-cs"/>
                                </a:rPr>
                                <m:t>𝑢</m:t>
                              </m:r>
                            </m:e>
                            <m:sub>
                              <m:r>
                                <a:rPr lang="en-US" sz="1600" i="1" kern="1200" smtClean="0">
                                  <a:solidFill>
                                    <a:prstClr val="black"/>
                                  </a:solidFill>
                                  <a:latin typeface="Cambria Math" panose="02040503050406030204" pitchFamily="18" charset="0"/>
                                  <a:ea typeface="+mn-ea"/>
                                  <a:cs typeface="+mn-cs"/>
                                </a:rPr>
                                <m:t>𝑖</m:t>
                              </m:r>
                            </m:sub>
                          </m:sSub>
                        </m:e>
                      </m:nary>
                    </m:oMath>
                  </m:oMathPara>
                </a14:m>
                <a:endParaRPr lang="en-US" sz="1600" kern="1200" dirty="0">
                  <a:solidFill>
                    <a:prstClr val="black"/>
                  </a:solidFill>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B1198B06-3BB0-357E-549E-34D6D46C1921}"/>
                  </a:ext>
                </a:extLst>
              </p:cNvPr>
              <p:cNvSpPr txBox="1">
                <a:spLocks noRot="1" noChangeAspect="1" noMove="1" noResize="1" noEditPoints="1" noAdjustHandles="1" noChangeArrowheads="1" noChangeShapeType="1" noTextEdit="1"/>
              </p:cNvSpPr>
              <p:nvPr/>
            </p:nvSpPr>
            <p:spPr>
              <a:xfrm>
                <a:off x="3280175" y="1412976"/>
                <a:ext cx="1755865" cy="67217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E2CCB4-E3F5-6FA3-2066-18444999CFBE}"/>
                  </a:ext>
                </a:extLst>
              </p:cNvPr>
              <p:cNvSpPr txBox="1"/>
              <p:nvPr/>
            </p:nvSpPr>
            <p:spPr>
              <a:xfrm>
                <a:off x="3280175" y="2230252"/>
                <a:ext cx="3561936" cy="70006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m:t>
                      </m:r>
                      <m:nary>
                        <m:naryPr>
                          <m:chr m:val="∑"/>
                          <m:ctrlPr>
                            <a:rPr lang="en-US" sz="1600" i="1" kern="1200" smtClean="0">
                              <a:solidFill>
                                <a:prstClr val="black"/>
                              </a:solidFill>
                              <a:latin typeface="Cambria Math" panose="02040503050406030204" pitchFamily="18" charset="0"/>
                              <a:ea typeface="+mn-ea"/>
                              <a:cs typeface="+mn-cs"/>
                            </a:rPr>
                          </m:ctrlPr>
                        </m:naryPr>
                        <m:sub>
                          <m:r>
                            <m:rPr>
                              <m:brk m:alnAt="23"/>
                            </m:rPr>
                            <a:rPr lang="en-US" sz="1600" i="1" kern="1200" smtClean="0">
                              <a:solidFill>
                                <a:prstClr val="black"/>
                              </a:solidFill>
                              <a:latin typeface="Cambria Math" panose="02040503050406030204" pitchFamily="18" charset="0"/>
                              <a:ea typeface="+mn-ea"/>
                              <a:cs typeface="+mn-cs"/>
                            </a:rPr>
                            <m:t>𝑖</m:t>
                          </m:r>
                          <m:r>
                            <a:rPr lang="en-US"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
                            <m:sSubPr>
                              <m:ctrlPr>
                                <a:rPr lang="en-US" sz="1600" i="1" kern="1200" smtClean="0">
                                  <a:solidFill>
                                    <a:prstClr val="black"/>
                                  </a:solidFill>
                                  <a:latin typeface="Cambria Math" panose="02040503050406030204" pitchFamily="18" charset="0"/>
                                  <a:ea typeface="+mn-ea"/>
                                  <a:cs typeface="+mn-cs"/>
                                </a:rPr>
                              </m:ctrlPr>
                            </m:sSubPr>
                            <m:e>
                              <m:r>
                                <a:rPr lang="en-US" sz="1600" i="1" kern="1200" smtClean="0">
                                  <a:solidFill>
                                    <a:prstClr val="black"/>
                                  </a:solidFill>
                                  <a:latin typeface="Cambria Math" panose="02040503050406030204" pitchFamily="18" charset="0"/>
                                  <a:ea typeface="+mn-ea"/>
                                  <a:cs typeface="+mn-cs"/>
                                </a:rPr>
                                <m:t>𝑢</m:t>
                              </m:r>
                            </m:e>
                            <m:sub>
                              <m:r>
                                <a:rPr lang="en-US" sz="1600" i="1" kern="1200" smtClean="0">
                                  <a:solidFill>
                                    <a:prstClr val="black"/>
                                  </a:solidFill>
                                  <a:latin typeface="Cambria Math" panose="02040503050406030204" pitchFamily="18" charset="0"/>
                                  <a:ea typeface="+mn-ea"/>
                                  <a:cs typeface="+mn-cs"/>
                                </a:rPr>
                                <m:t>𝑖</m:t>
                              </m:r>
                            </m:sub>
                          </m:sSub>
                          <m:r>
                            <a:rPr lang="en-US" sz="1600" i="1" kern="1200" smtClean="0">
                              <a:solidFill>
                                <a:prstClr val="black"/>
                              </a:solidFill>
                              <a:latin typeface="Cambria Math" panose="02040503050406030204" pitchFamily="18" charset="0"/>
                              <a:ea typeface="+mn-ea"/>
                              <a:cs typeface="+mn-cs"/>
                            </a:rPr>
                            <m:t>−</m:t>
                          </m:r>
                          <m:f>
                            <m:fPr>
                              <m:ctrlPr>
                                <a:rPr lang="en-US" sz="1600" i="1" kern="1200" smtClean="0">
                                  <a:solidFill>
                                    <a:prstClr val="black"/>
                                  </a:solidFill>
                                  <a:latin typeface="Cambria Math" panose="02040503050406030204" pitchFamily="18" charset="0"/>
                                  <a:ea typeface="+mn-ea"/>
                                  <a:cs typeface="+mn-cs"/>
                                </a:rPr>
                              </m:ctrlPr>
                            </m:fPr>
                            <m:num>
                              <m:r>
                                <a:rPr lang="en-US" sz="1600" i="1" kern="1200" smtClean="0">
                                  <a:solidFill>
                                    <a:prstClr val="black"/>
                                  </a:solidFill>
                                  <a:latin typeface="Cambria Math" panose="02040503050406030204" pitchFamily="18" charset="0"/>
                                  <a:ea typeface="+mn-ea"/>
                                  <a:cs typeface="+mn-cs"/>
                                </a:rPr>
                                <m:t>1</m:t>
                              </m:r>
                            </m:num>
                            <m:den>
                              <m:r>
                                <a:rPr lang="en-US" sz="1600" i="1" kern="1200" smtClean="0">
                                  <a:solidFill>
                                    <a:prstClr val="black"/>
                                  </a:solidFill>
                                  <a:latin typeface="Cambria Math" panose="02040503050406030204" pitchFamily="18" charset="0"/>
                                  <a:ea typeface="+mn-ea"/>
                                  <a:cs typeface="+mn-cs"/>
                                </a:rPr>
                                <m:t>2</m:t>
                              </m:r>
                            </m:den>
                          </m:f>
                          <m:nary>
                            <m:naryPr>
                              <m:chr m:val="∑"/>
                              <m:ctrlPr>
                                <a:rPr lang="en-US" sz="1600" i="1" kern="1200" smtClean="0">
                                  <a:solidFill>
                                    <a:prstClr val="black"/>
                                  </a:solidFill>
                                  <a:latin typeface="Cambria Math" panose="02040503050406030204" pitchFamily="18" charset="0"/>
                                  <a:ea typeface="+mn-ea"/>
                                  <a:cs typeface="+mn-cs"/>
                                </a:rPr>
                              </m:ctrlPr>
                            </m:naryPr>
                            <m:sub>
                              <m:r>
                                <m:rPr>
                                  <m:brk m:alnAt="23"/>
                                </m:rPr>
                                <a:rPr lang="en-US" sz="1600" i="1" kern="1200" smtClean="0">
                                  <a:solidFill>
                                    <a:prstClr val="black"/>
                                  </a:solidFill>
                                  <a:latin typeface="Cambria Math" panose="02040503050406030204" pitchFamily="18" charset="0"/>
                                  <a:ea typeface="+mn-ea"/>
                                  <a:cs typeface="+mn-cs"/>
                                </a:rPr>
                                <m:t>𝑖</m:t>
                              </m:r>
                              <m:r>
                                <a:rPr lang="en-US"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r>
                                <a:rPr lang="en-US" sz="1600" i="1" kern="1200" smtClean="0">
                                  <a:solidFill>
                                    <a:prstClr val="black"/>
                                  </a:solidFill>
                                  <a:latin typeface="Cambria Math" panose="02040503050406030204" pitchFamily="18" charset="0"/>
                                  <a:ea typeface="+mn-ea"/>
                                  <a:cs typeface="+mn-cs"/>
                                </a:rPr>
                                <m:t> </m:t>
                              </m:r>
                            </m:e>
                          </m:nary>
                          <m:nary>
                            <m:naryPr>
                              <m:chr m:val="∑"/>
                              <m:ctrlPr>
                                <a:rPr lang="en-US" sz="1600" i="1" kern="1200" smtClean="0">
                                  <a:solidFill>
                                    <a:prstClr val="black"/>
                                  </a:solidFill>
                                  <a:latin typeface="Cambria Math" panose="02040503050406030204" pitchFamily="18" charset="0"/>
                                  <a:ea typeface="+mn-ea"/>
                                  <a:cs typeface="+mn-cs"/>
                                </a:rPr>
                              </m:ctrlPr>
                            </m:naryPr>
                            <m:sub>
                              <m:r>
                                <m:rPr>
                                  <m:brk m:alnAt="23"/>
                                </m:rPr>
                                <a:rPr lang="en-US" sz="1600" i="1" kern="1200" smtClean="0">
                                  <a:solidFill>
                                    <a:prstClr val="black"/>
                                  </a:solidFill>
                                  <a:latin typeface="Cambria Math" panose="02040503050406030204" pitchFamily="18" charset="0"/>
                                  <a:ea typeface="+mn-ea"/>
                                  <a:cs typeface="+mn-cs"/>
                                </a:rPr>
                                <m:t>𝑗</m:t>
                              </m:r>
                              <m:r>
                                <a:rPr lang="en-US"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
                                <m:sSubPr>
                                  <m:ctrlPr>
                                    <a:rPr lang="en-US" sz="1600" i="1" kern="1200" smtClean="0">
                                      <a:solidFill>
                                        <a:prstClr val="black"/>
                                      </a:solidFill>
                                      <a:latin typeface="Cambria Math" panose="02040503050406030204" pitchFamily="18" charset="0"/>
                                      <a:ea typeface="+mn-ea"/>
                                      <a:cs typeface="+mn-cs"/>
                                    </a:rPr>
                                  </m:ctrlPr>
                                </m:sSubPr>
                                <m:e>
                                  <m:r>
                                    <a:rPr lang="en-US" sz="1600" i="1" kern="1200" smtClean="0">
                                      <a:solidFill>
                                        <a:prstClr val="black"/>
                                      </a:solidFill>
                                      <a:latin typeface="Cambria Math" panose="02040503050406030204" pitchFamily="18" charset="0"/>
                                      <a:ea typeface="+mn-ea"/>
                                      <a:cs typeface="+mn-cs"/>
                                    </a:rPr>
                                    <m:t>𝑑</m:t>
                                  </m:r>
                                </m:e>
                                <m:sub>
                                  <m:r>
                                    <a:rPr lang="en-US" sz="1600" i="1" kern="1200" smtClean="0">
                                      <a:solidFill>
                                        <a:prstClr val="black"/>
                                      </a:solidFill>
                                      <a:latin typeface="Cambria Math" panose="02040503050406030204" pitchFamily="18" charset="0"/>
                                      <a:ea typeface="+mn-ea"/>
                                      <a:cs typeface="+mn-cs"/>
                                    </a:rPr>
                                    <m:t>𝑖</m:t>
                                  </m:r>
                                </m:sub>
                              </m:sSub>
                              <m:sSub>
                                <m:sSubPr>
                                  <m:ctrlPr>
                                    <a:rPr lang="en-US" sz="1600" i="1" kern="1200" smtClean="0">
                                      <a:solidFill>
                                        <a:prstClr val="black"/>
                                      </a:solidFill>
                                      <a:latin typeface="Cambria Math" panose="02040503050406030204" pitchFamily="18" charset="0"/>
                                      <a:ea typeface="+mn-ea"/>
                                      <a:cs typeface="+mn-cs"/>
                                    </a:rPr>
                                  </m:ctrlPr>
                                </m:sSubPr>
                                <m:e>
                                  <m:r>
                                    <a:rPr lang="en-US" sz="1600" i="1" kern="1200" smtClean="0">
                                      <a:solidFill>
                                        <a:prstClr val="black"/>
                                      </a:solidFill>
                                      <a:latin typeface="Cambria Math" panose="02040503050406030204" pitchFamily="18" charset="0"/>
                                      <a:ea typeface="+mn-ea"/>
                                      <a:cs typeface="+mn-cs"/>
                                    </a:rPr>
                                    <m:t>𝑑</m:t>
                                  </m:r>
                                </m:e>
                                <m:sub>
                                  <m:r>
                                    <a:rPr lang="en-US" sz="1600" i="1" kern="1200" smtClean="0">
                                      <a:solidFill>
                                        <a:prstClr val="black"/>
                                      </a:solidFill>
                                      <a:latin typeface="Cambria Math" panose="02040503050406030204" pitchFamily="18" charset="0"/>
                                      <a:ea typeface="+mn-ea"/>
                                      <a:cs typeface="+mn-cs"/>
                                    </a:rPr>
                                    <m:t>𝑗</m:t>
                                  </m:r>
                                </m:sub>
                              </m:sSub>
                              <m:r>
                                <a:rPr lang="en-US" sz="1600" i="1" kern="1200" smtClean="0">
                                  <a:solidFill>
                                    <a:prstClr val="black"/>
                                  </a:solidFill>
                                  <a:latin typeface="Cambria Math" panose="02040503050406030204" pitchFamily="18" charset="0"/>
                                  <a:ea typeface="Cambria Math" panose="02040503050406030204" pitchFamily="18" charset="0"/>
                                  <a:cs typeface="+mn-cs"/>
                                </a:rPr>
                                <m:t>∅(</m:t>
                              </m:r>
                              <m:sSubSup>
                                <m:sSubSup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SupPr>
                                <m:e>
                                  <m:r>
                                    <a:rPr lang="en-US" sz="1600" i="1" kern="1200" smtClean="0">
                                      <a:solidFill>
                                        <a:prstClr val="black"/>
                                      </a:solidFill>
                                      <a:latin typeface="Cambria Math" panose="02040503050406030204" pitchFamily="18" charset="0"/>
                                      <a:ea typeface="Cambria Math" panose="02040503050406030204" pitchFamily="18" charset="0"/>
                                      <a:cs typeface="+mn-cs"/>
                                    </a:rPr>
                                    <m:t>𝑥</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𝑖</m:t>
                                  </m:r>
                                </m:sub>
                                <m:sup>
                                  <m:r>
                                    <a:rPr lang="en-US" sz="1600" i="1" kern="1200" smtClean="0">
                                      <a:solidFill>
                                        <a:prstClr val="black"/>
                                      </a:solidFill>
                                      <a:latin typeface="Cambria Math" panose="02040503050406030204" pitchFamily="18" charset="0"/>
                                      <a:ea typeface="Cambria Math" panose="02040503050406030204" pitchFamily="18" charset="0"/>
                                      <a:cs typeface="+mn-cs"/>
                                    </a:rPr>
                                    <m:t>𝑇</m:t>
                                  </m:r>
                                </m:sup>
                              </m:sSubSup>
                            </m:e>
                          </m:nary>
                          <m:r>
                            <a:rPr lang="en-US" sz="1600" i="1" kern="1200" smtClean="0">
                              <a:solidFill>
                                <a:prstClr val="black"/>
                              </a:solidFill>
                              <a:latin typeface="Cambria Math" panose="02040503050406030204" pitchFamily="18" charset="0"/>
                              <a:ea typeface="+mn-ea"/>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m:t>
                          </m:r>
                          <m:sSub>
                            <m:sSub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Pr>
                            <m:e>
                              <m:r>
                                <a:rPr lang="en-US" sz="1600" i="1" kern="1200" smtClean="0">
                                  <a:solidFill>
                                    <a:prstClr val="black"/>
                                  </a:solidFill>
                                  <a:latin typeface="Cambria Math" panose="02040503050406030204" pitchFamily="18" charset="0"/>
                                  <a:ea typeface="Cambria Math" panose="02040503050406030204" pitchFamily="18" charset="0"/>
                                  <a:cs typeface="+mn-cs"/>
                                </a:rPr>
                                <m:t>𝑥</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𝑗</m:t>
                              </m:r>
                            </m:sub>
                          </m:sSub>
                          <m:r>
                            <a:rPr lang="en-US" sz="1600" i="1" kern="1200" smtClean="0">
                              <a:solidFill>
                                <a:prstClr val="black"/>
                              </a:solidFill>
                              <a:latin typeface="Cambria Math" panose="02040503050406030204" pitchFamily="18" charset="0"/>
                              <a:ea typeface="Cambria Math" panose="02040503050406030204" pitchFamily="18" charset="0"/>
                              <a:cs typeface="+mn-cs"/>
                            </a:rPr>
                            <m:t>)</m:t>
                          </m:r>
                          <m:sSub>
                            <m:sSub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Pr>
                            <m:e>
                              <m:r>
                                <a:rPr lang="en-US" sz="16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Pr>
                            <m:e>
                              <m:r>
                                <a:rPr lang="en-US" sz="16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𝑗</m:t>
                              </m:r>
                            </m:sub>
                          </m:sSub>
                        </m:e>
                      </m:nary>
                    </m:oMath>
                  </m:oMathPara>
                </a14:m>
                <a:endParaRPr lang="en-US" sz="1600" kern="1200" dirty="0">
                  <a:solidFill>
                    <a:prstClr val="black"/>
                  </a:solidFill>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E1E2CCB4-E3F5-6FA3-2066-18444999CFBE}"/>
                  </a:ext>
                </a:extLst>
              </p:cNvPr>
              <p:cNvSpPr txBox="1">
                <a:spLocks noRot="1" noChangeAspect="1" noMove="1" noResize="1" noEditPoints="1" noAdjustHandles="1" noChangeArrowheads="1" noChangeShapeType="1" noTextEdit="1"/>
              </p:cNvSpPr>
              <p:nvPr/>
            </p:nvSpPr>
            <p:spPr>
              <a:xfrm>
                <a:off x="3280175" y="2230252"/>
                <a:ext cx="3561936" cy="70006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29AF9E-724C-661A-2C2B-5E7D7BDD2472}"/>
                  </a:ext>
                </a:extLst>
              </p:cNvPr>
              <p:cNvSpPr txBox="1"/>
              <p:nvPr/>
            </p:nvSpPr>
            <p:spPr>
              <a:xfrm>
                <a:off x="702611" y="2993090"/>
                <a:ext cx="1926361" cy="246221"/>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𝑇h𝑒</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𝑑𝑢𝑎𝑙</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𝑝𝑟𝑜𝑏𝑙𝑒𝑚</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𝑖𝑠</m:t>
                      </m:r>
                      <m:r>
                        <a:rPr lang="en-US" sz="1600" i="1" kern="1200" smtClean="0">
                          <a:solidFill>
                            <a:prstClr val="black"/>
                          </a:solidFill>
                          <a:latin typeface="Cambria Math" panose="02040503050406030204" pitchFamily="18" charset="0"/>
                          <a:ea typeface="+mn-ea"/>
                          <a:cs typeface="+mn-cs"/>
                        </a:rPr>
                        <m:t> </m:t>
                      </m:r>
                    </m:oMath>
                  </m:oMathPara>
                </a14:m>
                <a:endParaRPr lang="en-US" sz="1600" kern="1200" dirty="0">
                  <a:solidFill>
                    <a:prstClr val="black"/>
                  </a:solidFill>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5F29AF9E-724C-661A-2C2B-5E7D7BDD2472}"/>
                  </a:ext>
                </a:extLst>
              </p:cNvPr>
              <p:cNvSpPr txBox="1">
                <a:spLocks noRot="1" noChangeAspect="1" noMove="1" noResize="1" noEditPoints="1" noAdjustHandles="1" noChangeArrowheads="1" noChangeShapeType="1" noTextEdit="1"/>
              </p:cNvSpPr>
              <p:nvPr/>
            </p:nvSpPr>
            <p:spPr>
              <a:xfrm>
                <a:off x="702611" y="2993090"/>
                <a:ext cx="1926361" cy="246221"/>
              </a:xfrm>
              <a:prstGeom prst="rect">
                <a:avLst/>
              </a:prstGeom>
              <a:blipFill>
                <a:blip r:embed="rId6"/>
                <a:stretch>
                  <a:fillRect l="-2215" b="-3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CF9DE4-5059-60D5-97F2-B1D1AEB09D92}"/>
                  </a:ext>
                </a:extLst>
              </p:cNvPr>
              <p:cNvSpPr txBox="1"/>
              <p:nvPr/>
            </p:nvSpPr>
            <p:spPr>
              <a:xfrm>
                <a:off x="2873782" y="3131589"/>
                <a:ext cx="4490653" cy="700063"/>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unc>
                        <m:funcPr>
                          <m:ctrlPr>
                            <a:rPr lang="en-US" sz="1600" i="1" kern="1200" smtClean="0">
                              <a:solidFill>
                                <a:prstClr val="black"/>
                              </a:solidFill>
                              <a:latin typeface="Cambria Math" panose="02040503050406030204" pitchFamily="18" charset="0"/>
                              <a:ea typeface="+mn-ea"/>
                              <a:cs typeface="+mn-cs"/>
                            </a:rPr>
                          </m:ctrlPr>
                        </m:funcPr>
                        <m:fName>
                          <m:limLow>
                            <m:limLowPr>
                              <m:ctrlPr>
                                <a:rPr lang="en-US" sz="1600" i="1" kern="1200" smtClean="0">
                                  <a:solidFill>
                                    <a:prstClr val="black"/>
                                  </a:solidFill>
                                  <a:latin typeface="Cambria Math" panose="02040503050406030204" pitchFamily="18" charset="0"/>
                                  <a:ea typeface="+mn-ea"/>
                                  <a:cs typeface="+mn-cs"/>
                                </a:rPr>
                              </m:ctrlPr>
                            </m:limLowPr>
                            <m:e>
                              <m:r>
                                <m:rPr>
                                  <m:sty m:val="p"/>
                                </m:rPr>
                                <a:rPr lang="en-US" sz="1600" kern="1200" smtClean="0">
                                  <a:solidFill>
                                    <a:prstClr val="black"/>
                                  </a:solidFill>
                                  <a:latin typeface="Cambria Math" panose="02040503050406030204" pitchFamily="18" charset="0"/>
                                  <a:ea typeface="+mn-ea"/>
                                  <a:cs typeface="+mn-cs"/>
                                </a:rPr>
                                <m:t>max</m:t>
                              </m:r>
                            </m:e>
                            <m:lim>
                              <m:r>
                                <a:rPr lang="en-US" sz="1600" i="1" kern="1200" smtClean="0">
                                  <a:solidFill>
                                    <a:prstClr val="black"/>
                                  </a:solidFill>
                                  <a:latin typeface="Cambria Math" panose="02040503050406030204" pitchFamily="18" charset="0"/>
                                  <a:ea typeface="+mn-ea"/>
                                  <a:cs typeface="+mn-cs"/>
                                </a:rPr>
                                <m:t>𝑢</m:t>
                              </m:r>
                            </m:lim>
                          </m:limLow>
                        </m:fName>
                        <m:e>
                          <m:r>
                            <a:rPr lang="en-US" sz="1600" i="1" kern="1200" smtClean="0">
                              <a:solidFill>
                                <a:prstClr val="black"/>
                              </a:solidFill>
                              <a:latin typeface="Cambria Math" panose="02040503050406030204" pitchFamily="18" charset="0"/>
                              <a:ea typeface="+mn-ea"/>
                              <a:cs typeface="+mn-cs"/>
                            </a:rPr>
                            <m:t>𝐿</m:t>
                          </m:r>
                          <m:r>
                            <a:rPr lang="en-US" sz="1600" i="1" kern="1200" smtClean="0">
                              <a:solidFill>
                                <a:prstClr val="black"/>
                              </a:solidFill>
                              <a:latin typeface="Cambria Math" panose="02040503050406030204" pitchFamily="18" charset="0"/>
                              <a:ea typeface="+mn-ea"/>
                              <a:cs typeface="+mn-cs"/>
                            </a:rPr>
                            <m:t>(</m:t>
                          </m:r>
                          <m:r>
                            <a:rPr lang="en-US" sz="1600" i="1" kern="1200" smtClean="0">
                              <a:solidFill>
                                <a:prstClr val="black"/>
                              </a:solidFill>
                              <a:latin typeface="Cambria Math" panose="02040503050406030204" pitchFamily="18" charset="0"/>
                              <a:ea typeface="+mn-ea"/>
                              <a:cs typeface="+mn-cs"/>
                            </a:rPr>
                            <m:t>𝑢</m:t>
                          </m:r>
                          <m:r>
                            <a:rPr lang="en-US" sz="1600" i="1" kern="1200" smtClean="0">
                              <a:solidFill>
                                <a:prstClr val="black"/>
                              </a:solidFill>
                              <a:latin typeface="Cambria Math" panose="02040503050406030204" pitchFamily="18" charset="0"/>
                              <a:ea typeface="+mn-ea"/>
                              <a:cs typeface="+mn-cs"/>
                            </a:rPr>
                            <m:t>)</m:t>
                          </m:r>
                        </m:e>
                      </m:func>
                      <m:r>
                        <a:rPr lang="en-US" sz="1600" i="1" kern="1200" smtClean="0">
                          <a:solidFill>
                            <a:prstClr val="black"/>
                          </a:solidFill>
                          <a:latin typeface="Cambria Math" panose="02040503050406030204" pitchFamily="18" charset="0"/>
                          <a:ea typeface="+mn-ea"/>
                          <a:cs typeface="+mn-cs"/>
                        </a:rPr>
                        <m:t>=</m:t>
                      </m:r>
                      <m:nary>
                        <m:naryPr>
                          <m:chr m:val="∑"/>
                          <m:ctrlPr>
                            <a:rPr lang="en-US" sz="1600" i="1" kern="1200" smtClean="0">
                              <a:solidFill>
                                <a:prstClr val="black"/>
                              </a:solidFill>
                              <a:latin typeface="Cambria Math" panose="02040503050406030204" pitchFamily="18" charset="0"/>
                              <a:ea typeface="+mn-ea"/>
                              <a:cs typeface="+mn-cs"/>
                            </a:rPr>
                          </m:ctrlPr>
                        </m:naryPr>
                        <m:sub>
                          <m:r>
                            <m:rPr>
                              <m:brk m:alnAt="23"/>
                            </m:rPr>
                            <a:rPr lang="en-US" sz="1600" i="1" kern="1200" smtClean="0">
                              <a:solidFill>
                                <a:prstClr val="black"/>
                              </a:solidFill>
                              <a:latin typeface="Cambria Math" panose="02040503050406030204" pitchFamily="18" charset="0"/>
                              <a:ea typeface="+mn-ea"/>
                              <a:cs typeface="+mn-cs"/>
                            </a:rPr>
                            <m:t>𝑖</m:t>
                          </m:r>
                          <m:r>
                            <a:rPr lang="en-US"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
                            <m:sSubPr>
                              <m:ctrlPr>
                                <a:rPr lang="en-US" sz="1600" i="1" kern="1200" smtClean="0">
                                  <a:solidFill>
                                    <a:prstClr val="black"/>
                                  </a:solidFill>
                                  <a:latin typeface="Cambria Math" panose="02040503050406030204" pitchFamily="18" charset="0"/>
                                  <a:ea typeface="+mn-ea"/>
                                  <a:cs typeface="+mn-cs"/>
                                </a:rPr>
                              </m:ctrlPr>
                            </m:sSubPr>
                            <m:e>
                              <m:r>
                                <a:rPr lang="en-US" sz="1600" i="1" kern="1200" smtClean="0">
                                  <a:solidFill>
                                    <a:prstClr val="black"/>
                                  </a:solidFill>
                                  <a:latin typeface="Cambria Math" panose="02040503050406030204" pitchFamily="18" charset="0"/>
                                  <a:ea typeface="+mn-ea"/>
                                  <a:cs typeface="+mn-cs"/>
                                </a:rPr>
                                <m:t>𝑢</m:t>
                              </m:r>
                            </m:e>
                            <m:sub>
                              <m:r>
                                <a:rPr lang="en-US" sz="1600" i="1" kern="1200" smtClean="0">
                                  <a:solidFill>
                                    <a:prstClr val="black"/>
                                  </a:solidFill>
                                  <a:latin typeface="Cambria Math" panose="02040503050406030204" pitchFamily="18" charset="0"/>
                                  <a:ea typeface="+mn-ea"/>
                                  <a:cs typeface="+mn-cs"/>
                                </a:rPr>
                                <m:t>𝑖</m:t>
                              </m:r>
                            </m:sub>
                          </m:sSub>
                          <m:r>
                            <a:rPr lang="en-US" sz="1600" i="1" kern="1200" smtClean="0">
                              <a:solidFill>
                                <a:prstClr val="black"/>
                              </a:solidFill>
                              <a:latin typeface="Cambria Math" panose="02040503050406030204" pitchFamily="18" charset="0"/>
                              <a:ea typeface="+mn-ea"/>
                              <a:cs typeface="+mn-cs"/>
                            </a:rPr>
                            <m:t>−</m:t>
                          </m:r>
                          <m:f>
                            <m:fPr>
                              <m:ctrlPr>
                                <a:rPr lang="en-US" sz="1600" i="1" kern="1200" smtClean="0">
                                  <a:solidFill>
                                    <a:prstClr val="black"/>
                                  </a:solidFill>
                                  <a:latin typeface="Cambria Math" panose="02040503050406030204" pitchFamily="18" charset="0"/>
                                  <a:ea typeface="+mn-ea"/>
                                  <a:cs typeface="+mn-cs"/>
                                </a:rPr>
                              </m:ctrlPr>
                            </m:fPr>
                            <m:num>
                              <m:r>
                                <a:rPr lang="en-US" sz="1600" i="1" kern="1200" smtClean="0">
                                  <a:solidFill>
                                    <a:prstClr val="black"/>
                                  </a:solidFill>
                                  <a:latin typeface="Cambria Math" panose="02040503050406030204" pitchFamily="18" charset="0"/>
                                  <a:ea typeface="+mn-ea"/>
                                  <a:cs typeface="+mn-cs"/>
                                </a:rPr>
                                <m:t>1</m:t>
                              </m:r>
                            </m:num>
                            <m:den>
                              <m:r>
                                <a:rPr lang="en-US" sz="1600" i="1" kern="1200" smtClean="0">
                                  <a:solidFill>
                                    <a:prstClr val="black"/>
                                  </a:solidFill>
                                  <a:latin typeface="Cambria Math" panose="02040503050406030204" pitchFamily="18" charset="0"/>
                                  <a:ea typeface="+mn-ea"/>
                                  <a:cs typeface="+mn-cs"/>
                                </a:rPr>
                                <m:t>2</m:t>
                              </m:r>
                            </m:den>
                          </m:f>
                          <m:nary>
                            <m:naryPr>
                              <m:chr m:val="∑"/>
                              <m:ctrlPr>
                                <a:rPr lang="en-US" sz="1600" i="1" kern="1200" smtClean="0">
                                  <a:solidFill>
                                    <a:prstClr val="black"/>
                                  </a:solidFill>
                                  <a:latin typeface="Cambria Math" panose="02040503050406030204" pitchFamily="18" charset="0"/>
                                  <a:ea typeface="+mn-ea"/>
                                  <a:cs typeface="+mn-cs"/>
                                </a:rPr>
                              </m:ctrlPr>
                            </m:naryPr>
                            <m:sub>
                              <m:r>
                                <m:rPr>
                                  <m:brk m:alnAt="23"/>
                                </m:rPr>
                                <a:rPr lang="en-US" sz="1600" i="1" kern="1200" smtClean="0">
                                  <a:solidFill>
                                    <a:prstClr val="black"/>
                                  </a:solidFill>
                                  <a:latin typeface="Cambria Math" panose="02040503050406030204" pitchFamily="18" charset="0"/>
                                  <a:ea typeface="+mn-ea"/>
                                  <a:cs typeface="+mn-cs"/>
                                </a:rPr>
                                <m:t>𝑖</m:t>
                              </m:r>
                              <m:r>
                                <a:rPr lang="en-US"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r>
                                <a:rPr lang="en-US" sz="1600" i="1" kern="1200" smtClean="0">
                                  <a:solidFill>
                                    <a:prstClr val="black"/>
                                  </a:solidFill>
                                  <a:latin typeface="Cambria Math" panose="02040503050406030204" pitchFamily="18" charset="0"/>
                                  <a:ea typeface="+mn-ea"/>
                                  <a:cs typeface="+mn-cs"/>
                                </a:rPr>
                                <m:t> </m:t>
                              </m:r>
                            </m:e>
                          </m:nary>
                          <m:nary>
                            <m:naryPr>
                              <m:chr m:val="∑"/>
                              <m:ctrlPr>
                                <a:rPr lang="en-US" sz="1600" i="1" kern="1200" smtClean="0">
                                  <a:solidFill>
                                    <a:prstClr val="black"/>
                                  </a:solidFill>
                                  <a:latin typeface="Cambria Math" panose="02040503050406030204" pitchFamily="18" charset="0"/>
                                  <a:ea typeface="+mn-ea"/>
                                  <a:cs typeface="+mn-cs"/>
                                </a:rPr>
                              </m:ctrlPr>
                            </m:naryPr>
                            <m:sub>
                              <m:r>
                                <m:rPr>
                                  <m:brk m:alnAt="23"/>
                                </m:rPr>
                                <a:rPr lang="en-US" sz="1600" i="1" kern="1200" smtClean="0">
                                  <a:solidFill>
                                    <a:prstClr val="black"/>
                                  </a:solidFill>
                                  <a:latin typeface="Cambria Math" panose="02040503050406030204" pitchFamily="18" charset="0"/>
                                  <a:ea typeface="+mn-ea"/>
                                  <a:cs typeface="+mn-cs"/>
                                </a:rPr>
                                <m:t>𝑗</m:t>
                              </m:r>
                              <m:r>
                                <a:rPr lang="en-US"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
                                <m:sSubPr>
                                  <m:ctrlPr>
                                    <a:rPr lang="en-US" sz="1600" i="1" kern="1200" smtClean="0">
                                      <a:solidFill>
                                        <a:prstClr val="black"/>
                                      </a:solidFill>
                                      <a:latin typeface="Cambria Math" panose="02040503050406030204" pitchFamily="18" charset="0"/>
                                      <a:ea typeface="+mn-ea"/>
                                      <a:cs typeface="+mn-cs"/>
                                    </a:rPr>
                                  </m:ctrlPr>
                                </m:sSubPr>
                                <m:e>
                                  <m:r>
                                    <a:rPr lang="en-US" sz="1600" i="1" kern="1200" smtClean="0">
                                      <a:solidFill>
                                        <a:prstClr val="black"/>
                                      </a:solidFill>
                                      <a:latin typeface="Cambria Math" panose="02040503050406030204" pitchFamily="18" charset="0"/>
                                      <a:ea typeface="+mn-ea"/>
                                      <a:cs typeface="+mn-cs"/>
                                    </a:rPr>
                                    <m:t>𝑑</m:t>
                                  </m:r>
                                </m:e>
                                <m:sub>
                                  <m:r>
                                    <a:rPr lang="en-US" sz="1600" i="1" kern="1200" smtClean="0">
                                      <a:solidFill>
                                        <a:prstClr val="black"/>
                                      </a:solidFill>
                                      <a:latin typeface="Cambria Math" panose="02040503050406030204" pitchFamily="18" charset="0"/>
                                      <a:ea typeface="+mn-ea"/>
                                      <a:cs typeface="+mn-cs"/>
                                    </a:rPr>
                                    <m:t>𝑖</m:t>
                                  </m:r>
                                </m:sub>
                              </m:sSub>
                              <m:sSub>
                                <m:sSubPr>
                                  <m:ctrlPr>
                                    <a:rPr lang="en-US" sz="1600" i="1" kern="1200" smtClean="0">
                                      <a:solidFill>
                                        <a:prstClr val="black"/>
                                      </a:solidFill>
                                      <a:latin typeface="Cambria Math" panose="02040503050406030204" pitchFamily="18" charset="0"/>
                                      <a:ea typeface="+mn-ea"/>
                                      <a:cs typeface="+mn-cs"/>
                                    </a:rPr>
                                  </m:ctrlPr>
                                </m:sSubPr>
                                <m:e>
                                  <m:r>
                                    <a:rPr lang="en-US" sz="1600" i="1" kern="1200" smtClean="0">
                                      <a:solidFill>
                                        <a:prstClr val="black"/>
                                      </a:solidFill>
                                      <a:latin typeface="Cambria Math" panose="02040503050406030204" pitchFamily="18" charset="0"/>
                                      <a:ea typeface="+mn-ea"/>
                                      <a:cs typeface="+mn-cs"/>
                                    </a:rPr>
                                    <m:t>𝑑</m:t>
                                  </m:r>
                                </m:e>
                                <m:sub>
                                  <m:r>
                                    <a:rPr lang="en-US" sz="1600" i="1" kern="1200" smtClean="0">
                                      <a:solidFill>
                                        <a:prstClr val="black"/>
                                      </a:solidFill>
                                      <a:latin typeface="Cambria Math" panose="02040503050406030204" pitchFamily="18" charset="0"/>
                                      <a:ea typeface="+mn-ea"/>
                                      <a:cs typeface="+mn-cs"/>
                                    </a:rPr>
                                    <m:t>𝑗</m:t>
                                  </m:r>
                                </m:sub>
                              </m:sSub>
                              <m:r>
                                <a:rPr lang="en-US" sz="1600" i="1" kern="1200" smtClean="0">
                                  <a:solidFill>
                                    <a:prstClr val="black"/>
                                  </a:solidFill>
                                  <a:latin typeface="Cambria Math" panose="02040503050406030204" pitchFamily="18" charset="0"/>
                                  <a:ea typeface="Cambria Math" panose="02040503050406030204" pitchFamily="18" charset="0"/>
                                  <a:cs typeface="+mn-cs"/>
                                </a:rPr>
                                <m:t>𝜙</m:t>
                              </m:r>
                              <m:d>
                                <m:dPr>
                                  <m:ctrlPr>
                                    <a:rPr lang="en-US" sz="1600" i="1" kern="1200" smtClean="0">
                                      <a:solidFill>
                                        <a:prstClr val="black"/>
                                      </a:solidFill>
                                      <a:latin typeface="Cambria Math" panose="02040503050406030204" pitchFamily="18" charset="0"/>
                                      <a:ea typeface="Cambria Math" panose="02040503050406030204" pitchFamily="18" charset="0"/>
                                      <a:cs typeface="+mn-cs"/>
                                    </a:rPr>
                                  </m:ctrlPr>
                                </m:dPr>
                                <m:e>
                                  <m:sSubSup>
                                    <m:sSubSup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SupPr>
                                    <m:e>
                                      <m:r>
                                        <a:rPr lang="en-US" sz="1600" i="1" kern="1200" smtClean="0">
                                          <a:solidFill>
                                            <a:prstClr val="black"/>
                                          </a:solidFill>
                                          <a:latin typeface="Cambria Math" panose="02040503050406030204" pitchFamily="18" charset="0"/>
                                          <a:ea typeface="Cambria Math" panose="02040503050406030204" pitchFamily="18" charset="0"/>
                                          <a:cs typeface="+mn-cs"/>
                                        </a:rPr>
                                        <m:t>𝑥</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𝑖</m:t>
                                      </m:r>
                                    </m:sub>
                                    <m:sup>
                                      <m:r>
                                        <a:rPr lang="en-US" sz="1600" i="1" kern="1200" smtClean="0">
                                          <a:solidFill>
                                            <a:prstClr val="black"/>
                                          </a:solidFill>
                                          <a:latin typeface="Cambria Math" panose="02040503050406030204" pitchFamily="18" charset="0"/>
                                          <a:ea typeface="Cambria Math" panose="02040503050406030204" pitchFamily="18" charset="0"/>
                                          <a:cs typeface="+mn-cs"/>
                                        </a:rPr>
                                        <m:t>𝑇</m:t>
                                      </m:r>
                                    </m:sup>
                                  </m:sSubSup>
                                </m:e>
                              </m:d>
                              <m:r>
                                <a:rPr lang="en-US" sz="1600" i="1" kern="1200" smtClean="0">
                                  <a:solidFill>
                                    <a:prstClr val="black"/>
                                  </a:solidFill>
                                  <a:latin typeface="Cambria Math" panose="02040503050406030204" pitchFamily="18" charset="0"/>
                                  <a:ea typeface="Cambria Math" panose="02040503050406030204" pitchFamily="18" charset="0"/>
                                  <a:cs typeface="+mn-cs"/>
                                </a:rPr>
                                <m:t>𝜙</m:t>
                              </m:r>
                              <m:d>
                                <m:dPr>
                                  <m:ctrlPr>
                                    <a:rPr lang="en-US" sz="1600" i="1" kern="1200" smtClean="0">
                                      <a:solidFill>
                                        <a:prstClr val="black"/>
                                      </a:solidFill>
                                      <a:latin typeface="Cambria Math" panose="02040503050406030204" pitchFamily="18" charset="0"/>
                                      <a:ea typeface="Cambria Math" panose="02040503050406030204" pitchFamily="18" charset="0"/>
                                      <a:cs typeface="+mn-cs"/>
                                    </a:rPr>
                                  </m:ctrlPr>
                                </m:dPr>
                                <m:e>
                                  <m:sSub>
                                    <m:sSub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Pr>
                                    <m:e>
                                      <m:r>
                                        <a:rPr lang="en-US" sz="1600" i="1" kern="1200" smtClean="0">
                                          <a:solidFill>
                                            <a:prstClr val="black"/>
                                          </a:solidFill>
                                          <a:latin typeface="Cambria Math" panose="02040503050406030204" pitchFamily="18" charset="0"/>
                                          <a:ea typeface="Cambria Math" panose="02040503050406030204" pitchFamily="18" charset="0"/>
                                          <a:cs typeface="+mn-cs"/>
                                        </a:rPr>
                                        <m:t>𝑥</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𝑗</m:t>
                                      </m:r>
                                    </m:sub>
                                  </m:sSub>
                                </m:e>
                              </m:d>
                              <m:sSub>
                                <m:sSub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Pr>
                                <m:e>
                                  <m:r>
                                    <a:rPr lang="en-US" sz="16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𝑖</m:t>
                                  </m:r>
                                </m:sub>
                              </m:sSub>
                              <m:sSub>
                                <m:sSub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Pr>
                                <m:e>
                                  <m:r>
                                    <a:rPr lang="en-US" sz="16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𝑗</m:t>
                                  </m:r>
                                </m:sub>
                              </m:sSub>
                            </m:e>
                          </m:nary>
                        </m:e>
                      </m:nary>
                    </m:oMath>
                  </m:oMathPara>
                </a14:m>
                <a:endParaRPr lang="en-US" sz="1600" kern="1200" dirty="0">
                  <a:solidFill>
                    <a:prstClr val="black"/>
                  </a:solidFill>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EACF9DE4-5059-60D5-97F2-B1D1AEB09D92}"/>
                  </a:ext>
                </a:extLst>
              </p:cNvPr>
              <p:cNvSpPr txBox="1">
                <a:spLocks noRot="1" noChangeAspect="1" noMove="1" noResize="1" noEditPoints="1" noAdjustHandles="1" noChangeArrowheads="1" noChangeShapeType="1" noTextEdit="1"/>
              </p:cNvSpPr>
              <p:nvPr/>
            </p:nvSpPr>
            <p:spPr>
              <a:xfrm>
                <a:off x="2873782" y="3131589"/>
                <a:ext cx="4490653" cy="700063"/>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08BEBE3-3535-F0C7-DF9B-C45E9BEB11B8}"/>
                  </a:ext>
                </a:extLst>
              </p:cNvPr>
              <p:cNvSpPr txBox="1"/>
              <p:nvPr/>
            </p:nvSpPr>
            <p:spPr>
              <a:xfrm>
                <a:off x="3324096" y="3903428"/>
                <a:ext cx="1103122" cy="67217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nary>
                        <m:naryPr>
                          <m:chr m:val="∑"/>
                          <m:ctrlPr>
                            <a:rPr lang="en-US" sz="1600" i="1" kern="1200" smtClean="0">
                              <a:solidFill>
                                <a:prstClr val="black"/>
                              </a:solidFill>
                              <a:latin typeface="Cambria Math" panose="02040503050406030204" pitchFamily="18" charset="0"/>
                              <a:ea typeface="+mn-ea"/>
                              <a:cs typeface="+mn-cs"/>
                            </a:rPr>
                          </m:ctrlPr>
                        </m:naryPr>
                        <m:sub>
                          <m:r>
                            <m:rPr>
                              <m:brk m:alnAt="23"/>
                            </m:rPr>
                            <a:rPr lang="en-US" sz="1600" i="1" kern="1200" smtClean="0">
                              <a:solidFill>
                                <a:prstClr val="black"/>
                              </a:solidFill>
                              <a:latin typeface="Cambria Math" panose="02040503050406030204" pitchFamily="18" charset="0"/>
                              <a:ea typeface="+mn-ea"/>
                              <a:cs typeface="+mn-cs"/>
                            </a:rPr>
                            <m:t>𝑖</m:t>
                          </m:r>
                          <m:r>
                            <a:rPr lang="en-US" sz="1600" i="1" kern="1200" smtClean="0">
                              <a:solidFill>
                                <a:prstClr val="black"/>
                              </a:solidFill>
                              <a:latin typeface="Cambria Math" panose="02040503050406030204" pitchFamily="18" charset="0"/>
                              <a:ea typeface="+mn-ea"/>
                              <a:cs typeface="+mn-cs"/>
                            </a:rPr>
                            <m:t>=1</m:t>
                          </m:r>
                        </m:sub>
                        <m:sup>
                          <m:r>
                            <a:rPr lang="en-IN" sz="1600" b="0" i="1" kern="1200" smtClean="0">
                              <a:solidFill>
                                <a:prstClr val="black"/>
                              </a:solidFill>
                              <a:latin typeface="Cambria Math" panose="02040503050406030204" pitchFamily="18" charset="0"/>
                              <a:ea typeface="+mn-ea"/>
                              <a:cs typeface="+mn-cs"/>
                            </a:rPr>
                            <m:t>𝑚</m:t>
                          </m:r>
                        </m:sup>
                        <m:e>
                          <m:sSub>
                            <m:sSubPr>
                              <m:ctrlPr>
                                <a:rPr lang="en-US" sz="1600" i="1" kern="1200" smtClean="0">
                                  <a:solidFill>
                                    <a:prstClr val="black"/>
                                  </a:solidFill>
                                  <a:latin typeface="Cambria Math" panose="02040503050406030204" pitchFamily="18" charset="0"/>
                                  <a:ea typeface="+mn-ea"/>
                                  <a:cs typeface="+mn-cs"/>
                                </a:rPr>
                              </m:ctrlPr>
                            </m:sSubPr>
                            <m:e>
                              <m:r>
                                <a:rPr lang="en-US" sz="1600" i="1" kern="1200" smtClean="0">
                                  <a:solidFill>
                                    <a:prstClr val="black"/>
                                  </a:solidFill>
                                  <a:latin typeface="Cambria Math" panose="02040503050406030204" pitchFamily="18" charset="0"/>
                                  <a:ea typeface="+mn-ea"/>
                                  <a:cs typeface="+mn-cs"/>
                                </a:rPr>
                                <m:t>𝑑</m:t>
                              </m:r>
                            </m:e>
                            <m:sub>
                              <m:r>
                                <a:rPr lang="en-US" sz="1600" i="1" kern="1200" smtClean="0">
                                  <a:solidFill>
                                    <a:prstClr val="black"/>
                                  </a:solidFill>
                                  <a:latin typeface="Cambria Math" panose="02040503050406030204" pitchFamily="18" charset="0"/>
                                  <a:ea typeface="+mn-ea"/>
                                  <a:cs typeface="+mn-cs"/>
                                </a:rPr>
                                <m:t>𝑖</m:t>
                              </m:r>
                            </m:sub>
                          </m:sSub>
                          <m:sSub>
                            <m:sSubPr>
                              <m:ctrlPr>
                                <a:rPr lang="en-US" sz="1600" i="1" kern="1200" smtClean="0">
                                  <a:solidFill>
                                    <a:prstClr val="black"/>
                                  </a:solidFill>
                                  <a:latin typeface="Cambria Math" panose="02040503050406030204" pitchFamily="18" charset="0"/>
                                  <a:ea typeface="+mn-ea"/>
                                  <a:cs typeface="+mn-cs"/>
                                </a:rPr>
                              </m:ctrlPr>
                            </m:sSubPr>
                            <m:e>
                              <m:r>
                                <a:rPr lang="en-US" sz="1600" i="1" kern="1200" smtClean="0">
                                  <a:solidFill>
                                    <a:prstClr val="black"/>
                                  </a:solidFill>
                                  <a:latin typeface="Cambria Math" panose="02040503050406030204" pitchFamily="18" charset="0"/>
                                  <a:ea typeface="+mn-ea"/>
                                  <a:cs typeface="+mn-cs"/>
                                </a:rPr>
                                <m:t>𝑢</m:t>
                              </m:r>
                            </m:e>
                            <m:sub>
                              <m:r>
                                <a:rPr lang="en-US" sz="1600" i="1" kern="1200" smtClean="0">
                                  <a:solidFill>
                                    <a:prstClr val="black"/>
                                  </a:solidFill>
                                  <a:latin typeface="Cambria Math" panose="02040503050406030204" pitchFamily="18" charset="0"/>
                                  <a:ea typeface="+mn-ea"/>
                                  <a:cs typeface="+mn-cs"/>
                                </a:rPr>
                                <m:t>𝑖</m:t>
                              </m:r>
                            </m:sub>
                          </m:sSub>
                          <m:r>
                            <a:rPr lang="en-US" sz="1600" i="1" kern="1200" smtClean="0">
                              <a:solidFill>
                                <a:prstClr val="black"/>
                              </a:solidFill>
                              <a:latin typeface="Cambria Math" panose="02040503050406030204" pitchFamily="18" charset="0"/>
                              <a:ea typeface="+mn-ea"/>
                              <a:cs typeface="+mn-cs"/>
                            </a:rPr>
                            <m:t>=0</m:t>
                          </m:r>
                        </m:e>
                      </m:nary>
                    </m:oMath>
                  </m:oMathPara>
                </a14:m>
                <a:endParaRPr lang="en-US" sz="1600" kern="1200" dirty="0">
                  <a:solidFill>
                    <a:prstClr val="black"/>
                  </a:solidFill>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108BEBE3-3535-F0C7-DF9B-C45E9BEB11B8}"/>
                  </a:ext>
                </a:extLst>
              </p:cNvPr>
              <p:cNvSpPr txBox="1">
                <a:spLocks noRot="1" noChangeAspect="1" noMove="1" noResize="1" noEditPoints="1" noAdjustHandles="1" noChangeArrowheads="1" noChangeShapeType="1" noTextEdit="1"/>
              </p:cNvSpPr>
              <p:nvPr/>
            </p:nvSpPr>
            <p:spPr>
              <a:xfrm>
                <a:off x="3324096" y="3903428"/>
                <a:ext cx="1103122" cy="67217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7AC7D8-C9B0-CD91-527B-4DE1DE3A52DB}"/>
                  </a:ext>
                </a:extLst>
              </p:cNvPr>
              <p:cNvSpPr txBox="1"/>
              <p:nvPr/>
            </p:nvSpPr>
            <p:spPr>
              <a:xfrm>
                <a:off x="12273" y="4191019"/>
                <a:ext cx="2172326" cy="338554"/>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𝑆𝑢𝑏𝑗𝑒𝑐𝑡</m:t>
                      </m:r>
                      <m:r>
                        <a:rPr lang="en-US" sz="1600" i="1" kern="1200" smtClean="0">
                          <a:solidFill>
                            <a:prstClr val="black"/>
                          </a:solidFill>
                          <a:latin typeface="Cambria Math" panose="02040503050406030204" pitchFamily="18" charset="0"/>
                          <a:ea typeface="+mn-ea"/>
                          <a:cs typeface="+mn-cs"/>
                        </a:rPr>
                        <m:t> </m:t>
                      </m:r>
                      <m:r>
                        <a:rPr lang="en-US" sz="1600" i="1" kern="1200" smtClean="0">
                          <a:solidFill>
                            <a:prstClr val="black"/>
                          </a:solidFill>
                          <a:latin typeface="Cambria Math" panose="02040503050406030204" pitchFamily="18" charset="0"/>
                          <a:ea typeface="+mn-ea"/>
                          <a:cs typeface="+mn-cs"/>
                        </a:rPr>
                        <m:t>𝑡𝑜</m:t>
                      </m:r>
                    </m:oMath>
                  </m:oMathPara>
                </a14:m>
                <a:endParaRPr lang="en-US" sz="1600" kern="1200" dirty="0">
                  <a:solidFill>
                    <a:prstClr val="black"/>
                  </a:solidFill>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297AC7D8-C9B0-CD91-527B-4DE1DE3A52DB}"/>
                  </a:ext>
                </a:extLst>
              </p:cNvPr>
              <p:cNvSpPr txBox="1">
                <a:spLocks noRot="1" noChangeAspect="1" noMove="1" noResize="1" noEditPoints="1" noAdjustHandles="1" noChangeArrowheads="1" noChangeShapeType="1" noTextEdit="1"/>
              </p:cNvSpPr>
              <p:nvPr/>
            </p:nvSpPr>
            <p:spPr>
              <a:xfrm>
                <a:off x="12273" y="4191019"/>
                <a:ext cx="2172326" cy="338554"/>
              </a:xfrm>
              <a:prstGeom prst="rect">
                <a:avLst/>
              </a:prstGeom>
              <a:blipFill>
                <a:blip r:embed="rId9"/>
                <a:stretch>
                  <a:fillRect b="-109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400F09-5076-793A-E05C-FB1495ED0524}"/>
                  </a:ext>
                </a:extLst>
              </p:cNvPr>
              <p:cNvSpPr txBox="1"/>
              <p:nvPr/>
            </p:nvSpPr>
            <p:spPr>
              <a:xfrm>
                <a:off x="2551000" y="4575600"/>
                <a:ext cx="4268449" cy="338554"/>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mn-ea"/>
                          <a:cs typeface="+mn-cs"/>
                        </a:rPr>
                        <m:t>0</m:t>
                      </m:r>
                      <m:r>
                        <a:rPr lang="en-US" sz="1600" i="1" kern="1200" smtClean="0">
                          <a:solidFill>
                            <a:prstClr val="black"/>
                          </a:solidFill>
                          <a:latin typeface="Cambria Math" panose="02040503050406030204" pitchFamily="18" charset="0"/>
                          <a:ea typeface="Cambria Math" panose="02040503050406030204" pitchFamily="18" charset="0"/>
                          <a:cs typeface="+mn-cs"/>
                        </a:rPr>
                        <m:t>≤</m:t>
                      </m:r>
                      <m:sSub>
                        <m:sSubPr>
                          <m:ctrlPr>
                            <a:rPr lang="en-US" sz="1600" i="1" kern="1200" smtClean="0">
                              <a:solidFill>
                                <a:prstClr val="black"/>
                              </a:solidFill>
                              <a:latin typeface="Cambria Math" panose="02040503050406030204" pitchFamily="18" charset="0"/>
                              <a:ea typeface="Cambria Math" panose="02040503050406030204" pitchFamily="18" charset="0"/>
                              <a:cs typeface="+mn-cs"/>
                            </a:rPr>
                          </m:ctrlPr>
                        </m:sSubPr>
                        <m:e>
                          <m:r>
                            <a:rPr lang="en-US" sz="1600" i="1" kern="1200" smtClean="0">
                              <a:solidFill>
                                <a:prstClr val="black"/>
                              </a:solidFill>
                              <a:latin typeface="Cambria Math" panose="02040503050406030204" pitchFamily="18" charset="0"/>
                              <a:ea typeface="Cambria Math" panose="02040503050406030204" pitchFamily="18" charset="0"/>
                              <a:cs typeface="+mn-cs"/>
                            </a:rPr>
                            <m:t>𝑢</m:t>
                          </m:r>
                        </m:e>
                        <m:sub>
                          <m:r>
                            <a:rPr lang="en-US" sz="1600" i="1" kern="1200" smtClean="0">
                              <a:solidFill>
                                <a:prstClr val="black"/>
                              </a:solidFill>
                              <a:latin typeface="Cambria Math" panose="02040503050406030204" pitchFamily="18" charset="0"/>
                              <a:ea typeface="Cambria Math" panose="02040503050406030204" pitchFamily="18" charset="0"/>
                              <a:cs typeface="+mn-cs"/>
                            </a:rPr>
                            <m:t>𝑖</m:t>
                          </m:r>
                        </m:sub>
                      </m:sSub>
                      <m:r>
                        <a:rPr lang="en-US" sz="1600" i="1" kern="1200" smtClean="0">
                          <a:solidFill>
                            <a:prstClr val="black"/>
                          </a:solidFill>
                          <a:latin typeface="Cambria Math" panose="02040503050406030204" pitchFamily="18" charset="0"/>
                          <a:ea typeface="Cambria Math" panose="02040503050406030204" pitchFamily="18" charset="0"/>
                          <a:cs typeface="+mn-cs"/>
                        </a:rPr>
                        <m:t>≤</m:t>
                      </m:r>
                      <m:r>
                        <a:rPr lang="en-US" sz="1600" i="1" kern="1200" smtClean="0">
                          <a:solidFill>
                            <a:prstClr val="black"/>
                          </a:solidFill>
                          <a:latin typeface="Cambria Math" panose="02040503050406030204" pitchFamily="18" charset="0"/>
                          <a:ea typeface="Cambria Math" panose="02040503050406030204" pitchFamily="18" charset="0"/>
                          <a:cs typeface="+mn-cs"/>
                        </a:rPr>
                        <m:t>𝐶</m:t>
                      </m:r>
                    </m:oMath>
                  </m:oMathPara>
                </a14:m>
                <a:endParaRPr lang="en-US" sz="1600" kern="1200" dirty="0">
                  <a:solidFill>
                    <a:prstClr val="black"/>
                  </a:solidFill>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EE400F09-5076-793A-E05C-FB1495ED0524}"/>
                  </a:ext>
                </a:extLst>
              </p:cNvPr>
              <p:cNvSpPr txBox="1">
                <a:spLocks noRot="1" noChangeAspect="1" noMove="1" noResize="1" noEditPoints="1" noAdjustHandles="1" noChangeArrowheads="1" noChangeShapeType="1" noTextEdit="1"/>
              </p:cNvSpPr>
              <p:nvPr/>
            </p:nvSpPr>
            <p:spPr>
              <a:xfrm>
                <a:off x="2551000" y="4575600"/>
                <a:ext cx="4268449" cy="338554"/>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38D0C6-B676-7DC8-7CB8-D3C31899FE39}"/>
                  </a:ext>
                </a:extLst>
              </p:cNvPr>
              <p:cNvSpPr txBox="1"/>
              <p:nvPr/>
            </p:nvSpPr>
            <p:spPr>
              <a:xfrm>
                <a:off x="3795361" y="4575600"/>
                <a:ext cx="6093500" cy="338554"/>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600" i="1" kern="1200" smtClean="0">
                          <a:solidFill>
                            <a:prstClr val="black"/>
                          </a:solidFill>
                          <a:latin typeface="Cambria Math" panose="02040503050406030204" pitchFamily="18" charset="0"/>
                          <a:ea typeface="Cambria Math" panose="02040503050406030204" pitchFamily="18" charset="0"/>
                          <a:cs typeface="+mn-cs"/>
                        </a:rPr>
                        <m:t>1≤</m:t>
                      </m:r>
                      <m:r>
                        <m:rPr>
                          <m:nor/>
                        </m:rPr>
                        <a:rPr lang="en-US" sz="1600" kern="1200" smtClean="0">
                          <a:solidFill>
                            <a:prstClr val="black"/>
                          </a:solidFill>
                          <a:latin typeface="Cambria Math" panose="02040503050406030204" pitchFamily="18" charset="0"/>
                          <a:ea typeface="Cambria Math" panose="02040503050406030204" pitchFamily="18" charset="0"/>
                          <a:cs typeface="+mn-cs"/>
                        </a:rPr>
                        <m:t>i</m:t>
                      </m:r>
                      <m:r>
                        <a:rPr lang="en-US" sz="1600" i="1" kern="1200" smtClean="0">
                          <a:solidFill>
                            <a:prstClr val="black"/>
                          </a:solidFill>
                          <a:latin typeface="Cambria Math" panose="02040503050406030204" pitchFamily="18" charset="0"/>
                          <a:ea typeface="Cambria Math" panose="02040503050406030204" pitchFamily="18" charset="0"/>
                          <a:cs typeface="+mn-cs"/>
                        </a:rPr>
                        <m:t>≤</m:t>
                      </m:r>
                      <m:r>
                        <a:rPr lang="en-IN" sz="1600" b="0" i="1" kern="1200" smtClean="0">
                          <a:solidFill>
                            <a:prstClr val="black"/>
                          </a:solidFill>
                          <a:latin typeface="Cambria Math" panose="02040503050406030204" pitchFamily="18" charset="0"/>
                          <a:ea typeface="Cambria Math" panose="02040503050406030204" pitchFamily="18" charset="0"/>
                          <a:cs typeface="+mn-cs"/>
                        </a:rPr>
                        <m:t>𝑚</m:t>
                      </m:r>
                    </m:oMath>
                  </m:oMathPara>
                </a14:m>
                <a:endParaRPr lang="en-US" sz="1600" kern="1200" dirty="0">
                  <a:solidFill>
                    <a:prstClr val="black"/>
                  </a:solidFill>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5338D0C6-B676-7DC8-7CB8-D3C31899FE39}"/>
                  </a:ext>
                </a:extLst>
              </p:cNvPr>
              <p:cNvSpPr txBox="1">
                <a:spLocks noRot="1" noChangeAspect="1" noMove="1" noResize="1" noEditPoints="1" noAdjustHandles="1" noChangeArrowheads="1" noChangeShapeType="1" noTextEdit="1"/>
              </p:cNvSpPr>
              <p:nvPr/>
            </p:nvSpPr>
            <p:spPr>
              <a:xfrm>
                <a:off x="3795361" y="4575600"/>
                <a:ext cx="6093500" cy="338554"/>
              </a:xfrm>
              <a:prstGeom prst="rect">
                <a:avLst/>
              </a:prstGeom>
              <a:blipFill>
                <a:blip r:embed="rId11"/>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05434870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21F679B-63E6-4DC0-39AD-4BA089EC0F70}"/>
                  </a:ext>
                </a:extLst>
              </p:cNvPr>
              <p:cNvSpPr txBox="1"/>
              <p:nvPr/>
            </p:nvSpPr>
            <p:spPr>
              <a:xfrm>
                <a:off x="289560" y="1071796"/>
                <a:ext cx="8739700" cy="830997"/>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𝑇h𝑒</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𝑎𝑏𝑜𝑣𝑒</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𝑑𝑢𝑎𝑙</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𝑝𝑟𝑜𝑏𝑙𝑒𝑚</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𝑐𝑎𝑛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𝑏𝑒</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𝑐𝑜𝑛𝑣𝑒𝑟𝑡𝑒𝑑</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𝑖𝑛𝑡𝑜</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𝑎</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𝑚𝑖𝑛𝑖𝑚𝑖𝑧𝑎𝑡𝑖𝑜𝑛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𝑝𝑟𝑜𝑏𝑙𝑒𝑚</m:t>
                      </m:r>
                      <m:r>
                        <a:rPr lang="en-US" sz="1800" i="1" kern="1200" smtClean="0">
                          <a:solidFill>
                            <a:prstClr val="black"/>
                          </a:solidFill>
                          <a:latin typeface="Cambria Math" panose="02040503050406030204" pitchFamily="18" charset="0"/>
                          <a:ea typeface="+mn-ea"/>
                          <a:cs typeface="+mn-cs"/>
                        </a:rPr>
                        <m:t> </m:t>
                      </m:r>
                    </m:oMath>
                  </m:oMathPara>
                </a14:m>
                <a:endParaRPr lang="en-IN" sz="1800" i="1" kern="1200" dirty="0">
                  <a:solidFill>
                    <a:prstClr val="black"/>
                  </a:solidFill>
                  <a:latin typeface="Cambria Math" panose="02040503050406030204" pitchFamily="18" charset="0"/>
                  <a:ea typeface="+mn-ea"/>
                  <a:cs typeface="+mn-cs"/>
                </a:endParaRPr>
              </a:p>
              <a:p>
                <a:pPr>
                  <a:buClrTx/>
                  <a:buFontTx/>
                  <a:buNone/>
                </a:pPr>
                <a:r>
                  <a:rPr lang="en-US" sz="1800" kern="1200" dirty="0">
                    <a:solidFill>
                      <a:prstClr val="black"/>
                    </a:solidFill>
                    <a:ea typeface="+mn-ea"/>
                    <a:cs typeface="+mn-cs"/>
                  </a:rPr>
                  <a:t> </a:t>
                </a:r>
                <a14:m>
                  <m:oMath xmlns:m="http://schemas.openxmlformats.org/officeDocument/2006/math">
                    <m:r>
                      <a:rPr lang="en-US" sz="1800" i="1" kern="1200" smtClean="0">
                        <a:solidFill>
                          <a:prstClr val="black"/>
                        </a:solidFill>
                        <a:latin typeface="Cambria Math" panose="02040503050406030204" pitchFamily="18" charset="0"/>
                        <a:ea typeface="+mn-ea"/>
                        <a:cs typeface="+mn-cs"/>
                      </a:rPr>
                      <m:t>𝑏𝑦</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𝑐h𝑎𝑛𝑔𝑖𝑛𝑔</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𝑡h𝑒</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𝑠𝑖𝑔𝑛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𝑜𝑓</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𝑜𝑏𝑗𝑒𝑐𝑡𝑖𝑣𝑒</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𝑓𝑢𝑛𝑐𝑡𝑖𝑜𝑛</m:t>
                    </m:r>
                    <m:r>
                      <a:rPr lang="en-US" sz="1800" i="1" kern="1200" smtClean="0">
                        <a:solidFill>
                          <a:prstClr val="black"/>
                        </a:solidFill>
                        <a:latin typeface="Cambria Math" panose="02040503050406030204" pitchFamily="18" charset="0"/>
                        <a:ea typeface="+mn-ea"/>
                        <a:cs typeface="+mn-cs"/>
                      </a:rPr>
                      <m:t>.</m:t>
                    </m:r>
                  </m:oMath>
                </a14:m>
                <a:endParaRPr lang="en-US" sz="1800" kern="1200" dirty="0">
                  <a:solidFill>
                    <a:prstClr val="black"/>
                  </a:solidFill>
                  <a:latin typeface="Calibri" panose="020F0502020204030204"/>
                  <a:ea typeface="+mn-ea"/>
                  <a:cs typeface="+mn-cs"/>
                </a:endParaRPr>
              </a:p>
              <a:p>
                <a:pPr>
                  <a:buClrTx/>
                  <a:buFontTx/>
                  <a:buNone/>
                </a:pPr>
                <a:endParaRPr lang="en-US" sz="1800" kern="1200" dirty="0">
                  <a:solidFill>
                    <a:prstClr val="black"/>
                  </a:solidFill>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821F679B-63E6-4DC0-39AD-4BA089EC0F70}"/>
                  </a:ext>
                </a:extLst>
              </p:cNvPr>
              <p:cNvSpPr txBox="1">
                <a:spLocks noRot="1" noChangeAspect="1" noMove="1" noResize="1" noEditPoints="1" noAdjustHandles="1" noChangeArrowheads="1" noChangeShapeType="1" noTextEdit="1"/>
              </p:cNvSpPr>
              <p:nvPr/>
            </p:nvSpPr>
            <p:spPr>
              <a:xfrm>
                <a:off x="289560" y="1071796"/>
                <a:ext cx="8739700" cy="830997"/>
              </a:xfrm>
              <a:prstGeom prst="rect">
                <a:avLst/>
              </a:prstGeom>
              <a:blipFill>
                <a:blip r:embed="rId2"/>
                <a:stretch>
                  <a:fillRect l="-5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CF5C35-63A5-6E22-26BB-5374B6C4E53A}"/>
                  </a:ext>
                </a:extLst>
              </p:cNvPr>
              <p:cNvSpPr txBox="1"/>
              <p:nvPr/>
            </p:nvSpPr>
            <p:spPr>
              <a:xfrm>
                <a:off x="2635216" y="1696837"/>
                <a:ext cx="4452244"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𝑇h𝑒𝑛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𝑖𝑛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𝑀𝑎𝑡𝑟𝑖𝑥</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𝑓𝑜𝑟𝑚</m:t>
                      </m:r>
                      <m:r>
                        <a:rPr lang="en-US" sz="1800" i="1" kern="1200" smtClean="0">
                          <a:solidFill>
                            <a:prstClr val="black"/>
                          </a:solidFill>
                          <a:latin typeface="Cambria Math" panose="02040503050406030204" pitchFamily="18" charset="0"/>
                          <a:ea typeface="+mn-ea"/>
                          <a:cs typeface="+mn-cs"/>
                        </a:rPr>
                        <m:t>,</m:t>
                      </m:r>
                      <m:r>
                        <a:rPr lang="en-US" sz="1800" i="1" kern="1200" smtClean="0">
                          <a:solidFill>
                            <a:prstClr val="black"/>
                          </a:solidFill>
                          <a:latin typeface="Cambria Math" panose="02040503050406030204" pitchFamily="18" charset="0"/>
                          <a:ea typeface="+mn-ea"/>
                          <a:cs typeface="+mn-cs"/>
                        </a:rPr>
                        <m:t>𝑓𝑜𝑟𝑚𝑢𝑙𝑎𝑡𝑖𝑜𝑛</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𝑏𝑒𝑐𝑜𝑚𝑒</m:t>
                      </m:r>
                    </m:oMath>
                  </m:oMathPara>
                </a14:m>
                <a:endParaRPr lang="en-US" sz="1800" kern="1200" dirty="0">
                  <a:solidFill>
                    <a:prstClr val="black"/>
                  </a:solidFill>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73CF5C35-63A5-6E22-26BB-5374B6C4E53A}"/>
                  </a:ext>
                </a:extLst>
              </p:cNvPr>
              <p:cNvSpPr txBox="1">
                <a:spLocks noRot="1" noChangeAspect="1" noMove="1" noResize="1" noEditPoints="1" noAdjustHandles="1" noChangeArrowheads="1" noChangeShapeType="1" noTextEdit="1"/>
              </p:cNvSpPr>
              <p:nvPr/>
            </p:nvSpPr>
            <p:spPr>
              <a:xfrm>
                <a:off x="2635216" y="1696837"/>
                <a:ext cx="4452244" cy="276999"/>
              </a:xfrm>
              <a:prstGeom prst="rect">
                <a:avLst/>
              </a:prstGeom>
              <a:blipFill>
                <a:blip r:embed="rId3"/>
                <a:stretch>
                  <a:fillRect l="-821" t="-2174" r="-821" b="-326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5273C89-1128-B79A-DB3A-ED8B058787C1}"/>
                  </a:ext>
                </a:extLst>
              </p:cNvPr>
              <p:cNvSpPr txBox="1"/>
              <p:nvPr/>
            </p:nvSpPr>
            <p:spPr>
              <a:xfrm>
                <a:off x="2210343" y="2253424"/>
                <a:ext cx="3343416" cy="518604"/>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𝑀𝑖𝑛𝑖𝑚𝑖𝑠𝑒</m:t>
                      </m:r>
                      <m:r>
                        <a:rPr lang="en-US" sz="1800" i="1" kern="1200" smtClean="0">
                          <a:solidFill>
                            <a:prstClr val="black"/>
                          </a:solidFill>
                          <a:latin typeface="Cambria Math" panose="02040503050406030204" pitchFamily="18" charset="0"/>
                          <a:ea typeface="+mn-ea"/>
                          <a:cs typeface="+mn-cs"/>
                        </a:rPr>
                        <m:t> </m:t>
                      </m:r>
                      <m:sSub>
                        <m:sSubPr>
                          <m:ctrlPr>
                            <a:rPr lang="en-US" sz="1800" i="1" kern="1200" smtClean="0">
                              <a:solidFill>
                                <a:prstClr val="black"/>
                              </a:solidFill>
                              <a:latin typeface="Cambria Math" panose="02040503050406030204" pitchFamily="18" charset="0"/>
                              <a:ea typeface="+mn-ea"/>
                              <a:cs typeface="+mn-cs"/>
                            </a:rPr>
                          </m:ctrlPr>
                        </m:sSubPr>
                        <m:e>
                          <m:r>
                            <a:rPr lang="en-US" sz="1800" i="1" kern="1200" smtClean="0">
                              <a:solidFill>
                                <a:prstClr val="black"/>
                              </a:solidFill>
                              <a:latin typeface="Cambria Math" panose="02040503050406030204" pitchFamily="18" charset="0"/>
                              <a:ea typeface="+mn-ea"/>
                              <a:cs typeface="+mn-cs"/>
                            </a:rPr>
                            <m:t>𝐿</m:t>
                          </m:r>
                        </m:e>
                        <m:sub>
                          <m:r>
                            <a:rPr lang="en-US" sz="1800" i="1" kern="1200" smtClean="0">
                              <a:solidFill>
                                <a:prstClr val="black"/>
                              </a:solidFill>
                              <a:latin typeface="Cambria Math" panose="02040503050406030204" pitchFamily="18" charset="0"/>
                              <a:ea typeface="+mn-ea"/>
                              <a:cs typeface="+mn-cs"/>
                            </a:rPr>
                            <m:t>𝐷</m:t>
                          </m:r>
                        </m:sub>
                      </m:sSub>
                      <m:d>
                        <m:dPr>
                          <m:ctrlPr>
                            <a:rPr lang="en-US" sz="1800" i="1" kern="1200" smtClean="0">
                              <a:solidFill>
                                <a:prstClr val="black"/>
                              </a:solidFill>
                              <a:latin typeface="Cambria Math" panose="02040503050406030204" pitchFamily="18" charset="0"/>
                              <a:ea typeface="+mn-ea"/>
                              <a:cs typeface="+mn-cs"/>
                            </a:rPr>
                          </m:ctrlPr>
                        </m:dPr>
                        <m:e>
                          <m:r>
                            <a:rPr lang="en-US" sz="1800" i="1" kern="1200" smtClean="0">
                              <a:solidFill>
                                <a:prstClr val="black"/>
                              </a:solidFill>
                              <a:latin typeface="Cambria Math" panose="02040503050406030204" pitchFamily="18" charset="0"/>
                              <a:ea typeface="+mn-ea"/>
                              <a:cs typeface="+mn-cs"/>
                            </a:rPr>
                            <m:t>𝑢</m:t>
                          </m:r>
                        </m:e>
                      </m:d>
                      <m:r>
                        <a:rPr lang="en-US" sz="1800" i="1" kern="1200" smtClean="0">
                          <a:solidFill>
                            <a:prstClr val="black"/>
                          </a:solidFill>
                          <a:latin typeface="Cambria Math" panose="02040503050406030204" pitchFamily="18" charset="0"/>
                          <a:ea typeface="+mn-ea"/>
                          <a:cs typeface="+mn-cs"/>
                        </a:rPr>
                        <m:t>=</m:t>
                      </m:r>
                      <m:f>
                        <m:fPr>
                          <m:ctrlPr>
                            <a:rPr lang="en-US" sz="1800" i="1" kern="1200" smtClean="0">
                              <a:solidFill>
                                <a:prstClr val="black"/>
                              </a:solidFill>
                              <a:latin typeface="Cambria Math" panose="02040503050406030204" pitchFamily="18" charset="0"/>
                              <a:ea typeface="+mn-ea"/>
                              <a:cs typeface="+mn-cs"/>
                            </a:rPr>
                          </m:ctrlPr>
                        </m:fPr>
                        <m:num>
                          <m:r>
                            <a:rPr lang="en-US" sz="1800" i="1" kern="1200" smtClean="0">
                              <a:solidFill>
                                <a:prstClr val="black"/>
                              </a:solidFill>
                              <a:latin typeface="Cambria Math" panose="02040503050406030204" pitchFamily="18" charset="0"/>
                              <a:ea typeface="+mn-ea"/>
                              <a:cs typeface="+mn-cs"/>
                            </a:rPr>
                            <m:t>1</m:t>
                          </m:r>
                        </m:num>
                        <m:den>
                          <m:r>
                            <a:rPr lang="en-US" sz="1800" i="1" kern="1200" smtClean="0">
                              <a:solidFill>
                                <a:prstClr val="black"/>
                              </a:solidFill>
                              <a:latin typeface="Cambria Math" panose="02040503050406030204" pitchFamily="18" charset="0"/>
                              <a:ea typeface="+mn-ea"/>
                              <a:cs typeface="+mn-cs"/>
                            </a:rPr>
                            <m:t>2</m:t>
                          </m:r>
                        </m:den>
                      </m:f>
                      <m:sSup>
                        <m:sSupPr>
                          <m:ctrlPr>
                            <a:rPr lang="en-US" sz="1800" i="1" kern="1200" smtClean="0">
                              <a:solidFill>
                                <a:prstClr val="black"/>
                              </a:solidFill>
                              <a:latin typeface="Cambria Math" panose="02040503050406030204" pitchFamily="18" charset="0"/>
                              <a:ea typeface="+mn-ea"/>
                              <a:cs typeface="+mn-cs"/>
                            </a:rPr>
                          </m:ctrlPr>
                        </m:sSupPr>
                        <m:e>
                          <m:r>
                            <a:rPr lang="en-US" sz="1800" i="1" kern="1200" smtClean="0">
                              <a:solidFill>
                                <a:prstClr val="black"/>
                              </a:solidFill>
                              <a:latin typeface="Cambria Math" panose="02040503050406030204" pitchFamily="18" charset="0"/>
                              <a:ea typeface="+mn-ea"/>
                              <a:cs typeface="+mn-cs"/>
                            </a:rPr>
                            <m:t>𝑢</m:t>
                          </m:r>
                        </m:e>
                        <m:sup>
                          <m:r>
                            <a:rPr lang="en-US" sz="1800" i="1" kern="1200" smtClean="0">
                              <a:solidFill>
                                <a:prstClr val="black"/>
                              </a:solidFill>
                              <a:latin typeface="Cambria Math" panose="02040503050406030204" pitchFamily="18" charset="0"/>
                              <a:ea typeface="+mn-ea"/>
                              <a:cs typeface="+mn-cs"/>
                            </a:rPr>
                            <m:t>𝑇</m:t>
                          </m:r>
                        </m:sup>
                      </m:sSup>
                      <m:r>
                        <a:rPr lang="en-US" sz="1800" i="1" kern="1200" smtClean="0">
                          <a:solidFill>
                            <a:prstClr val="black"/>
                          </a:solidFill>
                          <a:latin typeface="Cambria Math" panose="02040503050406030204" pitchFamily="18" charset="0"/>
                          <a:ea typeface="+mn-ea"/>
                          <a:cs typeface="+mn-cs"/>
                        </a:rPr>
                        <m:t>𝑄𝑢</m:t>
                      </m:r>
                      <m:r>
                        <a:rPr lang="en-US" sz="1800" i="1" kern="1200" smtClean="0">
                          <a:solidFill>
                            <a:prstClr val="black"/>
                          </a:solidFill>
                          <a:latin typeface="Cambria Math" panose="02040503050406030204" pitchFamily="18" charset="0"/>
                          <a:ea typeface="+mn-ea"/>
                          <a:cs typeface="+mn-cs"/>
                        </a:rPr>
                        <m:t>−</m:t>
                      </m:r>
                      <m:sSup>
                        <m:sSupPr>
                          <m:ctrlPr>
                            <a:rPr lang="en-US" sz="1800" i="1" kern="1200" smtClean="0">
                              <a:solidFill>
                                <a:prstClr val="black"/>
                              </a:solidFill>
                              <a:latin typeface="Cambria Math" panose="02040503050406030204" pitchFamily="18" charset="0"/>
                              <a:ea typeface="+mn-ea"/>
                              <a:cs typeface="+mn-cs"/>
                            </a:rPr>
                          </m:ctrlPr>
                        </m:sSupPr>
                        <m:e>
                          <m:r>
                            <a:rPr lang="en-US" sz="1800" i="1" kern="1200" smtClean="0">
                              <a:solidFill>
                                <a:prstClr val="black"/>
                              </a:solidFill>
                              <a:latin typeface="Cambria Math" panose="02040503050406030204" pitchFamily="18" charset="0"/>
                              <a:ea typeface="+mn-ea"/>
                              <a:cs typeface="+mn-cs"/>
                            </a:rPr>
                            <m:t>𝑒</m:t>
                          </m:r>
                        </m:e>
                        <m:sup>
                          <m:r>
                            <a:rPr lang="en-US" sz="1800" i="1" kern="1200" smtClean="0">
                              <a:solidFill>
                                <a:prstClr val="black"/>
                              </a:solidFill>
                              <a:latin typeface="Cambria Math" panose="02040503050406030204" pitchFamily="18" charset="0"/>
                              <a:ea typeface="+mn-ea"/>
                              <a:cs typeface="+mn-cs"/>
                            </a:rPr>
                            <m:t>𝑇</m:t>
                          </m:r>
                        </m:sup>
                      </m:sSup>
                      <m:r>
                        <a:rPr lang="en-US" sz="1800" i="1" kern="1200" smtClean="0">
                          <a:solidFill>
                            <a:prstClr val="black"/>
                          </a:solidFill>
                          <a:latin typeface="Cambria Math" panose="02040503050406030204" pitchFamily="18" charset="0"/>
                          <a:ea typeface="+mn-ea"/>
                          <a:cs typeface="+mn-cs"/>
                        </a:rPr>
                        <m:t>𝑢</m:t>
                      </m:r>
                    </m:oMath>
                  </m:oMathPara>
                </a14:m>
                <a:endParaRPr lang="en-US" sz="1800" kern="1200" dirty="0">
                  <a:solidFill>
                    <a:prstClr val="black"/>
                  </a:solidFill>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C5273C89-1128-B79A-DB3A-ED8B058787C1}"/>
                  </a:ext>
                </a:extLst>
              </p:cNvPr>
              <p:cNvSpPr txBox="1">
                <a:spLocks noRot="1" noChangeAspect="1" noMove="1" noResize="1" noEditPoints="1" noAdjustHandles="1" noChangeArrowheads="1" noChangeShapeType="1" noTextEdit="1"/>
              </p:cNvSpPr>
              <p:nvPr/>
            </p:nvSpPr>
            <p:spPr>
              <a:xfrm>
                <a:off x="2210343" y="2253424"/>
                <a:ext cx="3343416" cy="51860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724699-08C8-D027-0B58-665F2136BDE5}"/>
                  </a:ext>
                </a:extLst>
              </p:cNvPr>
              <p:cNvSpPr txBox="1"/>
              <p:nvPr/>
            </p:nvSpPr>
            <p:spPr>
              <a:xfrm>
                <a:off x="3124964" y="3052614"/>
                <a:ext cx="2055243"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sSup>
                        <m:sSupPr>
                          <m:ctrlPr>
                            <a:rPr lang="en-US" sz="1800" i="1" kern="1200" smtClean="0">
                              <a:solidFill>
                                <a:prstClr val="black"/>
                              </a:solidFill>
                              <a:latin typeface="Cambria Math" panose="02040503050406030204" pitchFamily="18" charset="0"/>
                              <a:ea typeface="+mn-ea"/>
                              <a:cs typeface="+mn-cs"/>
                            </a:rPr>
                          </m:ctrlPr>
                        </m:sSupPr>
                        <m:e>
                          <m:r>
                            <a:rPr lang="en-US" sz="1800" i="1" kern="1200" smtClean="0">
                              <a:solidFill>
                                <a:prstClr val="black"/>
                              </a:solidFill>
                              <a:latin typeface="Cambria Math" panose="02040503050406030204" pitchFamily="18" charset="0"/>
                              <a:ea typeface="+mn-ea"/>
                              <a:cs typeface="+mn-cs"/>
                            </a:rPr>
                            <m:t>𝑑</m:t>
                          </m:r>
                        </m:e>
                        <m:sup>
                          <m:r>
                            <a:rPr lang="en-US" sz="1800" i="1" kern="1200" smtClean="0">
                              <a:solidFill>
                                <a:prstClr val="black"/>
                              </a:solidFill>
                              <a:latin typeface="Cambria Math" panose="02040503050406030204" pitchFamily="18" charset="0"/>
                              <a:ea typeface="+mn-ea"/>
                              <a:cs typeface="+mn-cs"/>
                            </a:rPr>
                            <m:t>𝑇</m:t>
                          </m:r>
                        </m:sup>
                      </m:sSup>
                      <m:r>
                        <a:rPr lang="en-US" sz="1800" i="1" kern="1200" smtClean="0">
                          <a:solidFill>
                            <a:prstClr val="black"/>
                          </a:solidFill>
                          <a:latin typeface="Cambria Math" panose="02040503050406030204" pitchFamily="18" charset="0"/>
                          <a:ea typeface="+mn-ea"/>
                          <a:cs typeface="+mn-cs"/>
                        </a:rPr>
                        <m:t>𝑢</m:t>
                      </m:r>
                      <m:r>
                        <a:rPr lang="en-US" sz="1800" i="1" kern="1200" smtClean="0">
                          <a:solidFill>
                            <a:prstClr val="black"/>
                          </a:solidFill>
                          <a:latin typeface="Cambria Math" panose="02040503050406030204" pitchFamily="18" charset="0"/>
                          <a:ea typeface="+mn-ea"/>
                          <a:cs typeface="+mn-cs"/>
                        </a:rPr>
                        <m:t>=0,0≤</m:t>
                      </m:r>
                      <m:r>
                        <a:rPr lang="en-US" sz="1800" i="1" kern="1200" smtClean="0">
                          <a:solidFill>
                            <a:prstClr val="black"/>
                          </a:solidFill>
                          <a:latin typeface="Cambria Math" panose="02040503050406030204" pitchFamily="18" charset="0"/>
                          <a:ea typeface="Cambria Math" panose="02040503050406030204" pitchFamily="18" charset="0"/>
                          <a:cs typeface="+mn-cs"/>
                        </a:rPr>
                        <m:t>𝑢</m:t>
                      </m:r>
                      <m:r>
                        <a:rPr lang="en-US" sz="1800" i="1" kern="1200" smtClean="0">
                          <a:solidFill>
                            <a:prstClr val="black"/>
                          </a:solidFill>
                          <a:latin typeface="Cambria Math" panose="02040503050406030204" pitchFamily="18" charset="0"/>
                          <a:ea typeface="Cambria Math" panose="02040503050406030204" pitchFamily="18" charset="0"/>
                          <a:cs typeface="+mn-cs"/>
                        </a:rPr>
                        <m:t>≤</m:t>
                      </m:r>
                      <m:r>
                        <a:rPr lang="en-US" sz="1800" i="1" kern="1200" smtClean="0">
                          <a:solidFill>
                            <a:prstClr val="black"/>
                          </a:solidFill>
                          <a:latin typeface="Cambria Math" panose="02040503050406030204" pitchFamily="18" charset="0"/>
                          <a:ea typeface="Cambria Math" panose="02040503050406030204" pitchFamily="18" charset="0"/>
                          <a:cs typeface="+mn-cs"/>
                        </a:rPr>
                        <m:t>𝐶𝑒</m:t>
                      </m:r>
                    </m:oMath>
                  </m:oMathPara>
                </a14:m>
                <a:endParaRPr lang="en-US" sz="1800" kern="1200" dirty="0">
                  <a:solidFill>
                    <a:prstClr val="black"/>
                  </a:solidFill>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84724699-08C8-D027-0B58-665F2136BDE5}"/>
                  </a:ext>
                </a:extLst>
              </p:cNvPr>
              <p:cNvSpPr txBox="1">
                <a:spLocks noRot="1" noChangeAspect="1" noMove="1" noResize="1" noEditPoints="1" noAdjustHandles="1" noChangeArrowheads="1" noChangeShapeType="1" noTextEdit="1"/>
              </p:cNvSpPr>
              <p:nvPr/>
            </p:nvSpPr>
            <p:spPr>
              <a:xfrm>
                <a:off x="3124964" y="3052614"/>
                <a:ext cx="2055243" cy="276999"/>
              </a:xfrm>
              <a:prstGeom prst="rect">
                <a:avLst/>
              </a:prstGeom>
              <a:blipFill>
                <a:blip r:embed="rId5"/>
                <a:stretch>
                  <a:fillRect l="-2374" t="-4444" r="-2077"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FAAA78-5CBE-9D34-0299-B97F1B722C5F}"/>
                  </a:ext>
                </a:extLst>
              </p:cNvPr>
              <p:cNvSpPr txBox="1"/>
              <p:nvPr/>
            </p:nvSpPr>
            <p:spPr>
              <a:xfrm>
                <a:off x="1096236" y="3609201"/>
                <a:ext cx="4057457"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𝐻𝑒𝑟𝑒</m:t>
                      </m:r>
                      <m:r>
                        <a:rPr lang="en-US" sz="1800" i="1" kern="1200" smtClean="0">
                          <a:solidFill>
                            <a:prstClr val="black"/>
                          </a:solidFill>
                          <a:latin typeface="Cambria Math" panose="02040503050406030204" pitchFamily="18" charset="0"/>
                          <a:ea typeface="+mn-ea"/>
                          <a:cs typeface="+mn-cs"/>
                        </a:rPr>
                        <m:t>  </m:t>
                      </m:r>
                      <m:r>
                        <m:rPr>
                          <m:sty m:val="p"/>
                        </m:rPr>
                        <a:rPr lang="en-US" sz="1800" i="1" kern="1200" smtClean="0">
                          <a:solidFill>
                            <a:prstClr val="black"/>
                          </a:solidFill>
                          <a:latin typeface="Cambria Math" panose="02040503050406030204" pitchFamily="18" charset="0"/>
                          <a:ea typeface="+mn-ea"/>
                          <a:cs typeface="+mn-cs"/>
                        </a:rPr>
                        <m:t>Q</m:t>
                      </m:r>
                      <m:r>
                        <a:rPr lang="en-US" sz="1800" i="1" kern="1200" smtClean="0">
                          <a:solidFill>
                            <a:prstClr val="black"/>
                          </a:solidFill>
                          <a:latin typeface="Cambria Math" panose="02040503050406030204" pitchFamily="18" charset="0"/>
                          <a:ea typeface="+mn-ea"/>
                          <a:cs typeface="+mn-cs"/>
                        </a:rPr>
                        <m:t>=</m:t>
                      </m:r>
                      <m:r>
                        <a:rPr lang="en-US" sz="1800" i="1" kern="1200" smtClean="0">
                          <a:solidFill>
                            <a:prstClr val="black"/>
                          </a:solidFill>
                          <a:latin typeface="Cambria Math" panose="02040503050406030204" pitchFamily="18" charset="0"/>
                          <a:ea typeface="+mn-ea"/>
                          <a:cs typeface="+mn-cs"/>
                        </a:rPr>
                        <m:t>𝐷𝐾𝐷</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𝑎𝑛𝑑</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𝐾</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𝑖𝑠</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𝐾𝑒𝑟𝑛𝑒𝑙</m:t>
                      </m:r>
                      <m:r>
                        <a:rPr lang="en-US" sz="1800" i="1" kern="1200" smtClean="0">
                          <a:solidFill>
                            <a:prstClr val="black"/>
                          </a:solidFill>
                          <a:latin typeface="Cambria Math" panose="02040503050406030204" pitchFamily="18" charset="0"/>
                          <a:ea typeface="+mn-ea"/>
                          <a:cs typeface="+mn-cs"/>
                        </a:rPr>
                        <m:t> </m:t>
                      </m:r>
                      <m:r>
                        <a:rPr lang="en-US" sz="1800" i="1" kern="1200" smtClean="0">
                          <a:solidFill>
                            <a:prstClr val="black"/>
                          </a:solidFill>
                          <a:latin typeface="Cambria Math" panose="02040503050406030204" pitchFamily="18" charset="0"/>
                          <a:ea typeface="+mn-ea"/>
                          <a:cs typeface="+mn-cs"/>
                        </a:rPr>
                        <m:t>𝑚𝑎𝑡𝑟𝑖𝑥</m:t>
                      </m:r>
                    </m:oMath>
                  </m:oMathPara>
                </a14:m>
                <a:endParaRPr lang="en-US" sz="1800" kern="1200" dirty="0">
                  <a:solidFill>
                    <a:prstClr val="black"/>
                  </a:solidFill>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F0FAAA78-5CBE-9D34-0299-B97F1B722C5F}"/>
                  </a:ext>
                </a:extLst>
              </p:cNvPr>
              <p:cNvSpPr txBox="1">
                <a:spLocks noRot="1" noChangeAspect="1" noMove="1" noResize="1" noEditPoints="1" noAdjustHandles="1" noChangeArrowheads="1" noChangeShapeType="1" noTextEdit="1"/>
              </p:cNvSpPr>
              <p:nvPr/>
            </p:nvSpPr>
            <p:spPr>
              <a:xfrm>
                <a:off x="1096236" y="3609201"/>
                <a:ext cx="4057457" cy="276999"/>
              </a:xfrm>
              <a:prstGeom prst="rect">
                <a:avLst/>
              </a:prstGeom>
              <a:blipFill>
                <a:blip r:embed="rId6"/>
                <a:stretch>
                  <a:fillRect l="-1053" r="-1053" b="-282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384907-49E1-CDA9-44FD-806D05865A19}"/>
                  </a:ext>
                </a:extLst>
              </p:cNvPr>
              <p:cNvSpPr txBox="1"/>
              <p:nvPr/>
            </p:nvSpPr>
            <p:spPr>
              <a:xfrm>
                <a:off x="6677634" y="2633528"/>
                <a:ext cx="1703672" cy="276999"/>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800" i="1" kern="1200" smtClean="0">
                          <a:solidFill>
                            <a:prstClr val="black"/>
                          </a:solidFill>
                          <a:latin typeface="Cambria Math" panose="02040503050406030204" pitchFamily="18" charset="0"/>
                          <a:ea typeface="+mn-ea"/>
                          <a:cs typeface="+mn-cs"/>
                        </a:rPr>
                        <m:t>𝑄</m:t>
                      </m:r>
                      <m:r>
                        <a:rPr lang="en-US" sz="1800" i="1" kern="1200" smtClean="0">
                          <a:solidFill>
                            <a:prstClr val="black"/>
                          </a:solidFill>
                          <a:latin typeface="Cambria Math" panose="02040503050406030204" pitchFamily="18" charset="0"/>
                          <a:ea typeface="+mn-ea"/>
                          <a:cs typeface="+mn-cs"/>
                        </a:rPr>
                        <m:t>=</m:t>
                      </m:r>
                      <m:r>
                        <a:rPr lang="en-US" sz="1800" i="1" kern="1200" smtClean="0">
                          <a:solidFill>
                            <a:prstClr val="black"/>
                          </a:solidFill>
                          <a:latin typeface="Cambria Math" panose="02040503050406030204" pitchFamily="18" charset="0"/>
                          <a:ea typeface="+mn-ea"/>
                          <a:cs typeface="+mn-cs"/>
                        </a:rPr>
                        <m:t>𝐾</m:t>
                      </m:r>
                      <m:r>
                        <a:rPr lang="en-US" sz="1800" i="1" kern="1200" smtClean="0">
                          <a:solidFill>
                            <a:prstClr val="black"/>
                          </a:solidFill>
                          <a:latin typeface="Cambria Math" panose="02040503050406030204" pitchFamily="18" charset="0"/>
                          <a:ea typeface="+mn-ea"/>
                          <a:cs typeface="+mn-cs"/>
                        </a:rPr>
                        <m:t>.∗(</m:t>
                      </m:r>
                      <m:r>
                        <a:rPr lang="en-US" sz="1800" i="1" kern="1200" smtClean="0">
                          <a:solidFill>
                            <a:prstClr val="black"/>
                          </a:solidFill>
                          <a:latin typeface="Cambria Math" panose="02040503050406030204" pitchFamily="18" charset="0"/>
                          <a:ea typeface="+mn-ea"/>
                          <a:cs typeface="+mn-cs"/>
                        </a:rPr>
                        <m:t>𝑑</m:t>
                      </m:r>
                      <m:r>
                        <a:rPr lang="en-US" sz="1800" i="1" kern="1200" smtClean="0">
                          <a:solidFill>
                            <a:prstClr val="black"/>
                          </a:solidFill>
                          <a:latin typeface="Cambria Math" panose="02040503050406030204" pitchFamily="18" charset="0"/>
                          <a:ea typeface="+mn-ea"/>
                          <a:cs typeface="+mn-cs"/>
                        </a:rPr>
                        <m:t>∗</m:t>
                      </m:r>
                      <m:sSup>
                        <m:sSupPr>
                          <m:ctrlPr>
                            <a:rPr lang="en-US" sz="1800" i="1" kern="1200" smtClean="0">
                              <a:solidFill>
                                <a:prstClr val="black"/>
                              </a:solidFill>
                              <a:latin typeface="Cambria Math" panose="02040503050406030204" pitchFamily="18" charset="0"/>
                              <a:ea typeface="+mn-ea"/>
                              <a:cs typeface="+mn-cs"/>
                            </a:rPr>
                          </m:ctrlPr>
                        </m:sSupPr>
                        <m:e>
                          <m:r>
                            <a:rPr lang="en-US" sz="1800" i="1" kern="1200" smtClean="0">
                              <a:solidFill>
                                <a:prstClr val="black"/>
                              </a:solidFill>
                              <a:latin typeface="Cambria Math" panose="02040503050406030204" pitchFamily="18" charset="0"/>
                              <a:ea typeface="+mn-ea"/>
                              <a:cs typeface="+mn-cs"/>
                            </a:rPr>
                            <m:t>𝑑</m:t>
                          </m:r>
                        </m:e>
                        <m:sup>
                          <m:r>
                            <a:rPr lang="en-US" sz="1800" i="1" kern="1200" smtClean="0">
                              <a:solidFill>
                                <a:prstClr val="black"/>
                              </a:solidFill>
                              <a:latin typeface="Cambria Math" panose="02040503050406030204" pitchFamily="18" charset="0"/>
                              <a:ea typeface="+mn-ea"/>
                              <a:cs typeface="+mn-cs"/>
                            </a:rPr>
                            <m:t>𝑇</m:t>
                          </m:r>
                        </m:sup>
                      </m:sSup>
                      <m:r>
                        <a:rPr lang="en-US" sz="1800" i="1" kern="1200" smtClean="0">
                          <a:solidFill>
                            <a:prstClr val="black"/>
                          </a:solidFill>
                          <a:latin typeface="Cambria Math" panose="02040503050406030204" pitchFamily="18" charset="0"/>
                          <a:ea typeface="+mn-ea"/>
                          <a:cs typeface="+mn-cs"/>
                        </a:rPr>
                        <m:t>)</m:t>
                      </m:r>
                    </m:oMath>
                  </m:oMathPara>
                </a14:m>
                <a:endParaRPr lang="en-US" sz="1800" kern="1200" dirty="0">
                  <a:solidFill>
                    <a:prstClr val="black"/>
                  </a:solidFill>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D6384907-49E1-CDA9-44FD-806D05865A19}"/>
                  </a:ext>
                </a:extLst>
              </p:cNvPr>
              <p:cNvSpPr txBox="1">
                <a:spLocks noRot="1" noChangeAspect="1" noMove="1" noResize="1" noEditPoints="1" noAdjustHandles="1" noChangeArrowheads="1" noChangeShapeType="1" noTextEdit="1"/>
              </p:cNvSpPr>
              <p:nvPr/>
            </p:nvSpPr>
            <p:spPr>
              <a:xfrm>
                <a:off x="6677634" y="2633528"/>
                <a:ext cx="1703672" cy="276999"/>
              </a:xfrm>
              <a:prstGeom prst="rect">
                <a:avLst/>
              </a:prstGeom>
              <a:blipFill>
                <a:blip r:embed="rId7"/>
                <a:stretch>
                  <a:fillRect l="-3929" t="-4444" r="-4643" b="-35556"/>
                </a:stretch>
              </a:blipFill>
            </p:spPr>
            <p:txBody>
              <a:bodyPr/>
              <a:lstStyle/>
              <a:p>
                <a:r>
                  <a:rPr lang="en-IN">
                    <a:noFill/>
                  </a:rPr>
                  <a:t> </a:t>
                </a:r>
              </a:p>
            </p:txBody>
          </p:sp>
        </mc:Fallback>
      </mc:AlternateContent>
    </p:spTree>
    <p:extLst>
      <p:ext uri="{BB962C8B-B14F-4D97-AF65-F5344CB8AC3E}">
        <p14:creationId xmlns:p14="http://schemas.microsoft.com/office/powerpoint/2010/main" val="3360916911"/>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8BA9-F79D-DA5E-1738-F00D4F33EE03}"/>
              </a:ext>
            </a:extLst>
          </p:cNvPr>
          <p:cNvSpPr>
            <a:spLocks noGrp="1"/>
          </p:cNvSpPr>
          <p:nvPr>
            <p:ph type="title"/>
          </p:nvPr>
        </p:nvSpPr>
        <p:spPr>
          <a:xfrm>
            <a:off x="77129" y="82726"/>
            <a:ext cx="7710900" cy="947555"/>
          </a:xfrm>
        </p:spPr>
        <p:txBody>
          <a:bodyPr/>
          <a:lstStyle/>
          <a:p>
            <a:r>
              <a:rPr lang="en-US" sz="2400" dirty="0"/>
              <a:t>SVM Formulation of Non-Linear Kernels with Soft Margin (L2 Norm with Bias Term).</a:t>
            </a:r>
            <a:endParaRPr lang="en-IN" sz="24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B0B7048-BBA6-9A18-CEF2-0E0BD0DACBE0}"/>
                  </a:ext>
                </a:extLst>
              </p:cNvPr>
              <p:cNvSpPr txBox="1"/>
              <p:nvPr/>
            </p:nvSpPr>
            <p:spPr>
              <a:xfrm>
                <a:off x="707122" y="1017922"/>
                <a:ext cx="3488391"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𝐹𝑜𝑟</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𝑙𝑖𝑛𝑒𝑎𝑟</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𝑆𝑉𝑀</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𝑡h𝑒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𝑑𝑢𝑎𝑙</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𝑓𝑜𝑟𝑚𝑢𝑙𝑎𝑡𝑖𝑜𝑛</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𝑖𝑠</m:t>
                      </m:r>
                    </m:oMath>
                  </m:oMathPara>
                </a14:m>
                <a:endParaRPr lang="en-US" sz="1500" kern="1200" dirty="0">
                  <a:solidFill>
                    <a:prstClr val="black"/>
                  </a:solidFill>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5B0B7048-BBA6-9A18-CEF2-0E0BD0DACBE0}"/>
                  </a:ext>
                </a:extLst>
              </p:cNvPr>
              <p:cNvSpPr txBox="1">
                <a:spLocks noRot="1" noChangeAspect="1" noMove="1" noResize="1" noEditPoints="1" noAdjustHandles="1" noChangeArrowheads="1" noChangeShapeType="1" noTextEdit="1"/>
              </p:cNvSpPr>
              <p:nvPr/>
            </p:nvSpPr>
            <p:spPr>
              <a:xfrm>
                <a:off x="707122" y="1017922"/>
                <a:ext cx="3488391" cy="230832"/>
              </a:xfrm>
              <a:prstGeom prst="rect">
                <a:avLst/>
              </a:prstGeom>
              <a:blipFill>
                <a:blip r:embed="rId2"/>
                <a:stretch>
                  <a:fillRect l="-874" t="-2632" r="-699" b="-34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A790EA1-1850-478C-B1B7-2575AA0F2568}"/>
                  </a:ext>
                </a:extLst>
              </p:cNvPr>
              <p:cNvSpPr txBox="1"/>
              <p:nvPr/>
            </p:nvSpPr>
            <p:spPr>
              <a:xfrm>
                <a:off x="3696671" y="1290586"/>
                <a:ext cx="3299621" cy="518604"/>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unc>
                        <m:funcPr>
                          <m:ctrlPr>
                            <a:rPr lang="en-US" sz="1500" i="1" kern="1200" smtClean="0">
                              <a:solidFill>
                                <a:prstClr val="black"/>
                              </a:solidFill>
                              <a:latin typeface="Cambria Math" panose="02040503050406030204" pitchFamily="18" charset="0"/>
                              <a:ea typeface="+mn-ea"/>
                              <a:cs typeface="+mn-cs"/>
                            </a:rPr>
                          </m:ctrlPr>
                        </m:funcPr>
                        <m:fName>
                          <m:limLow>
                            <m:limLowPr>
                              <m:ctrlPr>
                                <a:rPr lang="en-US" sz="1500" i="1" kern="1200" smtClean="0">
                                  <a:solidFill>
                                    <a:prstClr val="black"/>
                                  </a:solidFill>
                                  <a:latin typeface="Cambria Math" panose="02040503050406030204" pitchFamily="18" charset="0"/>
                                  <a:ea typeface="+mn-ea"/>
                                  <a:cs typeface="+mn-cs"/>
                                </a:rPr>
                              </m:ctrlPr>
                            </m:limLowPr>
                            <m:e>
                              <m:r>
                                <m:rPr>
                                  <m:sty m:val="p"/>
                                </m:rPr>
                                <a:rPr lang="en-US" sz="1500" kern="1200" smtClean="0">
                                  <a:solidFill>
                                    <a:prstClr val="black"/>
                                  </a:solidFill>
                                  <a:latin typeface="Cambria Math" panose="02040503050406030204" pitchFamily="18" charset="0"/>
                                  <a:ea typeface="+mn-ea"/>
                                  <a:cs typeface="+mn-cs"/>
                                </a:rPr>
                                <m:t>min</m:t>
                              </m:r>
                            </m:e>
                            <m:lim>
                              <m:r>
                                <a:rPr lang="en-US" sz="1500" i="1" kern="1200" smtClean="0">
                                  <a:solidFill>
                                    <a:prstClr val="black"/>
                                  </a:solidFill>
                                  <a:latin typeface="Cambria Math" panose="02040503050406030204" pitchFamily="18" charset="0"/>
                                  <a:ea typeface="+mn-ea"/>
                                  <a:cs typeface="+mn-cs"/>
                                </a:rPr>
                                <m:t>𝑢</m:t>
                              </m:r>
                            </m:lim>
                          </m:limLow>
                        </m:fName>
                        <m:e>
                          <m:r>
                            <a:rPr lang="en-US" sz="1500" i="1" kern="1200" smtClean="0">
                              <a:solidFill>
                                <a:prstClr val="black"/>
                              </a:solidFill>
                              <a:latin typeface="Cambria Math" panose="02040503050406030204" pitchFamily="18" charset="0"/>
                              <a:ea typeface="+mn-ea"/>
                              <a:cs typeface="+mn-cs"/>
                            </a:rPr>
                            <m:t>𝐿</m:t>
                          </m:r>
                          <m:d>
                            <m:dPr>
                              <m:ctrlPr>
                                <a:rPr lang="en-US" sz="1500" i="1" kern="1200" smtClean="0">
                                  <a:solidFill>
                                    <a:prstClr val="black"/>
                                  </a:solidFill>
                                  <a:latin typeface="Cambria Math" panose="02040503050406030204" pitchFamily="18" charset="0"/>
                                  <a:ea typeface="+mn-ea"/>
                                  <a:cs typeface="+mn-cs"/>
                                </a:rPr>
                              </m:ctrlPr>
                            </m:dPr>
                            <m:e>
                              <m:r>
                                <a:rPr lang="en-US" sz="1500" i="1" kern="1200" smtClean="0">
                                  <a:solidFill>
                                    <a:prstClr val="black"/>
                                  </a:solidFill>
                                  <a:latin typeface="Cambria Math" panose="02040503050406030204" pitchFamily="18" charset="0"/>
                                  <a:ea typeface="+mn-ea"/>
                                  <a:cs typeface="+mn-cs"/>
                                </a:rPr>
                                <m:t>𝑢</m:t>
                              </m:r>
                            </m:e>
                          </m:d>
                          <m:r>
                            <a:rPr lang="en-US" sz="1500" i="1" kern="1200" smtClean="0">
                              <a:solidFill>
                                <a:prstClr val="black"/>
                              </a:solidFill>
                              <a:latin typeface="Cambria Math" panose="02040503050406030204" pitchFamily="18" charset="0"/>
                              <a:ea typeface="+mn-ea"/>
                              <a:cs typeface="+mn-cs"/>
                            </a:rPr>
                            <m:t>=</m:t>
                          </m:r>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1</m:t>
                              </m:r>
                            </m:num>
                            <m:den>
                              <m:r>
                                <a:rPr lang="en-US" sz="1500" i="1" kern="1200" smtClean="0">
                                  <a:solidFill>
                                    <a:prstClr val="black"/>
                                  </a:solidFill>
                                  <a:latin typeface="Cambria Math" panose="02040503050406030204" pitchFamily="18" charset="0"/>
                                  <a:ea typeface="+mn-ea"/>
                                  <a:cs typeface="+mn-cs"/>
                                </a:rPr>
                                <m:t>2</m:t>
                              </m:r>
                            </m:den>
                          </m:f>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𝑢</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𝐷</m:t>
                          </m:r>
                          <m:d>
                            <m:dPr>
                              <m:ctrlPr>
                                <a:rPr lang="en-US" sz="1500" i="1" kern="1200" smtClean="0">
                                  <a:solidFill>
                                    <a:prstClr val="black"/>
                                  </a:solidFill>
                                  <a:latin typeface="Cambria Math" panose="02040503050406030204" pitchFamily="18" charset="0"/>
                                  <a:ea typeface="+mn-ea"/>
                                  <a:cs typeface="+mn-cs"/>
                                </a:rPr>
                              </m:ctrlPr>
                            </m:dPr>
                            <m:e>
                              <m:r>
                                <a:rPr lang="en-US" sz="1500" i="1" kern="1200" smtClean="0">
                                  <a:solidFill>
                                    <a:prstClr val="black"/>
                                  </a:solidFill>
                                  <a:latin typeface="Cambria Math" panose="02040503050406030204" pitchFamily="18" charset="0"/>
                                  <a:ea typeface="+mn-ea"/>
                                  <a:cs typeface="+mn-cs"/>
                                </a:rPr>
                                <m:t>𝐴</m:t>
                              </m:r>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𝐴</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m:t>
                              </m:r>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1</m:t>
                                  </m:r>
                                </m:num>
                                <m:den>
                                  <m:r>
                                    <a:rPr lang="en-US" sz="1500" i="1" kern="1200" smtClean="0">
                                      <a:solidFill>
                                        <a:prstClr val="black"/>
                                      </a:solidFill>
                                      <a:latin typeface="Cambria Math" panose="02040503050406030204" pitchFamily="18" charset="0"/>
                                      <a:ea typeface="+mn-ea"/>
                                      <a:cs typeface="+mn-cs"/>
                                    </a:rPr>
                                    <m:t>𝐶</m:t>
                                  </m:r>
                                </m:den>
                              </m:f>
                            </m:e>
                          </m:d>
                          <m:r>
                            <a:rPr lang="en-US" sz="1500" i="1" kern="1200" smtClean="0">
                              <a:solidFill>
                                <a:prstClr val="black"/>
                              </a:solidFill>
                              <a:latin typeface="Cambria Math" panose="02040503050406030204" pitchFamily="18" charset="0"/>
                              <a:ea typeface="+mn-ea"/>
                              <a:cs typeface="+mn-cs"/>
                            </a:rPr>
                            <m:t>𝐷𝑢</m:t>
                          </m:r>
                          <m:r>
                            <a:rPr lang="en-US" sz="1500" i="1" kern="1200" smtClean="0">
                              <a:solidFill>
                                <a:prstClr val="black"/>
                              </a:solidFill>
                              <a:latin typeface="Cambria Math" panose="02040503050406030204" pitchFamily="18" charset="0"/>
                              <a:ea typeface="+mn-ea"/>
                              <a:cs typeface="+mn-cs"/>
                            </a:rPr>
                            <m:t>−</m:t>
                          </m:r>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𝑒</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𝑢</m:t>
                          </m:r>
                        </m:e>
                      </m:func>
                    </m:oMath>
                  </m:oMathPara>
                </a14:m>
                <a:endParaRPr lang="en-US" sz="1500" kern="1200" dirty="0">
                  <a:solidFill>
                    <a:prstClr val="black"/>
                  </a:solidFill>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FA790EA1-1850-478C-B1B7-2575AA0F2568}"/>
                  </a:ext>
                </a:extLst>
              </p:cNvPr>
              <p:cNvSpPr txBox="1">
                <a:spLocks noRot="1" noChangeAspect="1" noMove="1" noResize="1" noEditPoints="1" noAdjustHandles="1" noChangeArrowheads="1" noChangeShapeType="1" noTextEdit="1"/>
              </p:cNvSpPr>
              <p:nvPr/>
            </p:nvSpPr>
            <p:spPr>
              <a:xfrm>
                <a:off x="3696671" y="1290586"/>
                <a:ext cx="3299621" cy="51860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D3DB84E-1658-CADE-6F91-94D6D48BB75B}"/>
                  </a:ext>
                </a:extLst>
              </p:cNvPr>
              <p:cNvSpPr txBox="1"/>
              <p:nvPr/>
            </p:nvSpPr>
            <p:spPr>
              <a:xfrm>
                <a:off x="1164456" y="1739499"/>
                <a:ext cx="2979293"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𝑆𝑢𝑏𝑗𝑒𝑐𝑡</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𝑡𝑜</m:t>
                      </m:r>
                    </m:oMath>
                  </m:oMathPara>
                </a14:m>
                <a:endParaRPr lang="en-US" sz="1500" kern="1200" dirty="0">
                  <a:solidFill>
                    <a:prstClr val="black"/>
                  </a:solidFill>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BD3DB84E-1658-CADE-6F91-94D6D48BB75B}"/>
                  </a:ext>
                </a:extLst>
              </p:cNvPr>
              <p:cNvSpPr txBox="1">
                <a:spLocks noRot="1" noChangeAspect="1" noMove="1" noResize="1" noEditPoints="1" noAdjustHandles="1" noChangeArrowheads="1" noChangeShapeType="1" noTextEdit="1"/>
              </p:cNvSpPr>
              <p:nvPr/>
            </p:nvSpPr>
            <p:spPr>
              <a:xfrm>
                <a:off x="1164456" y="1739499"/>
                <a:ext cx="2979293" cy="323165"/>
              </a:xfrm>
              <a:prstGeom prst="rect">
                <a:avLst/>
              </a:prstGeom>
              <a:blipFill>
                <a:blip r:embed="rId4"/>
                <a:stretch>
                  <a:fillRect b="-113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43412E-0CC9-0810-1A12-006B65E9E6DA}"/>
                  </a:ext>
                </a:extLst>
              </p:cNvPr>
              <p:cNvSpPr txBox="1"/>
              <p:nvPr/>
            </p:nvSpPr>
            <p:spPr>
              <a:xfrm>
                <a:off x="4468718" y="1834414"/>
                <a:ext cx="847283" cy="461665"/>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𝑑</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mn-ea"/>
                          <a:cs typeface="+mn-cs"/>
                        </a:rPr>
                        <m:t>=0</m:t>
                      </m:r>
                    </m:oMath>
                  </m:oMathPara>
                </a14:m>
                <a:endParaRPr lang="en-US" sz="1500" kern="1200" dirty="0">
                  <a:solidFill>
                    <a:prstClr val="black"/>
                  </a:solidFill>
                  <a:latin typeface="Calibri" panose="020F0502020204030204"/>
                  <a:ea typeface="+mn-ea"/>
                  <a:cs typeface="+mn-cs"/>
                </a:endParaRPr>
              </a:p>
              <a:p>
                <a:pPr>
                  <a:buClrTx/>
                  <a:buFontTx/>
                  <a:buNone/>
                </a:pPr>
                <a:endParaRPr lang="en-US" sz="1500" kern="1200" dirty="0">
                  <a:solidFill>
                    <a:prstClr val="black"/>
                  </a:solidFill>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7B43412E-0CC9-0810-1A12-006B65E9E6DA}"/>
                  </a:ext>
                </a:extLst>
              </p:cNvPr>
              <p:cNvSpPr txBox="1">
                <a:spLocks noRot="1" noChangeAspect="1" noMove="1" noResize="1" noEditPoints="1" noAdjustHandles="1" noChangeArrowheads="1" noChangeShapeType="1" noTextEdit="1"/>
              </p:cNvSpPr>
              <p:nvPr/>
            </p:nvSpPr>
            <p:spPr>
              <a:xfrm>
                <a:off x="4468718" y="1834414"/>
                <a:ext cx="847283" cy="46166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7E975AD-C24C-600E-AD02-5F20359DCEC0}"/>
                  </a:ext>
                </a:extLst>
              </p:cNvPr>
              <p:cNvSpPr txBox="1"/>
              <p:nvPr/>
            </p:nvSpPr>
            <p:spPr>
              <a:xfrm>
                <a:off x="4634532" y="2069396"/>
                <a:ext cx="515654"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Cambria Math" panose="02040503050406030204" pitchFamily="18" charset="0"/>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B7E975AD-C24C-600E-AD02-5F20359DCEC0}"/>
                  </a:ext>
                </a:extLst>
              </p:cNvPr>
              <p:cNvSpPr txBox="1">
                <a:spLocks noRot="1" noChangeAspect="1" noMove="1" noResize="1" noEditPoints="1" noAdjustHandles="1" noChangeArrowheads="1" noChangeShapeType="1" noTextEdit="1"/>
              </p:cNvSpPr>
              <p:nvPr/>
            </p:nvSpPr>
            <p:spPr>
              <a:xfrm>
                <a:off x="4634532" y="2069396"/>
                <a:ext cx="515654" cy="230832"/>
              </a:xfrm>
              <a:prstGeom prst="rect">
                <a:avLst/>
              </a:prstGeom>
              <a:blipFill>
                <a:blip r:embed="rId6"/>
                <a:stretch>
                  <a:fillRect l="-4706" r="-7059" b="-78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62A408F-5986-82C8-678A-E04A6674223A}"/>
                  </a:ext>
                </a:extLst>
              </p:cNvPr>
              <p:cNvSpPr txBox="1"/>
              <p:nvPr/>
            </p:nvSpPr>
            <p:spPr>
              <a:xfrm>
                <a:off x="2264477" y="2394086"/>
                <a:ext cx="4615045" cy="230832"/>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𝑆𝑜</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𝑓𝑜𝑟</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𝑎</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𝑛𝑜𝑛</m:t>
                      </m:r>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mn-ea"/>
                          <a:cs typeface="+mn-cs"/>
                        </a:rPr>
                        <m:t>𝑙𝑖𝑛𝑒𝑎𝑟</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𝑘𝑒𝑟𝑛𝑒𝑙</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𝑡h𝑒</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𝑑𝑢𝑎𝑙</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𝑓𝑜𝑟𝑚𝑢𝑙𝑎𝑡𝑖𝑜𝑛</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𝑖𝑠</m:t>
                      </m:r>
                    </m:oMath>
                  </m:oMathPara>
                </a14:m>
                <a:endParaRPr lang="en-US" sz="1500" kern="1200" dirty="0">
                  <a:solidFill>
                    <a:prstClr val="black"/>
                  </a:solidFill>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162A408F-5986-82C8-678A-E04A6674223A}"/>
                  </a:ext>
                </a:extLst>
              </p:cNvPr>
              <p:cNvSpPr txBox="1">
                <a:spLocks noRot="1" noChangeAspect="1" noMove="1" noResize="1" noEditPoints="1" noAdjustHandles="1" noChangeArrowheads="1" noChangeShapeType="1" noTextEdit="1"/>
              </p:cNvSpPr>
              <p:nvPr/>
            </p:nvSpPr>
            <p:spPr>
              <a:xfrm>
                <a:off x="2264477" y="2394086"/>
                <a:ext cx="4615045" cy="230832"/>
              </a:xfrm>
              <a:prstGeom prst="rect">
                <a:avLst/>
              </a:prstGeom>
              <a:blipFill>
                <a:blip r:embed="rId7"/>
                <a:stretch>
                  <a:fillRect l="-528" t="-2632" r="-264" b="-34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D74E10-B81E-813E-9BF6-B1675C26D006}"/>
                  </a:ext>
                </a:extLst>
              </p:cNvPr>
              <p:cNvSpPr txBox="1"/>
              <p:nvPr/>
            </p:nvSpPr>
            <p:spPr>
              <a:xfrm>
                <a:off x="1525249" y="2723375"/>
                <a:ext cx="6093500" cy="610936"/>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func>
                        <m:funcPr>
                          <m:ctrlPr>
                            <a:rPr lang="en-US" sz="1500" i="1" kern="1200" smtClean="0">
                              <a:solidFill>
                                <a:prstClr val="black"/>
                              </a:solidFill>
                              <a:latin typeface="Cambria Math" panose="02040503050406030204" pitchFamily="18" charset="0"/>
                              <a:ea typeface="+mn-ea"/>
                              <a:cs typeface="+mn-cs"/>
                            </a:rPr>
                          </m:ctrlPr>
                        </m:funcPr>
                        <m:fName>
                          <m:limLow>
                            <m:limLowPr>
                              <m:ctrlPr>
                                <a:rPr lang="en-US" sz="1500" i="1" kern="1200" smtClean="0">
                                  <a:solidFill>
                                    <a:prstClr val="black"/>
                                  </a:solidFill>
                                  <a:latin typeface="Cambria Math" panose="02040503050406030204" pitchFamily="18" charset="0"/>
                                  <a:ea typeface="+mn-ea"/>
                                  <a:cs typeface="+mn-cs"/>
                                </a:rPr>
                              </m:ctrlPr>
                            </m:limLowPr>
                            <m:e>
                              <m:r>
                                <m:rPr>
                                  <m:sty m:val="p"/>
                                </m:rPr>
                                <a:rPr lang="en-US" sz="1500" kern="1200" smtClean="0">
                                  <a:solidFill>
                                    <a:prstClr val="black"/>
                                  </a:solidFill>
                                  <a:latin typeface="Cambria Math" panose="02040503050406030204" pitchFamily="18" charset="0"/>
                                  <a:ea typeface="+mn-ea"/>
                                  <a:cs typeface="+mn-cs"/>
                                </a:rPr>
                                <m:t>min</m:t>
                              </m:r>
                            </m:e>
                            <m:lim>
                              <m:r>
                                <a:rPr lang="en-US" sz="1500" i="1" kern="1200" smtClean="0">
                                  <a:solidFill>
                                    <a:prstClr val="black"/>
                                  </a:solidFill>
                                  <a:latin typeface="Cambria Math" panose="02040503050406030204" pitchFamily="18" charset="0"/>
                                  <a:ea typeface="+mn-ea"/>
                                  <a:cs typeface="+mn-cs"/>
                                </a:rPr>
                                <m:t>𝑢</m:t>
                              </m:r>
                            </m:lim>
                          </m:limLow>
                        </m:fName>
                        <m:e>
                          <m:r>
                            <a:rPr lang="en-US" sz="1500" i="1" kern="1200" smtClean="0">
                              <a:solidFill>
                                <a:prstClr val="black"/>
                              </a:solidFill>
                              <a:latin typeface="Cambria Math" panose="02040503050406030204" pitchFamily="18" charset="0"/>
                              <a:ea typeface="+mn-ea"/>
                              <a:cs typeface="+mn-cs"/>
                            </a:rPr>
                            <m:t>𝐿</m:t>
                          </m:r>
                          <m:d>
                            <m:dPr>
                              <m:ctrlPr>
                                <a:rPr lang="en-US" sz="1500" i="1" kern="1200" smtClean="0">
                                  <a:solidFill>
                                    <a:prstClr val="black"/>
                                  </a:solidFill>
                                  <a:latin typeface="Cambria Math" panose="02040503050406030204" pitchFamily="18" charset="0"/>
                                  <a:ea typeface="+mn-ea"/>
                                  <a:cs typeface="+mn-cs"/>
                                </a:rPr>
                              </m:ctrlPr>
                            </m:dPr>
                            <m:e>
                              <m:r>
                                <a:rPr lang="en-US" sz="1500" i="1" kern="1200" smtClean="0">
                                  <a:solidFill>
                                    <a:prstClr val="black"/>
                                  </a:solidFill>
                                  <a:latin typeface="Cambria Math" panose="02040503050406030204" pitchFamily="18" charset="0"/>
                                  <a:ea typeface="+mn-ea"/>
                                  <a:cs typeface="+mn-cs"/>
                                </a:rPr>
                                <m:t>𝑢</m:t>
                              </m:r>
                            </m:e>
                          </m:d>
                          <m:r>
                            <a:rPr lang="en-US" sz="1500" i="1" kern="1200" smtClean="0">
                              <a:solidFill>
                                <a:prstClr val="black"/>
                              </a:solidFill>
                              <a:latin typeface="Cambria Math" panose="02040503050406030204" pitchFamily="18" charset="0"/>
                              <a:ea typeface="+mn-ea"/>
                              <a:cs typeface="+mn-cs"/>
                            </a:rPr>
                            <m:t>=</m:t>
                          </m:r>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1</m:t>
                              </m:r>
                            </m:num>
                            <m:den>
                              <m:r>
                                <a:rPr lang="en-US" sz="1500" i="1" kern="1200" smtClean="0">
                                  <a:solidFill>
                                    <a:prstClr val="black"/>
                                  </a:solidFill>
                                  <a:latin typeface="Cambria Math" panose="02040503050406030204" pitchFamily="18" charset="0"/>
                                  <a:ea typeface="+mn-ea"/>
                                  <a:cs typeface="+mn-cs"/>
                                </a:rPr>
                                <m:t>2</m:t>
                              </m:r>
                            </m:den>
                          </m:f>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𝑢</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𝐷</m:t>
                          </m:r>
                          <m:d>
                            <m:dPr>
                              <m:ctrlPr>
                                <a:rPr lang="en-US" sz="1500" i="1" kern="1200" smtClean="0">
                                  <a:solidFill>
                                    <a:prstClr val="black"/>
                                  </a:solidFill>
                                  <a:latin typeface="Cambria Math" panose="02040503050406030204" pitchFamily="18" charset="0"/>
                                  <a:ea typeface="+mn-ea"/>
                                  <a:cs typeface="+mn-cs"/>
                                </a:rPr>
                              </m:ctrlPr>
                            </m:dPr>
                            <m:e>
                              <m:r>
                                <a:rPr lang="en-US" sz="1500" i="1" kern="1200" smtClean="0">
                                  <a:solidFill>
                                    <a:prstClr val="black"/>
                                  </a:solidFill>
                                  <a:latin typeface="Cambria Math" panose="02040503050406030204" pitchFamily="18" charset="0"/>
                                  <a:ea typeface="+mn-ea"/>
                                  <a:cs typeface="+mn-cs"/>
                                </a:rPr>
                                <m:t>𝐾</m:t>
                              </m:r>
                              <m:r>
                                <a:rPr lang="en-US" sz="1500" i="1" kern="1200" smtClean="0">
                                  <a:solidFill>
                                    <a:prstClr val="black"/>
                                  </a:solidFill>
                                  <a:latin typeface="Cambria Math" panose="02040503050406030204" pitchFamily="18" charset="0"/>
                                  <a:ea typeface="+mn-ea"/>
                                  <a:cs typeface="+mn-cs"/>
                                </a:rPr>
                                <m:t>+</m:t>
                              </m:r>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1</m:t>
                                  </m:r>
                                </m:num>
                                <m:den>
                                  <m:r>
                                    <a:rPr lang="en-US" sz="1500" i="1" kern="1200" smtClean="0">
                                      <a:solidFill>
                                        <a:prstClr val="black"/>
                                      </a:solidFill>
                                      <a:latin typeface="Cambria Math" panose="02040503050406030204" pitchFamily="18" charset="0"/>
                                      <a:ea typeface="+mn-ea"/>
                                      <a:cs typeface="+mn-cs"/>
                                    </a:rPr>
                                    <m:t>𝐶</m:t>
                                  </m:r>
                                </m:den>
                              </m:f>
                            </m:e>
                          </m:d>
                          <m:r>
                            <a:rPr lang="en-US" sz="1500" i="1" kern="1200" smtClean="0">
                              <a:solidFill>
                                <a:prstClr val="black"/>
                              </a:solidFill>
                              <a:latin typeface="Cambria Math" panose="02040503050406030204" pitchFamily="18" charset="0"/>
                              <a:ea typeface="+mn-ea"/>
                              <a:cs typeface="+mn-cs"/>
                            </a:rPr>
                            <m:t>𝐷𝑢</m:t>
                          </m:r>
                          <m:r>
                            <a:rPr lang="en-US" sz="1500" i="1" kern="1200" smtClean="0">
                              <a:solidFill>
                                <a:prstClr val="black"/>
                              </a:solidFill>
                              <a:latin typeface="Cambria Math" panose="02040503050406030204" pitchFamily="18" charset="0"/>
                              <a:ea typeface="+mn-ea"/>
                              <a:cs typeface="+mn-cs"/>
                            </a:rPr>
                            <m:t>−</m:t>
                          </m:r>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𝑒</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𝑢</m:t>
                          </m:r>
                        </m:e>
                      </m:func>
                    </m:oMath>
                  </m:oMathPara>
                </a14:m>
                <a:endParaRPr lang="en-US" sz="1500" kern="1200" dirty="0">
                  <a:solidFill>
                    <a:prstClr val="black"/>
                  </a:solidFill>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85D74E10-B81E-813E-9BF6-B1675C26D006}"/>
                  </a:ext>
                </a:extLst>
              </p:cNvPr>
              <p:cNvSpPr txBox="1">
                <a:spLocks noRot="1" noChangeAspect="1" noMove="1" noResize="1" noEditPoints="1" noAdjustHandles="1" noChangeArrowheads="1" noChangeShapeType="1" noTextEdit="1"/>
              </p:cNvSpPr>
              <p:nvPr/>
            </p:nvSpPr>
            <p:spPr>
              <a:xfrm>
                <a:off x="1525249" y="2723375"/>
                <a:ext cx="6093500" cy="610936"/>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A43C91-6E89-F168-15D0-29FAD65A9844}"/>
                  </a:ext>
                </a:extLst>
              </p:cNvPr>
              <p:cNvSpPr txBox="1"/>
              <p:nvPr/>
            </p:nvSpPr>
            <p:spPr>
              <a:xfrm>
                <a:off x="950500" y="3377138"/>
                <a:ext cx="3427126"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𝑆𝑢𝑏𝑗𝑒𝑐𝑡</m:t>
                      </m:r>
                      <m:r>
                        <a:rPr lang="en-US" sz="1500" i="1" kern="1200" smtClean="0">
                          <a:solidFill>
                            <a:prstClr val="black"/>
                          </a:solidFill>
                          <a:latin typeface="Cambria Math" panose="02040503050406030204" pitchFamily="18" charset="0"/>
                          <a:ea typeface="+mn-ea"/>
                          <a:cs typeface="+mn-cs"/>
                        </a:rPr>
                        <m:t> </m:t>
                      </m:r>
                      <m:r>
                        <a:rPr lang="en-US" sz="1500" i="1" kern="1200" smtClean="0">
                          <a:solidFill>
                            <a:prstClr val="black"/>
                          </a:solidFill>
                          <a:latin typeface="Cambria Math" panose="02040503050406030204" pitchFamily="18" charset="0"/>
                          <a:ea typeface="+mn-ea"/>
                          <a:cs typeface="+mn-cs"/>
                        </a:rPr>
                        <m:t>𝑡𝑜</m:t>
                      </m:r>
                    </m:oMath>
                  </m:oMathPara>
                </a14:m>
                <a:endParaRPr lang="en-US" sz="1500" kern="1200" dirty="0">
                  <a:solidFill>
                    <a:prstClr val="black"/>
                  </a:solidFill>
                  <a:latin typeface="Calibri" panose="020F0502020204030204"/>
                  <a:ea typeface="+mn-ea"/>
                  <a:cs typeface="+mn-cs"/>
                </a:endParaRPr>
              </a:p>
            </p:txBody>
          </p:sp>
        </mc:Choice>
        <mc:Fallback xmlns="">
          <p:sp>
            <p:nvSpPr>
              <p:cNvPr id="25" name="TextBox 24">
                <a:extLst>
                  <a:ext uri="{FF2B5EF4-FFF2-40B4-BE49-F238E27FC236}">
                    <a16:creationId xmlns:a16="http://schemas.microsoft.com/office/drawing/2014/main" id="{56A43C91-6E89-F168-15D0-29FAD65A9844}"/>
                  </a:ext>
                </a:extLst>
              </p:cNvPr>
              <p:cNvSpPr txBox="1">
                <a:spLocks noRot="1" noChangeAspect="1" noMove="1" noResize="1" noEditPoints="1" noAdjustHandles="1" noChangeArrowheads="1" noChangeShapeType="1" noTextEdit="1"/>
              </p:cNvSpPr>
              <p:nvPr/>
            </p:nvSpPr>
            <p:spPr>
              <a:xfrm>
                <a:off x="950500" y="3377138"/>
                <a:ext cx="3427126" cy="323165"/>
              </a:xfrm>
              <a:prstGeom prst="rect">
                <a:avLst/>
              </a:prstGeom>
              <a:blipFill>
                <a:blip r:embed="rId9"/>
                <a:stretch>
                  <a:fillRect b="-943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4BB0441-B76D-6C3B-FFBE-180D73568B90}"/>
                  </a:ext>
                </a:extLst>
              </p:cNvPr>
              <p:cNvSpPr txBox="1"/>
              <p:nvPr/>
            </p:nvSpPr>
            <p:spPr>
              <a:xfrm>
                <a:off x="2512343" y="4430137"/>
                <a:ext cx="5275686"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𝑑</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mn-ea"/>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54BB0441-B76D-6C3B-FFBE-180D73568B90}"/>
                  </a:ext>
                </a:extLst>
              </p:cNvPr>
              <p:cNvSpPr txBox="1">
                <a:spLocks noRot="1" noChangeAspect="1" noMove="1" noResize="1" noEditPoints="1" noAdjustHandles="1" noChangeArrowheads="1" noChangeShapeType="1" noTextEdit="1"/>
              </p:cNvSpPr>
              <p:nvPr/>
            </p:nvSpPr>
            <p:spPr>
              <a:xfrm>
                <a:off x="2512343" y="4430137"/>
                <a:ext cx="5275686" cy="323165"/>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BC68BB-27A8-3723-4777-A289D52C0566}"/>
                  </a:ext>
                </a:extLst>
              </p:cNvPr>
              <p:cNvSpPr txBox="1"/>
              <p:nvPr/>
            </p:nvSpPr>
            <p:spPr>
              <a:xfrm>
                <a:off x="2264477" y="3660926"/>
                <a:ext cx="5275686"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Cambria Math" panose="02040503050406030204" pitchFamily="18" charset="0"/>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5FBC68BB-27A8-3723-4777-A289D52C0566}"/>
                  </a:ext>
                </a:extLst>
              </p:cNvPr>
              <p:cNvSpPr txBox="1">
                <a:spLocks noRot="1" noChangeAspect="1" noMove="1" noResize="1" noEditPoints="1" noAdjustHandles="1" noChangeArrowheads="1" noChangeShapeType="1" noTextEdit="1"/>
              </p:cNvSpPr>
              <p:nvPr/>
            </p:nvSpPr>
            <p:spPr>
              <a:xfrm>
                <a:off x="2264477" y="3660926"/>
                <a:ext cx="5275686" cy="323165"/>
              </a:xfrm>
              <a:prstGeom prst="rect">
                <a:avLst/>
              </a:prstGeom>
              <a:blipFill>
                <a:blip r:embed="rId11"/>
                <a:stretch>
                  <a:fillRect/>
                </a:stretch>
              </a:blipFill>
            </p:spPr>
            <p:txBody>
              <a:bodyPr/>
              <a:lstStyle/>
              <a:p>
                <a:r>
                  <a:rPr lang="en-IN">
                    <a:noFill/>
                  </a:rPr>
                  <a:t> </a:t>
                </a:r>
              </a:p>
            </p:txBody>
          </p:sp>
        </mc:Fallback>
      </mc:AlternateContent>
      <p:sp>
        <p:nvSpPr>
          <p:cNvPr id="28" name="TextBox 27">
            <a:extLst>
              <a:ext uri="{FF2B5EF4-FFF2-40B4-BE49-F238E27FC236}">
                <a16:creationId xmlns:a16="http://schemas.microsoft.com/office/drawing/2014/main" id="{6B0DC60F-7AB3-4881-CB49-73D803BE3722}"/>
              </a:ext>
            </a:extLst>
          </p:cNvPr>
          <p:cNvSpPr txBox="1"/>
          <p:nvPr/>
        </p:nvSpPr>
        <p:spPr>
          <a:xfrm>
            <a:off x="2198721" y="4051487"/>
            <a:ext cx="910761" cy="230832"/>
          </a:xfrm>
          <a:prstGeom prst="rect">
            <a:avLst/>
          </a:prstGeom>
          <a:noFill/>
        </p:spPr>
        <p:txBody>
          <a:bodyPr wrap="square" lIns="0" tIns="0" rIns="0" bIns="0" rtlCol="0">
            <a:spAutoFit/>
          </a:bodyPr>
          <a:lstStyle/>
          <a:p>
            <a:pPr>
              <a:buClrTx/>
              <a:buFontTx/>
              <a:buNone/>
            </a:pPr>
            <a:r>
              <a:rPr lang="en-US" sz="1500" kern="1200" dirty="0">
                <a:solidFill>
                  <a:prstClr val="black"/>
                </a:solidFill>
                <a:latin typeface="Calibri" panose="020F0502020204030204"/>
                <a:ea typeface="+mn-ea"/>
                <a:cs typeface="+mn-cs"/>
              </a:rPr>
              <a:t>Or</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81D84E7-6B98-83C1-4B85-DA2031A8C4B6}"/>
                  </a:ext>
                </a:extLst>
              </p:cNvPr>
              <p:cNvSpPr txBox="1"/>
              <p:nvPr/>
            </p:nvSpPr>
            <p:spPr>
              <a:xfrm>
                <a:off x="3546125" y="3954786"/>
                <a:ext cx="2176814" cy="432170"/>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func>
                        <m:funcPr>
                          <m:ctrlPr>
                            <a:rPr lang="en-US" sz="1500" i="1" kern="1200" smtClean="0">
                              <a:solidFill>
                                <a:prstClr val="black"/>
                              </a:solidFill>
                              <a:latin typeface="Cambria Math" panose="02040503050406030204" pitchFamily="18" charset="0"/>
                              <a:ea typeface="+mn-ea"/>
                              <a:cs typeface="+mn-cs"/>
                            </a:rPr>
                          </m:ctrlPr>
                        </m:funcPr>
                        <m:fName>
                          <m:limLow>
                            <m:limLowPr>
                              <m:ctrlPr>
                                <a:rPr lang="en-US" sz="1500" i="1" kern="1200" smtClean="0">
                                  <a:solidFill>
                                    <a:prstClr val="black"/>
                                  </a:solidFill>
                                  <a:latin typeface="Cambria Math" panose="02040503050406030204" pitchFamily="18" charset="0"/>
                                  <a:ea typeface="+mn-ea"/>
                                  <a:cs typeface="+mn-cs"/>
                                </a:rPr>
                              </m:ctrlPr>
                            </m:limLowPr>
                            <m:e>
                              <m:r>
                                <m:rPr>
                                  <m:sty m:val="p"/>
                                </m:rPr>
                                <a:rPr lang="en-US" sz="1500" kern="1200" smtClean="0">
                                  <a:solidFill>
                                    <a:prstClr val="black"/>
                                  </a:solidFill>
                                  <a:latin typeface="Cambria Math" panose="02040503050406030204" pitchFamily="18" charset="0"/>
                                  <a:ea typeface="+mn-ea"/>
                                  <a:cs typeface="+mn-cs"/>
                                </a:rPr>
                                <m:t>min</m:t>
                              </m:r>
                            </m:e>
                            <m:lim>
                              <m:r>
                                <a:rPr lang="en-US" sz="1500" i="1" kern="1200" smtClean="0">
                                  <a:solidFill>
                                    <a:prstClr val="black"/>
                                  </a:solidFill>
                                  <a:latin typeface="Cambria Math" panose="02040503050406030204" pitchFamily="18" charset="0"/>
                                  <a:ea typeface="+mn-ea"/>
                                  <a:cs typeface="+mn-cs"/>
                                </a:rPr>
                                <m:t>𝑢</m:t>
                              </m:r>
                            </m:lim>
                          </m:limLow>
                        </m:fName>
                        <m:e>
                          <m:r>
                            <a:rPr lang="en-US" sz="1500" i="1" kern="1200" smtClean="0">
                              <a:solidFill>
                                <a:prstClr val="black"/>
                              </a:solidFill>
                              <a:latin typeface="Cambria Math" panose="02040503050406030204" pitchFamily="18" charset="0"/>
                              <a:ea typeface="+mn-ea"/>
                              <a:cs typeface="+mn-cs"/>
                            </a:rPr>
                            <m:t>𝐿</m:t>
                          </m:r>
                          <m:d>
                            <m:dPr>
                              <m:ctrlPr>
                                <a:rPr lang="en-US" sz="1500" i="1" kern="1200" smtClean="0">
                                  <a:solidFill>
                                    <a:prstClr val="black"/>
                                  </a:solidFill>
                                  <a:latin typeface="Cambria Math" panose="02040503050406030204" pitchFamily="18" charset="0"/>
                                  <a:ea typeface="+mn-ea"/>
                                  <a:cs typeface="+mn-cs"/>
                                </a:rPr>
                              </m:ctrlPr>
                            </m:dPr>
                            <m:e>
                              <m:r>
                                <a:rPr lang="en-US" sz="1500" i="1" kern="1200" smtClean="0">
                                  <a:solidFill>
                                    <a:prstClr val="black"/>
                                  </a:solidFill>
                                  <a:latin typeface="Cambria Math" panose="02040503050406030204" pitchFamily="18" charset="0"/>
                                  <a:ea typeface="+mn-ea"/>
                                  <a:cs typeface="+mn-cs"/>
                                </a:rPr>
                                <m:t>𝑢</m:t>
                              </m:r>
                            </m:e>
                          </m:d>
                          <m:r>
                            <a:rPr lang="en-US" sz="1500" i="1" kern="1200" smtClean="0">
                              <a:solidFill>
                                <a:prstClr val="black"/>
                              </a:solidFill>
                              <a:latin typeface="Cambria Math" panose="02040503050406030204" pitchFamily="18" charset="0"/>
                              <a:ea typeface="+mn-ea"/>
                              <a:cs typeface="+mn-cs"/>
                            </a:rPr>
                            <m:t>=</m:t>
                          </m:r>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1</m:t>
                              </m:r>
                            </m:num>
                            <m:den>
                              <m:r>
                                <a:rPr lang="en-US" sz="1500" i="1" kern="1200" smtClean="0">
                                  <a:solidFill>
                                    <a:prstClr val="black"/>
                                  </a:solidFill>
                                  <a:latin typeface="Cambria Math" panose="02040503050406030204" pitchFamily="18" charset="0"/>
                                  <a:ea typeface="+mn-ea"/>
                                  <a:cs typeface="+mn-cs"/>
                                </a:rPr>
                                <m:t>2</m:t>
                              </m:r>
                            </m:den>
                          </m:f>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𝑢</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𝑄𝑢</m:t>
                          </m:r>
                          <m:r>
                            <a:rPr lang="en-US" sz="1500" i="1" kern="1200" smtClean="0">
                              <a:solidFill>
                                <a:prstClr val="black"/>
                              </a:solidFill>
                              <a:latin typeface="Cambria Math" panose="02040503050406030204" pitchFamily="18" charset="0"/>
                              <a:ea typeface="+mn-ea"/>
                              <a:cs typeface="+mn-cs"/>
                            </a:rPr>
                            <m:t>−</m:t>
                          </m:r>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𝑒</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𝑢</m:t>
                          </m:r>
                        </m:e>
                      </m:func>
                    </m:oMath>
                  </m:oMathPara>
                </a14:m>
                <a:endParaRPr lang="en-US" sz="1500" kern="1200" dirty="0">
                  <a:solidFill>
                    <a:prstClr val="black"/>
                  </a:solidFill>
                  <a:latin typeface="Calibri" panose="020F0502020204030204"/>
                  <a:ea typeface="+mn-ea"/>
                  <a:cs typeface="+mn-cs"/>
                </a:endParaRPr>
              </a:p>
            </p:txBody>
          </p:sp>
        </mc:Choice>
        <mc:Fallback xmlns="">
          <p:sp>
            <p:nvSpPr>
              <p:cNvPr id="29" name="TextBox 28">
                <a:extLst>
                  <a:ext uri="{FF2B5EF4-FFF2-40B4-BE49-F238E27FC236}">
                    <a16:creationId xmlns:a16="http://schemas.microsoft.com/office/drawing/2014/main" id="{681D84E7-6B98-83C1-4B85-DA2031A8C4B6}"/>
                  </a:ext>
                </a:extLst>
              </p:cNvPr>
              <p:cNvSpPr txBox="1">
                <a:spLocks noRot="1" noChangeAspect="1" noMove="1" noResize="1" noEditPoints="1" noAdjustHandles="1" noChangeArrowheads="1" noChangeShapeType="1" noTextEdit="1"/>
              </p:cNvSpPr>
              <p:nvPr/>
            </p:nvSpPr>
            <p:spPr>
              <a:xfrm>
                <a:off x="3546125" y="3954786"/>
                <a:ext cx="2176814" cy="432170"/>
              </a:xfrm>
              <a:prstGeom prst="rect">
                <a:avLst/>
              </a:prstGeom>
              <a:blipFill>
                <a:blip r:embed="rId12"/>
                <a:stretch>
                  <a:fillRect l="-1681" t="-1408" r="-560" b="-140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3B43328-1549-BB57-4FD4-DD8ACFFF64DF}"/>
                  </a:ext>
                </a:extLst>
              </p:cNvPr>
              <p:cNvSpPr txBox="1"/>
              <p:nvPr/>
            </p:nvSpPr>
            <p:spPr>
              <a:xfrm>
                <a:off x="2208683" y="3405329"/>
                <a:ext cx="5275686"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𝑑</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mn-ea"/>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E3B43328-1549-BB57-4FD4-DD8ACFFF64DF}"/>
                  </a:ext>
                </a:extLst>
              </p:cNvPr>
              <p:cNvSpPr txBox="1">
                <a:spLocks noRot="1" noChangeAspect="1" noMove="1" noResize="1" noEditPoints="1" noAdjustHandles="1" noChangeArrowheads="1" noChangeShapeType="1" noTextEdit="1"/>
              </p:cNvSpPr>
              <p:nvPr/>
            </p:nvSpPr>
            <p:spPr>
              <a:xfrm>
                <a:off x="2208683" y="3405329"/>
                <a:ext cx="5275686" cy="323165"/>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E6A90BC-734E-6DD0-649F-20515090FA94}"/>
                  </a:ext>
                </a:extLst>
              </p:cNvPr>
              <p:cNvSpPr txBox="1"/>
              <p:nvPr/>
            </p:nvSpPr>
            <p:spPr>
              <a:xfrm>
                <a:off x="2512549" y="4748589"/>
                <a:ext cx="5275686" cy="323165"/>
              </a:xfrm>
              <a:prstGeom prst="rect">
                <a:avLst/>
              </a:prstGeom>
              <a:noFill/>
            </p:spPr>
            <p:txBody>
              <a:bodyPr wrap="square">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𝑢</m:t>
                      </m:r>
                      <m:r>
                        <a:rPr lang="en-US" sz="1500" i="1" kern="1200" smtClean="0">
                          <a:solidFill>
                            <a:prstClr val="black"/>
                          </a:solidFill>
                          <a:latin typeface="Cambria Math" panose="02040503050406030204" pitchFamily="18" charset="0"/>
                          <a:ea typeface="Cambria Math" panose="02040503050406030204" pitchFamily="18" charset="0"/>
                          <a:cs typeface="+mn-cs"/>
                        </a:rPr>
                        <m:t>≥0</m:t>
                      </m:r>
                    </m:oMath>
                  </m:oMathPara>
                </a14:m>
                <a:endParaRPr lang="en-US" sz="1500" kern="1200" dirty="0">
                  <a:solidFill>
                    <a:prstClr val="black"/>
                  </a:solidFill>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BE6A90BC-734E-6DD0-649F-20515090FA94}"/>
                  </a:ext>
                </a:extLst>
              </p:cNvPr>
              <p:cNvSpPr txBox="1">
                <a:spLocks noRot="1" noChangeAspect="1" noMove="1" noResize="1" noEditPoints="1" noAdjustHandles="1" noChangeArrowheads="1" noChangeShapeType="1" noTextEdit="1"/>
              </p:cNvSpPr>
              <p:nvPr/>
            </p:nvSpPr>
            <p:spPr>
              <a:xfrm>
                <a:off x="2512549" y="4748589"/>
                <a:ext cx="5275686" cy="323165"/>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4FE7A10-17CE-FF55-F4FE-393EED65C038}"/>
                  </a:ext>
                </a:extLst>
              </p:cNvPr>
              <p:cNvSpPr txBox="1"/>
              <p:nvPr/>
            </p:nvSpPr>
            <p:spPr>
              <a:xfrm>
                <a:off x="6159582" y="4023017"/>
                <a:ext cx="2026837" cy="518604"/>
              </a:xfrm>
              <a:prstGeom prst="rect">
                <a:avLst/>
              </a:prstGeom>
              <a:noFill/>
            </p:spPr>
            <p:txBody>
              <a:bodyPr wrap="none" lIns="0" tIns="0" rIns="0" bIns="0" rtlCol="0">
                <a:spAutoFit/>
              </a:bodyPr>
              <a:lstStyle/>
              <a:p>
                <a:pPr>
                  <a:buClrTx/>
                  <a:buFontTx/>
                  <a:buNone/>
                </a:pPr>
                <a14:m>
                  <m:oMathPara xmlns:m="http://schemas.openxmlformats.org/officeDocument/2006/math">
                    <m:oMathParaPr>
                      <m:jc m:val="centerGroup"/>
                    </m:oMathParaPr>
                    <m:oMath xmlns:m="http://schemas.openxmlformats.org/officeDocument/2006/math">
                      <m:r>
                        <a:rPr lang="en-US" sz="1500" i="1" kern="1200" smtClean="0">
                          <a:solidFill>
                            <a:prstClr val="black"/>
                          </a:solidFill>
                          <a:latin typeface="Cambria Math" panose="02040503050406030204" pitchFamily="18" charset="0"/>
                          <a:ea typeface="+mn-ea"/>
                          <a:cs typeface="+mn-cs"/>
                        </a:rPr>
                        <m:t>𝑄</m:t>
                      </m:r>
                      <m:r>
                        <a:rPr lang="en-US" sz="1500" i="1" kern="1200" smtClean="0">
                          <a:solidFill>
                            <a:prstClr val="black"/>
                          </a:solidFill>
                          <a:latin typeface="Cambria Math" panose="02040503050406030204" pitchFamily="18" charset="0"/>
                          <a:ea typeface="+mn-ea"/>
                          <a:cs typeface="+mn-cs"/>
                        </a:rPr>
                        <m:t>=</m:t>
                      </m:r>
                      <m:d>
                        <m:dPr>
                          <m:ctrlPr>
                            <a:rPr lang="en-US" sz="1500" i="1" kern="1200" smtClean="0">
                              <a:solidFill>
                                <a:prstClr val="black"/>
                              </a:solidFill>
                              <a:latin typeface="Cambria Math" panose="02040503050406030204" pitchFamily="18" charset="0"/>
                              <a:ea typeface="+mn-ea"/>
                              <a:cs typeface="+mn-cs"/>
                            </a:rPr>
                          </m:ctrlPr>
                        </m:dPr>
                        <m:e>
                          <m:r>
                            <a:rPr lang="en-US" sz="1500" b="0" i="1" kern="1200" smtClean="0">
                              <a:solidFill>
                                <a:prstClr val="black"/>
                              </a:solidFill>
                              <a:latin typeface="Cambria Math" panose="02040503050406030204" pitchFamily="18" charset="0"/>
                              <a:ea typeface="+mn-ea"/>
                              <a:cs typeface="+mn-cs"/>
                            </a:rPr>
                            <m:t>𝐾</m:t>
                          </m:r>
                          <m:r>
                            <a:rPr lang="en-US" sz="1500" i="1" kern="1200" smtClean="0">
                              <a:solidFill>
                                <a:prstClr val="black"/>
                              </a:solidFill>
                              <a:latin typeface="Cambria Math" panose="02040503050406030204" pitchFamily="18" charset="0"/>
                              <a:ea typeface="+mn-ea"/>
                              <a:cs typeface="+mn-cs"/>
                            </a:rPr>
                            <m:t>+</m:t>
                          </m:r>
                          <m:f>
                            <m:fPr>
                              <m:ctrlPr>
                                <a:rPr lang="en-US" sz="1500" i="1" kern="1200" smtClean="0">
                                  <a:solidFill>
                                    <a:prstClr val="black"/>
                                  </a:solidFill>
                                  <a:latin typeface="Cambria Math" panose="02040503050406030204" pitchFamily="18" charset="0"/>
                                  <a:ea typeface="+mn-ea"/>
                                  <a:cs typeface="+mn-cs"/>
                                </a:rPr>
                              </m:ctrlPr>
                            </m:fPr>
                            <m:num>
                              <m:r>
                                <a:rPr lang="en-US" sz="1500" i="1" kern="1200" smtClean="0">
                                  <a:solidFill>
                                    <a:prstClr val="black"/>
                                  </a:solidFill>
                                  <a:latin typeface="Cambria Math" panose="02040503050406030204" pitchFamily="18" charset="0"/>
                                  <a:ea typeface="+mn-ea"/>
                                  <a:cs typeface="+mn-cs"/>
                                </a:rPr>
                                <m:t>𝐼</m:t>
                              </m:r>
                            </m:num>
                            <m:den>
                              <m:r>
                                <a:rPr lang="en-US" sz="1500" i="1" kern="1200" smtClean="0">
                                  <a:solidFill>
                                    <a:prstClr val="black"/>
                                  </a:solidFill>
                                  <a:latin typeface="Cambria Math" panose="02040503050406030204" pitchFamily="18" charset="0"/>
                                  <a:ea typeface="+mn-ea"/>
                                  <a:cs typeface="+mn-cs"/>
                                </a:rPr>
                                <m:t>𝐶</m:t>
                              </m:r>
                            </m:den>
                          </m:f>
                        </m:e>
                      </m:d>
                      <m:r>
                        <a:rPr lang="en-US" sz="1500" i="1" kern="1200" smtClean="0">
                          <a:solidFill>
                            <a:prstClr val="black"/>
                          </a:solidFill>
                          <a:latin typeface="Cambria Math" panose="02040503050406030204" pitchFamily="18" charset="0"/>
                          <a:ea typeface="+mn-ea"/>
                          <a:cs typeface="+mn-cs"/>
                        </a:rPr>
                        <m:t>.∗(</m:t>
                      </m:r>
                      <m:r>
                        <a:rPr lang="en-US" sz="1500" i="1" kern="1200" smtClean="0">
                          <a:solidFill>
                            <a:prstClr val="black"/>
                          </a:solidFill>
                          <a:latin typeface="Cambria Math" panose="02040503050406030204" pitchFamily="18" charset="0"/>
                          <a:ea typeface="+mn-ea"/>
                          <a:cs typeface="+mn-cs"/>
                        </a:rPr>
                        <m:t>𝑑</m:t>
                      </m:r>
                      <m:r>
                        <a:rPr lang="en-US" sz="1500" i="1" kern="1200" smtClean="0">
                          <a:solidFill>
                            <a:prstClr val="black"/>
                          </a:solidFill>
                          <a:latin typeface="Cambria Math" panose="02040503050406030204" pitchFamily="18" charset="0"/>
                          <a:ea typeface="+mn-ea"/>
                          <a:cs typeface="+mn-cs"/>
                        </a:rPr>
                        <m:t>∗</m:t>
                      </m:r>
                      <m:sSup>
                        <m:sSupPr>
                          <m:ctrlPr>
                            <a:rPr lang="en-US" sz="1500" i="1" kern="1200" smtClean="0">
                              <a:solidFill>
                                <a:prstClr val="black"/>
                              </a:solidFill>
                              <a:latin typeface="Cambria Math" panose="02040503050406030204" pitchFamily="18" charset="0"/>
                              <a:ea typeface="+mn-ea"/>
                              <a:cs typeface="+mn-cs"/>
                            </a:rPr>
                          </m:ctrlPr>
                        </m:sSupPr>
                        <m:e>
                          <m:r>
                            <a:rPr lang="en-US" sz="1500" i="1" kern="1200" smtClean="0">
                              <a:solidFill>
                                <a:prstClr val="black"/>
                              </a:solidFill>
                              <a:latin typeface="Cambria Math" panose="02040503050406030204" pitchFamily="18" charset="0"/>
                              <a:ea typeface="+mn-ea"/>
                              <a:cs typeface="+mn-cs"/>
                            </a:rPr>
                            <m:t>𝑑</m:t>
                          </m:r>
                        </m:e>
                        <m:sup>
                          <m:r>
                            <a:rPr lang="en-US" sz="1500" i="1" kern="1200" smtClean="0">
                              <a:solidFill>
                                <a:prstClr val="black"/>
                              </a:solidFill>
                              <a:latin typeface="Cambria Math" panose="02040503050406030204" pitchFamily="18" charset="0"/>
                              <a:ea typeface="+mn-ea"/>
                              <a:cs typeface="+mn-cs"/>
                            </a:rPr>
                            <m:t>𝑇</m:t>
                          </m:r>
                        </m:sup>
                      </m:sSup>
                      <m:r>
                        <a:rPr lang="en-US" sz="1500" i="1" kern="1200" smtClean="0">
                          <a:solidFill>
                            <a:prstClr val="black"/>
                          </a:solidFill>
                          <a:latin typeface="Cambria Math" panose="02040503050406030204" pitchFamily="18" charset="0"/>
                          <a:ea typeface="+mn-ea"/>
                          <a:cs typeface="+mn-cs"/>
                        </a:rPr>
                        <m:t>)</m:t>
                      </m:r>
                    </m:oMath>
                  </m:oMathPara>
                </a14:m>
                <a:endParaRPr lang="en-US" sz="1500" kern="1200" dirty="0">
                  <a:solidFill>
                    <a:prstClr val="black"/>
                  </a:solidFill>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F4FE7A10-17CE-FF55-F4FE-393EED65C038}"/>
                  </a:ext>
                </a:extLst>
              </p:cNvPr>
              <p:cNvSpPr txBox="1">
                <a:spLocks noRot="1" noChangeAspect="1" noMove="1" noResize="1" noEditPoints="1" noAdjustHandles="1" noChangeArrowheads="1" noChangeShapeType="1" noTextEdit="1"/>
              </p:cNvSpPr>
              <p:nvPr/>
            </p:nvSpPr>
            <p:spPr>
              <a:xfrm>
                <a:off x="6159582" y="4023017"/>
                <a:ext cx="2026837" cy="518604"/>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386690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F5CE-A548-3BD7-13E6-F4DEAB9F3FB1}"/>
              </a:ext>
            </a:extLst>
          </p:cNvPr>
          <p:cNvSpPr>
            <a:spLocks noGrp="1"/>
          </p:cNvSpPr>
          <p:nvPr>
            <p:ph type="title"/>
          </p:nvPr>
        </p:nvSpPr>
        <p:spPr>
          <a:xfrm>
            <a:off x="103625" y="374142"/>
            <a:ext cx="7760216" cy="871355"/>
          </a:xfrm>
        </p:spPr>
        <p:txBody>
          <a:bodyPr/>
          <a:lstStyle/>
          <a:p>
            <a:pPr algn="ctr"/>
            <a:r>
              <a:rPr kumimoji="0" lang="en-US" sz="2300" b="1" i="0" u="none" strike="noStrike" kern="0" cap="none" spc="0" normalizeH="0" baseline="0" noProof="0" dirty="0">
                <a:ln>
                  <a:noFill/>
                </a:ln>
                <a:solidFill>
                  <a:srgbClr val="383838"/>
                </a:solidFill>
                <a:effectLst/>
                <a:uLnTx/>
                <a:uFillTx/>
                <a:latin typeface="Julius Sans One"/>
                <a:sym typeface="Julius Sans One"/>
              </a:rPr>
              <a:t>SVM Formulation of Non-Linear Kernels with Soft Margin (L1 Norm without Bias Term).</a:t>
            </a:r>
            <a:endParaRPr lang="en-IN" sz="23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EFF362-CDDC-56C4-A3D3-9FFDD21ABE5D}"/>
                  </a:ext>
                </a:extLst>
              </p:cNvPr>
              <p:cNvSpPr txBox="1"/>
              <p:nvPr/>
            </p:nvSpPr>
            <p:spPr>
              <a:xfrm>
                <a:off x="805797" y="1552169"/>
                <a:ext cx="611526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𝐼𝑓</m:t>
                      </m:r>
                      <m:r>
                        <a:rPr lang="en-US" sz="1600" i="1">
                          <a:latin typeface="Cambria Math" panose="02040503050406030204" pitchFamily="18" charset="0"/>
                        </a:rPr>
                        <m:t> </m:t>
                      </m:r>
                      <m:r>
                        <a:rPr lang="en-US" sz="1600" i="1">
                          <a:latin typeface="Cambria Math" panose="02040503050406030204" pitchFamily="18" charset="0"/>
                        </a:rPr>
                        <m:t>𝑛𝑜</m:t>
                      </m:r>
                      <m:r>
                        <a:rPr lang="en-US" sz="1600" i="1">
                          <a:latin typeface="Cambria Math" panose="02040503050406030204" pitchFamily="18" charset="0"/>
                        </a:rPr>
                        <m:t> </m:t>
                      </m:r>
                      <m:r>
                        <a:rPr lang="en-US" sz="1600" i="1">
                          <a:latin typeface="Cambria Math" panose="02040503050406030204" pitchFamily="18" charset="0"/>
                        </a:rPr>
                        <m:t>𝑏𝑖𝑎𝑠</m:t>
                      </m:r>
                      <m:r>
                        <a:rPr lang="en-US" sz="1600" i="1">
                          <a:latin typeface="Cambria Math" panose="02040503050406030204" pitchFamily="18" charset="0"/>
                        </a:rPr>
                        <m:t> </m:t>
                      </m:r>
                      <m:r>
                        <a:rPr lang="en-US" sz="1600" i="1">
                          <a:latin typeface="Cambria Math" panose="02040503050406030204" pitchFamily="18" charset="0"/>
                        </a:rPr>
                        <m:t>𝑡𝑒𝑟𝑚</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𝑎𝑠𝑠𝑢𝑚𝑒𝑑</m:t>
                      </m:r>
                      <m:r>
                        <a:rPr lang="en-US" sz="1600" i="1">
                          <a:latin typeface="Cambria Math" panose="02040503050406030204" pitchFamily="18" charset="0"/>
                        </a:rPr>
                        <m:t>, </m:t>
                      </m:r>
                      <m:r>
                        <a:rPr lang="en-US" sz="1600" i="1">
                          <a:latin typeface="Cambria Math" panose="02040503050406030204" pitchFamily="18" charset="0"/>
                        </a:rPr>
                        <m:t>𝑡h𝑒𝑛</m:t>
                      </m:r>
                      <m:r>
                        <a:rPr lang="en-US" sz="1600" i="1">
                          <a:latin typeface="Cambria Math" panose="02040503050406030204" pitchFamily="18" charset="0"/>
                        </a:rPr>
                        <m:t> </m:t>
                      </m:r>
                      <m:r>
                        <a:rPr lang="en-US" sz="1600" i="1">
                          <a:latin typeface="Cambria Math" panose="02040503050406030204" pitchFamily="18" charset="0"/>
                        </a:rPr>
                        <m:t>𝑡h𝑒</m:t>
                      </m:r>
                      <m:r>
                        <a:rPr lang="en-US" sz="1600" i="1">
                          <a:latin typeface="Cambria Math" panose="02040503050406030204" pitchFamily="18" charset="0"/>
                        </a:rPr>
                        <m:t> </m:t>
                      </m:r>
                      <m:r>
                        <a:rPr lang="en-US" sz="1600" i="1">
                          <a:latin typeface="Cambria Math" panose="02040503050406030204" pitchFamily="18" charset="0"/>
                        </a:rPr>
                        <m:t>𝑑𝑒𝑐𝑖𝑠𝑖𝑜𝑛</m:t>
                      </m:r>
                      <m:r>
                        <a:rPr lang="en-US" sz="1600" i="1">
                          <a:latin typeface="Cambria Math" panose="02040503050406030204" pitchFamily="18" charset="0"/>
                        </a:rPr>
                        <m:t> </m:t>
                      </m:r>
                      <m:r>
                        <a:rPr lang="en-US" sz="1600" i="1">
                          <a:latin typeface="Cambria Math" panose="02040503050406030204" pitchFamily="18" charset="0"/>
                        </a:rPr>
                        <m:t>𝑓𝑢𝑛𝑐𝑡𝑖𝑜𝑛</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𝑔𝑖𝑣𝑒𝑛</m:t>
                      </m:r>
                      <m:r>
                        <a:rPr lang="en-US" sz="1600" i="1">
                          <a:latin typeface="Cambria Math" panose="02040503050406030204" pitchFamily="18" charset="0"/>
                        </a:rPr>
                        <m:t> </m:t>
                      </m:r>
                      <m:r>
                        <a:rPr lang="en-US" sz="1600" i="1">
                          <a:latin typeface="Cambria Math" panose="02040503050406030204" pitchFamily="18" charset="0"/>
                        </a:rPr>
                        <m:t>𝑏𝑦</m:t>
                      </m:r>
                    </m:oMath>
                  </m:oMathPara>
                </a14:m>
                <a:endParaRPr lang="en-IN" sz="1600" dirty="0"/>
              </a:p>
            </p:txBody>
          </p:sp>
        </mc:Choice>
        <mc:Fallback xmlns="">
          <p:sp>
            <p:nvSpPr>
              <p:cNvPr id="3" name="TextBox 2">
                <a:extLst>
                  <a:ext uri="{FF2B5EF4-FFF2-40B4-BE49-F238E27FC236}">
                    <a16:creationId xmlns:a16="http://schemas.microsoft.com/office/drawing/2014/main" id="{B2EFF362-CDDC-56C4-A3D3-9FFDD21ABE5D}"/>
                  </a:ext>
                </a:extLst>
              </p:cNvPr>
              <p:cNvSpPr txBox="1">
                <a:spLocks noRot="1" noChangeAspect="1" noMove="1" noResize="1" noEditPoints="1" noAdjustHandles="1" noChangeArrowheads="1" noChangeShapeType="1" noTextEdit="1"/>
              </p:cNvSpPr>
              <p:nvPr/>
            </p:nvSpPr>
            <p:spPr>
              <a:xfrm>
                <a:off x="805797" y="1552169"/>
                <a:ext cx="6115264" cy="246221"/>
              </a:xfrm>
              <a:prstGeom prst="rect">
                <a:avLst/>
              </a:prstGeom>
              <a:blipFill>
                <a:blip r:embed="rId2"/>
                <a:stretch>
                  <a:fillRect l="-499" r="-499" b="-3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E7DC4A-506B-F6EE-91FF-774D8E84D691}"/>
                  </a:ext>
                </a:extLst>
              </p:cNvPr>
              <p:cNvSpPr txBox="1"/>
              <p:nvPr/>
            </p:nvSpPr>
            <p:spPr>
              <a:xfrm>
                <a:off x="4279320" y="1915405"/>
                <a:ext cx="1318951" cy="283154"/>
              </a:xfrm>
              <a:prstGeom prst="rect">
                <a:avLst/>
              </a:prstGeom>
              <a:noFill/>
            </p:spPr>
            <p:txBody>
              <a:bodyPr wrap="none" lIns="0" tIns="0" rIns="0" bIns="0" rtlCol="0">
                <a:spAutoFit/>
              </a:bodyPr>
              <a:lstStyle/>
              <a:p>
                <a:pPr>
                  <a:lnSpc>
                    <a:spcPct val="115000"/>
                  </a:lnSpc>
                </a:pPr>
                <a14:m>
                  <m:oMathPara xmlns:m="http://schemas.openxmlformats.org/officeDocument/2006/math">
                    <m:oMathParaPr>
                      <m:jc m:val="centerGroup"/>
                    </m:oMathParaPr>
                    <m:oMath xmlns:m="http://schemas.openxmlformats.org/officeDocument/2006/math">
                      <m:sSup>
                        <m:sSupPr>
                          <m:ctrlPr>
                            <a:rPr lang="en-IN" sz="1600" i="1" smtClean="0">
                              <a:latin typeface="Cambria Math" panose="02040503050406030204" pitchFamily="18" charset="0"/>
                              <a:ea typeface="Arial" panose="020B0604020202020204" pitchFamily="34" charset="0"/>
                            </a:rPr>
                          </m:ctrlPr>
                        </m:sSupPr>
                        <m:e>
                          <m:r>
                            <a:rPr lang="en-IN" sz="1600" b="1" i="1">
                              <a:latin typeface="Cambria Math" panose="02040503050406030204" pitchFamily="18" charset="0"/>
                              <a:ea typeface="Arial" panose="020B0604020202020204" pitchFamily="34" charset="0"/>
                            </a:rPr>
                            <m:t>𝒘</m:t>
                          </m:r>
                        </m:e>
                        <m:sup>
                          <m:r>
                            <a:rPr lang="en-IN" sz="1600" i="1">
                              <a:latin typeface="Cambria Math" panose="02040503050406030204" pitchFamily="18" charset="0"/>
                              <a:ea typeface="Arial" panose="020B0604020202020204" pitchFamily="34" charset="0"/>
                            </a:rPr>
                            <m:t>𝑇</m:t>
                          </m:r>
                        </m:sup>
                      </m:sSup>
                      <m:r>
                        <a:rPr lang="en-IN" sz="1600" i="1">
                          <a:latin typeface="Cambria Math" panose="02040503050406030204" pitchFamily="18" charset="0"/>
                          <a:ea typeface="Arial" panose="020B0604020202020204" pitchFamily="34" charset="0"/>
                        </a:rPr>
                        <m:t>𝜙</m:t>
                      </m:r>
                      <m:d>
                        <m:dPr>
                          <m:ctrlPr>
                            <a:rPr lang="en-IN" sz="1600" i="1">
                              <a:latin typeface="Cambria Math" panose="02040503050406030204" pitchFamily="18" charset="0"/>
                              <a:ea typeface="Arial" panose="020B0604020202020204" pitchFamily="34" charset="0"/>
                            </a:rPr>
                          </m:ctrlPr>
                        </m:dPr>
                        <m:e>
                          <m:sSub>
                            <m:sSubPr>
                              <m:ctrlPr>
                                <a:rPr lang="en-IN" sz="1600" i="1">
                                  <a:latin typeface="Cambria Math" panose="02040503050406030204" pitchFamily="18" charset="0"/>
                                  <a:ea typeface="Arial" panose="020B0604020202020204" pitchFamily="34" charset="0"/>
                                </a:rPr>
                              </m:ctrlPr>
                            </m:sSubPr>
                            <m:e>
                              <m:r>
                                <a:rPr lang="en-IN" sz="1600" b="1" i="1" smtClean="0">
                                  <a:latin typeface="Cambria Math" panose="02040503050406030204" pitchFamily="18" charset="0"/>
                                  <a:ea typeface="Arial" panose="020B0604020202020204" pitchFamily="34" charset="0"/>
                                </a:rPr>
                                <m:t>𝑿</m:t>
                              </m:r>
                            </m:e>
                            <m:sub>
                              <m:r>
                                <a:rPr lang="en-IN" sz="1600" i="1">
                                  <a:latin typeface="Cambria Math" panose="02040503050406030204" pitchFamily="18" charset="0"/>
                                  <a:ea typeface="Arial" panose="020B0604020202020204" pitchFamily="34" charset="0"/>
                                </a:rPr>
                                <m:t>𝑖</m:t>
                              </m:r>
                            </m:sub>
                          </m:sSub>
                        </m:e>
                      </m:d>
                      <m:r>
                        <a:rPr lang="en-IN" sz="1600" i="1">
                          <a:latin typeface="Cambria Math" panose="02040503050406030204" pitchFamily="18" charset="0"/>
                          <a:ea typeface="Arial" panose="020B0604020202020204" pitchFamily="34" charset="0"/>
                        </a:rPr>
                        <m:t> = 0</m:t>
                      </m:r>
                    </m:oMath>
                  </m:oMathPara>
                </a14:m>
                <a:endParaRPr lang="en-IN" sz="1100" dirty="0">
                  <a:latin typeface="Arial" panose="020B0604020202020204" pitchFamily="34" charset="0"/>
                  <a:ea typeface="Arial" panose="020B0604020202020204" pitchFamily="34" charset="0"/>
                </a:endParaRPr>
              </a:p>
            </p:txBody>
          </p:sp>
        </mc:Choice>
        <mc:Fallback xmlns="">
          <p:sp>
            <p:nvSpPr>
              <p:cNvPr id="4" name="TextBox 3">
                <a:extLst>
                  <a:ext uri="{FF2B5EF4-FFF2-40B4-BE49-F238E27FC236}">
                    <a16:creationId xmlns:a16="http://schemas.microsoft.com/office/drawing/2014/main" id="{9FE7DC4A-506B-F6EE-91FF-774D8E84D691}"/>
                  </a:ext>
                </a:extLst>
              </p:cNvPr>
              <p:cNvSpPr txBox="1">
                <a:spLocks noRot="1" noChangeAspect="1" noMove="1" noResize="1" noEditPoints="1" noAdjustHandles="1" noChangeArrowheads="1" noChangeShapeType="1" noTextEdit="1"/>
              </p:cNvSpPr>
              <p:nvPr/>
            </p:nvSpPr>
            <p:spPr>
              <a:xfrm>
                <a:off x="4279320" y="1915405"/>
                <a:ext cx="1318951" cy="283154"/>
              </a:xfrm>
              <a:prstGeom prst="rect">
                <a:avLst/>
              </a:prstGeom>
              <a:blipFill>
                <a:blip r:embed="rId3"/>
                <a:stretch>
                  <a:fillRect l="-1389" r="-2315" b="-234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F9B155-FE28-12A2-2C42-6E356408D5AF}"/>
                  </a:ext>
                </a:extLst>
              </p:cNvPr>
              <p:cNvSpPr txBox="1"/>
              <p:nvPr/>
            </p:nvSpPr>
            <p:spPr>
              <a:xfrm>
                <a:off x="1297578" y="2416957"/>
                <a:ext cx="65488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𝑇h𝑒</m:t>
                      </m:r>
                      <m:r>
                        <a:rPr lang="en-US" sz="1600" i="1" smtClean="0">
                          <a:latin typeface="Cambria Math" panose="02040503050406030204" pitchFamily="18" charset="0"/>
                        </a:rPr>
                        <m:t> </m:t>
                      </m:r>
                      <m:r>
                        <a:rPr lang="en-US" sz="1600" i="1" smtClean="0">
                          <a:latin typeface="Cambria Math" panose="02040503050406030204" pitchFamily="18" charset="0"/>
                        </a:rPr>
                        <m:t>𝑏𝑜𝑢𝑛𝑑𝑖𝑛𝑔</m:t>
                      </m:r>
                      <m:r>
                        <a:rPr lang="en-US" sz="1600" i="1" smtClean="0">
                          <a:latin typeface="Cambria Math" panose="02040503050406030204" pitchFamily="18" charset="0"/>
                        </a:rPr>
                        <m:t> </m:t>
                      </m:r>
                      <m:r>
                        <a:rPr lang="en-US" sz="1600" i="1" smtClean="0">
                          <a:latin typeface="Cambria Math" panose="02040503050406030204" pitchFamily="18" charset="0"/>
                        </a:rPr>
                        <m:t>𝑝𝑙𝑎𝑛𝑒𝑠</m:t>
                      </m:r>
                      <m:r>
                        <a:rPr lang="en-US" sz="1600" i="1" smtClean="0">
                          <a:latin typeface="Cambria Math" panose="02040503050406030204" pitchFamily="18" charset="0"/>
                        </a:rPr>
                        <m:t> </m:t>
                      </m:r>
                      <m:r>
                        <a:rPr lang="en-US" sz="1600" i="1" smtClean="0">
                          <a:latin typeface="Cambria Math" panose="02040503050406030204" pitchFamily="18" charset="0"/>
                        </a:rPr>
                        <m:t>𝑎𝑟𝑒</m:t>
                      </m:r>
                      <m:r>
                        <a:rPr lang="en-US" sz="1600" i="1" smtClean="0">
                          <a:latin typeface="Cambria Math" panose="02040503050406030204" pitchFamily="18" charset="0"/>
                        </a:rPr>
                        <m:t> </m:t>
                      </m:r>
                      <m:r>
                        <a:rPr lang="en-US" sz="1600" i="1" smtClean="0">
                          <a:latin typeface="Cambria Math" panose="02040503050406030204" pitchFamily="18" charset="0"/>
                        </a:rPr>
                        <m:t>𝑡h𝑒𝑛</m:t>
                      </m:r>
                      <m:sSup>
                        <m:sSupPr>
                          <m:ctrlPr>
                            <a:rPr lang="en-IN" sz="1600" i="1">
                              <a:latin typeface="Cambria Math" panose="02040503050406030204" pitchFamily="18" charset="0"/>
                              <a:ea typeface="Arial" panose="020B0604020202020204" pitchFamily="34" charset="0"/>
                            </a:rPr>
                          </m:ctrlPr>
                        </m:sSupPr>
                        <m:e>
                          <m:r>
                            <a:rPr lang="en-IN" sz="1600" b="1" i="1" smtClean="0">
                              <a:latin typeface="Cambria Math" panose="02040503050406030204" pitchFamily="18" charset="0"/>
                              <a:ea typeface="Arial" panose="020B0604020202020204" pitchFamily="34" charset="0"/>
                            </a:rPr>
                            <m:t> </m:t>
                          </m:r>
                          <m:r>
                            <a:rPr lang="en-IN" sz="1600" b="1" i="1">
                              <a:latin typeface="Cambria Math" panose="02040503050406030204" pitchFamily="18" charset="0"/>
                              <a:ea typeface="Arial" panose="020B0604020202020204" pitchFamily="34" charset="0"/>
                            </a:rPr>
                            <m:t>𝒘</m:t>
                          </m:r>
                        </m:e>
                        <m:sup>
                          <m:r>
                            <a:rPr lang="en-IN" sz="1600" i="1">
                              <a:latin typeface="Cambria Math" panose="02040503050406030204" pitchFamily="18" charset="0"/>
                              <a:ea typeface="Arial" panose="020B0604020202020204" pitchFamily="34" charset="0"/>
                            </a:rPr>
                            <m:t>𝑇</m:t>
                          </m:r>
                        </m:sup>
                      </m:sSup>
                      <m:r>
                        <a:rPr lang="en-IN" sz="1600" i="1">
                          <a:latin typeface="Cambria Math" panose="02040503050406030204" pitchFamily="18" charset="0"/>
                          <a:ea typeface="Arial" panose="020B0604020202020204" pitchFamily="34" charset="0"/>
                        </a:rPr>
                        <m:t>𝜙</m:t>
                      </m:r>
                      <m:d>
                        <m:dPr>
                          <m:ctrlPr>
                            <a:rPr lang="en-IN" sz="1600" i="1">
                              <a:latin typeface="Cambria Math" panose="02040503050406030204" pitchFamily="18" charset="0"/>
                              <a:ea typeface="Arial" panose="020B0604020202020204" pitchFamily="34" charset="0"/>
                            </a:rPr>
                          </m:ctrlPr>
                        </m:dPr>
                        <m:e>
                          <m:sSub>
                            <m:sSubPr>
                              <m:ctrlPr>
                                <a:rPr lang="en-IN" sz="1600" i="1">
                                  <a:latin typeface="Cambria Math" panose="02040503050406030204" pitchFamily="18" charset="0"/>
                                  <a:ea typeface="Arial" panose="020B0604020202020204" pitchFamily="34" charset="0"/>
                                </a:rPr>
                              </m:ctrlPr>
                            </m:sSubPr>
                            <m:e>
                              <m:r>
                                <a:rPr lang="en-IN" sz="1600" b="1" i="1">
                                  <a:latin typeface="Cambria Math" panose="02040503050406030204" pitchFamily="18" charset="0"/>
                                  <a:ea typeface="Arial" panose="020B0604020202020204" pitchFamily="34" charset="0"/>
                                </a:rPr>
                                <m:t>𝑿</m:t>
                              </m:r>
                            </m:e>
                            <m:sub>
                              <m:r>
                                <a:rPr lang="en-IN" sz="1600" i="1">
                                  <a:latin typeface="Cambria Math" panose="02040503050406030204" pitchFamily="18" charset="0"/>
                                  <a:ea typeface="Arial" panose="020B0604020202020204" pitchFamily="34" charset="0"/>
                                </a:rPr>
                                <m:t>𝑖</m:t>
                              </m:r>
                            </m:sub>
                          </m:sSub>
                        </m:e>
                      </m:d>
                      <m:r>
                        <a:rPr lang="en-IN" sz="1600" i="1">
                          <a:latin typeface="Cambria Math" panose="02040503050406030204" pitchFamily="18" charset="0"/>
                          <a:ea typeface="Arial" panose="020B0604020202020204" pitchFamily="34" charset="0"/>
                        </a:rPr>
                        <m:t>=</m:t>
                      </m:r>
                      <m:r>
                        <a:rPr lang="en-IN" sz="1600" b="0" i="1" smtClean="0">
                          <a:latin typeface="Cambria Math" panose="02040503050406030204" pitchFamily="18" charset="0"/>
                          <a:ea typeface="Arial" panose="020B0604020202020204" pitchFamily="34" charset="0"/>
                        </a:rPr>
                        <m:t>+1 </m:t>
                      </m:r>
                      <m:r>
                        <a:rPr lang="en-IN" sz="1600" b="0" i="1" smtClean="0">
                          <a:latin typeface="Cambria Math" panose="02040503050406030204" pitchFamily="18" charset="0"/>
                          <a:ea typeface="Arial" panose="020B0604020202020204" pitchFamily="34" charset="0"/>
                        </a:rPr>
                        <m:t>𝑓𝑜𝑟</m:t>
                      </m:r>
                      <m:r>
                        <a:rPr lang="en-IN" sz="1600" b="0" i="1" smtClean="0">
                          <a:latin typeface="Cambria Math" panose="02040503050406030204" pitchFamily="18" charset="0"/>
                          <a:ea typeface="Arial" panose="020B0604020202020204" pitchFamily="34" charset="0"/>
                        </a:rPr>
                        <m:t> </m:t>
                      </m:r>
                      <m:r>
                        <a:rPr lang="en-IN" sz="1600" b="0" i="1" smtClean="0">
                          <a:latin typeface="Cambria Math" panose="02040503050406030204" pitchFamily="18" charset="0"/>
                          <a:ea typeface="Arial" panose="020B0604020202020204" pitchFamily="34" charset="0"/>
                        </a:rPr>
                        <m:t>𝑝𝑜𝑠𝑖𝑡𝑖𝑣𝑒</m:t>
                      </m:r>
                      <m:r>
                        <a:rPr lang="en-IN" sz="1600" b="0" i="1" smtClean="0">
                          <a:latin typeface="Cambria Math" panose="02040503050406030204" pitchFamily="18" charset="0"/>
                          <a:ea typeface="Arial" panose="020B0604020202020204" pitchFamily="34" charset="0"/>
                        </a:rPr>
                        <m:t> </m:t>
                      </m:r>
                      <m:r>
                        <a:rPr lang="en-IN" sz="1600" b="0" i="1" smtClean="0">
                          <a:latin typeface="Cambria Math" panose="02040503050406030204" pitchFamily="18" charset="0"/>
                          <a:ea typeface="Arial" panose="020B0604020202020204" pitchFamily="34" charset="0"/>
                        </a:rPr>
                        <m:t>𝑠𝑎𝑚𝑝𝑙𝑒𝑠</m:t>
                      </m:r>
                      <m:r>
                        <a:rPr lang="en-IN" sz="1600" b="0" i="1" smtClean="0">
                          <a:latin typeface="Cambria Math" panose="02040503050406030204" pitchFamily="18" charset="0"/>
                          <a:ea typeface="Arial" panose="020B0604020202020204" pitchFamily="34" charset="0"/>
                        </a:rPr>
                        <m:t> </m:t>
                      </m:r>
                      <m:r>
                        <a:rPr lang="en-IN" sz="1600" b="0" i="1" smtClean="0">
                          <a:latin typeface="Cambria Math" panose="02040503050406030204" pitchFamily="18" charset="0"/>
                          <a:ea typeface="Arial" panose="020B0604020202020204" pitchFamily="34" charset="0"/>
                        </a:rPr>
                        <m:t>𝑎𝑛𝑑</m:t>
                      </m:r>
                    </m:oMath>
                  </m:oMathPara>
                </a14:m>
                <a:endParaRPr lang="en-IN" sz="1600" b="0" i="1" dirty="0">
                  <a:latin typeface="Cambria Math" panose="02040503050406030204" pitchFamily="18" charset="0"/>
                  <a:ea typeface="Arial" panose="020B0604020202020204" pitchFamily="34" charset="0"/>
                </a:endParaRPr>
              </a:p>
              <a:p>
                <a:r>
                  <a:rPr lang="en-IN" sz="1600" dirty="0">
                    <a:ea typeface="Arial" panose="020B0604020202020204" pitchFamily="34" charset="0"/>
                  </a:rPr>
                  <a:t> </a:t>
                </a:r>
                <a14:m>
                  <m:oMath xmlns:m="http://schemas.openxmlformats.org/officeDocument/2006/math">
                    <m:sSup>
                      <m:sSupPr>
                        <m:ctrlPr>
                          <a:rPr lang="en-IN" sz="1600" i="1">
                            <a:latin typeface="Cambria Math" panose="02040503050406030204" pitchFamily="18" charset="0"/>
                            <a:ea typeface="Arial" panose="020B0604020202020204" pitchFamily="34" charset="0"/>
                          </a:rPr>
                        </m:ctrlPr>
                      </m:sSupPr>
                      <m:e>
                        <m:r>
                          <a:rPr lang="en-IN" sz="1600" b="1" i="1">
                            <a:latin typeface="Cambria Math" panose="02040503050406030204" pitchFamily="18" charset="0"/>
                            <a:ea typeface="Arial" panose="020B0604020202020204" pitchFamily="34" charset="0"/>
                          </a:rPr>
                          <m:t>𝒘</m:t>
                        </m:r>
                      </m:e>
                      <m:sup>
                        <m:r>
                          <a:rPr lang="en-IN" sz="1600" i="1">
                            <a:latin typeface="Cambria Math" panose="02040503050406030204" pitchFamily="18" charset="0"/>
                            <a:ea typeface="Arial" panose="020B0604020202020204" pitchFamily="34" charset="0"/>
                          </a:rPr>
                          <m:t>𝑇</m:t>
                        </m:r>
                      </m:sup>
                    </m:sSup>
                    <m:r>
                      <a:rPr lang="en-IN" sz="1600" i="1">
                        <a:latin typeface="Cambria Math" panose="02040503050406030204" pitchFamily="18" charset="0"/>
                        <a:ea typeface="Arial" panose="020B0604020202020204" pitchFamily="34" charset="0"/>
                      </a:rPr>
                      <m:t>𝜙</m:t>
                    </m:r>
                    <m:d>
                      <m:dPr>
                        <m:ctrlPr>
                          <a:rPr lang="en-IN" sz="1600" i="1">
                            <a:latin typeface="Cambria Math" panose="02040503050406030204" pitchFamily="18" charset="0"/>
                            <a:ea typeface="Arial" panose="020B0604020202020204" pitchFamily="34" charset="0"/>
                          </a:rPr>
                        </m:ctrlPr>
                      </m:dPr>
                      <m:e>
                        <m:sSub>
                          <m:sSubPr>
                            <m:ctrlPr>
                              <a:rPr lang="en-IN" sz="1600" i="1">
                                <a:latin typeface="Cambria Math" panose="02040503050406030204" pitchFamily="18" charset="0"/>
                                <a:ea typeface="Arial" panose="020B0604020202020204" pitchFamily="34" charset="0"/>
                              </a:rPr>
                            </m:ctrlPr>
                          </m:sSubPr>
                          <m:e>
                            <m:r>
                              <a:rPr lang="en-IN" sz="1600" b="1" i="1">
                                <a:latin typeface="Cambria Math" panose="02040503050406030204" pitchFamily="18" charset="0"/>
                                <a:ea typeface="Arial" panose="020B0604020202020204" pitchFamily="34" charset="0"/>
                              </a:rPr>
                              <m:t>𝑿</m:t>
                            </m:r>
                          </m:e>
                          <m:sub>
                            <m:r>
                              <a:rPr lang="en-IN" sz="1600" i="1">
                                <a:latin typeface="Cambria Math" panose="02040503050406030204" pitchFamily="18" charset="0"/>
                                <a:ea typeface="Arial" panose="020B0604020202020204" pitchFamily="34" charset="0"/>
                              </a:rPr>
                              <m:t>𝑖</m:t>
                            </m:r>
                          </m:sub>
                        </m:sSub>
                      </m:e>
                    </m:d>
                    <m:r>
                      <a:rPr lang="en-IN" sz="1600" i="1">
                        <a:latin typeface="Cambria Math" panose="02040503050406030204" pitchFamily="18" charset="0"/>
                        <a:ea typeface="Arial" panose="020B0604020202020204" pitchFamily="34" charset="0"/>
                      </a:rPr>
                      <m:t>=</m:t>
                    </m:r>
                    <m:r>
                      <a:rPr lang="en-IN" sz="1600" b="0" i="1" smtClean="0">
                        <a:latin typeface="Cambria Math" panose="02040503050406030204" pitchFamily="18" charset="0"/>
                        <a:ea typeface="Arial" panose="020B0604020202020204" pitchFamily="34" charset="0"/>
                      </a:rPr>
                      <m:t>−1 </m:t>
                    </m:r>
                    <m:r>
                      <a:rPr lang="en-IN" sz="1600" b="0" i="1" smtClean="0">
                        <a:latin typeface="Cambria Math" panose="02040503050406030204" pitchFamily="18" charset="0"/>
                        <a:ea typeface="Arial" panose="020B0604020202020204" pitchFamily="34" charset="0"/>
                      </a:rPr>
                      <m:t>𝑓𝑜𝑟</m:t>
                    </m:r>
                    <m:r>
                      <a:rPr lang="en-IN" sz="1600" b="0" i="1" smtClean="0">
                        <a:latin typeface="Cambria Math" panose="02040503050406030204" pitchFamily="18" charset="0"/>
                        <a:ea typeface="Arial" panose="020B0604020202020204" pitchFamily="34" charset="0"/>
                      </a:rPr>
                      <m:t> </m:t>
                    </m:r>
                    <m:r>
                      <a:rPr lang="en-IN" sz="1600" b="0" i="1" smtClean="0">
                        <a:latin typeface="Cambria Math" panose="02040503050406030204" pitchFamily="18" charset="0"/>
                        <a:ea typeface="Arial" panose="020B0604020202020204" pitchFamily="34" charset="0"/>
                      </a:rPr>
                      <m:t>𝑛𝑒𝑔𝑎𝑡𝑖𝑣𝑒</m:t>
                    </m:r>
                    <m:r>
                      <a:rPr lang="en-IN" sz="1600" b="0" i="1" smtClean="0">
                        <a:latin typeface="Cambria Math" panose="02040503050406030204" pitchFamily="18" charset="0"/>
                        <a:ea typeface="Arial" panose="020B0604020202020204" pitchFamily="34" charset="0"/>
                      </a:rPr>
                      <m:t> </m:t>
                    </m:r>
                    <m:r>
                      <a:rPr lang="en-IN" sz="1600" b="0" i="1" smtClean="0">
                        <a:latin typeface="Cambria Math" panose="02040503050406030204" pitchFamily="18" charset="0"/>
                        <a:ea typeface="Arial" panose="020B0604020202020204" pitchFamily="34" charset="0"/>
                      </a:rPr>
                      <m:t>𝑠𝑎𝑚𝑝𝑙𝑒𝑠</m:t>
                    </m:r>
                    <m:r>
                      <a:rPr lang="en-IN" sz="1600" b="0" i="1" smtClean="0">
                        <a:latin typeface="Cambria Math" panose="02040503050406030204" pitchFamily="18" charset="0"/>
                        <a:ea typeface="Arial" panose="020B0604020202020204" pitchFamily="34" charset="0"/>
                      </a:rPr>
                      <m:t>.</m:t>
                    </m:r>
                  </m:oMath>
                </a14:m>
                <a:endParaRPr lang="en-IN" sz="1100" dirty="0">
                  <a:latin typeface="Arial" panose="020B0604020202020204" pitchFamily="34" charset="0"/>
                  <a:ea typeface="Arial" panose="020B0604020202020204" pitchFamily="34" charset="0"/>
                </a:endParaRPr>
              </a:p>
            </p:txBody>
          </p:sp>
        </mc:Choice>
        <mc:Fallback xmlns="">
          <p:sp>
            <p:nvSpPr>
              <p:cNvPr id="5" name="TextBox 4">
                <a:extLst>
                  <a:ext uri="{FF2B5EF4-FFF2-40B4-BE49-F238E27FC236}">
                    <a16:creationId xmlns:a16="http://schemas.microsoft.com/office/drawing/2014/main" id="{CDF9B155-FE28-12A2-2C42-6E356408D5AF}"/>
                  </a:ext>
                </a:extLst>
              </p:cNvPr>
              <p:cNvSpPr txBox="1">
                <a:spLocks noRot="1" noChangeAspect="1" noMove="1" noResize="1" noEditPoints="1" noAdjustHandles="1" noChangeArrowheads="1" noChangeShapeType="1" noTextEdit="1"/>
              </p:cNvSpPr>
              <p:nvPr/>
            </p:nvSpPr>
            <p:spPr>
              <a:xfrm>
                <a:off x="1297578" y="2416957"/>
                <a:ext cx="6548844" cy="492443"/>
              </a:xfrm>
              <a:prstGeom prst="rect">
                <a:avLst/>
              </a:prstGeom>
              <a:blipFill>
                <a:blip r:embed="rId4"/>
                <a:stretch>
                  <a:fillRect l="-186" r="-93" b="-1728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53A0ED-F5F7-8ED3-DA09-C6947EE65030}"/>
                  </a:ext>
                </a:extLst>
              </p:cNvPr>
              <p:cNvSpPr txBox="1"/>
              <p:nvPr/>
            </p:nvSpPr>
            <p:spPr>
              <a:xfrm>
                <a:off x="1564379" y="3044224"/>
                <a:ext cx="372069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𝑇h𝑒</m:t>
                      </m:r>
                      <m:r>
                        <a:rPr lang="en-US" i="1">
                          <a:latin typeface="Cambria Math" panose="02040503050406030204" pitchFamily="18" charset="0"/>
                        </a:rPr>
                        <m:t> </m:t>
                      </m:r>
                      <m:r>
                        <a:rPr lang="en-US" i="1">
                          <a:latin typeface="Cambria Math" panose="02040503050406030204" pitchFamily="18" charset="0"/>
                        </a:rPr>
                        <m:t>𝑆𝑉𝑀</m:t>
                      </m:r>
                      <m:r>
                        <a:rPr lang="en-US" i="1">
                          <a:latin typeface="Cambria Math" panose="02040503050406030204" pitchFamily="18" charset="0"/>
                        </a:rPr>
                        <m:t> </m:t>
                      </m:r>
                      <m:r>
                        <a:rPr lang="en-US" i="1">
                          <a:latin typeface="Cambria Math" panose="02040503050406030204" pitchFamily="18" charset="0"/>
                        </a:rPr>
                        <m:t>𝑓𝑜𝑟𝑚𝑢𝑙𝑎𝑡𝑖𝑜𝑛</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𝑡h𝑒𝑟𝑒𝑓𝑜𝑟𝑒</m:t>
                      </m:r>
                      <m:r>
                        <a:rPr lang="en-US" i="1">
                          <a:latin typeface="Cambria Math" panose="02040503050406030204" pitchFamily="18" charset="0"/>
                        </a:rPr>
                        <m:t> </m:t>
                      </m:r>
                      <m:r>
                        <a:rPr lang="en-US" i="1">
                          <a:latin typeface="Cambria Math" panose="02040503050406030204" pitchFamily="18" charset="0"/>
                        </a:rPr>
                        <m:t>𝑤𝑟𝑖𝑡𝑡𝑒𝑛</m:t>
                      </m:r>
                      <m:r>
                        <a:rPr lang="en-US" i="1">
                          <a:latin typeface="Cambria Math" panose="02040503050406030204" pitchFamily="18" charset="0"/>
                        </a:rPr>
                        <m:t> </m:t>
                      </m:r>
                      <m:r>
                        <a:rPr lang="en-US" i="1">
                          <a:latin typeface="Cambria Math" panose="02040503050406030204" pitchFamily="18" charset="0"/>
                        </a:rPr>
                        <m:t>𝑎𝑠</m:t>
                      </m:r>
                    </m:oMath>
                  </m:oMathPara>
                </a14:m>
                <a:endParaRPr lang="en-IN" dirty="0"/>
              </a:p>
            </p:txBody>
          </p:sp>
        </mc:Choice>
        <mc:Fallback xmlns="">
          <p:sp>
            <p:nvSpPr>
              <p:cNvPr id="6" name="TextBox 5">
                <a:extLst>
                  <a:ext uri="{FF2B5EF4-FFF2-40B4-BE49-F238E27FC236}">
                    <a16:creationId xmlns:a16="http://schemas.microsoft.com/office/drawing/2014/main" id="{D053A0ED-F5F7-8ED3-DA09-C6947EE65030}"/>
                  </a:ext>
                </a:extLst>
              </p:cNvPr>
              <p:cNvSpPr txBox="1">
                <a:spLocks noRot="1" noChangeAspect="1" noMove="1" noResize="1" noEditPoints="1" noAdjustHandles="1" noChangeArrowheads="1" noChangeShapeType="1" noTextEdit="1"/>
              </p:cNvSpPr>
              <p:nvPr/>
            </p:nvSpPr>
            <p:spPr>
              <a:xfrm>
                <a:off x="1564379" y="3044224"/>
                <a:ext cx="3720699" cy="215444"/>
              </a:xfrm>
              <a:prstGeom prst="rect">
                <a:avLst/>
              </a:prstGeom>
              <a:blipFill>
                <a:blip r:embed="rId5"/>
                <a:stretch>
                  <a:fillRect l="-656" b="-3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946C20-536F-1DAD-EEBF-C56C81574620}"/>
                  </a:ext>
                </a:extLst>
              </p:cNvPr>
              <p:cNvSpPr txBox="1"/>
              <p:nvPr/>
            </p:nvSpPr>
            <p:spPr>
              <a:xfrm>
                <a:off x="3834586" y="3394493"/>
                <a:ext cx="1814343"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i="1" smtClean="0">
                              <a:latin typeface="Cambria Math" panose="02040503050406030204" pitchFamily="18" charset="0"/>
                            </a:rPr>
                          </m:ctrlPr>
                        </m:mPr>
                        <m:mr>
                          <m:e>
                            <m:r>
                              <m:rPr>
                                <m:brk m:alnAt="7"/>
                              </m:rPr>
                              <a:rPr lang="en-IN" b="0" i="1" smtClean="0">
                                <a:latin typeface="Cambria Math" panose="02040503050406030204" pitchFamily="18" charset="0"/>
                              </a:rPr>
                              <m:t>𝑚</m:t>
                            </m:r>
                            <m:r>
                              <a:rPr lang="en-IN" b="0" i="1" smtClean="0">
                                <a:latin typeface="Cambria Math" panose="02040503050406030204" pitchFamily="18" charset="0"/>
                              </a:rPr>
                              <m:t>𝑖𝑛</m:t>
                            </m:r>
                          </m:e>
                        </m:mr>
                        <m:mr>
                          <m:e>
                            <m:r>
                              <a:rPr lang="en-IN" b="0" i="1" smtClean="0">
                                <a:latin typeface="Cambria Math" panose="02040503050406030204" pitchFamily="18" charset="0"/>
                              </a:rPr>
                              <m:t>𝑤</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𝛾</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𝜉</m:t>
                            </m:r>
                          </m:e>
                        </m:mr>
                      </m:m>
                      <m:f>
                        <m:fPr>
                          <m:ctrlPr>
                            <a:rPr lang="en-IN"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1" i="1" smtClean="0">
                              <a:latin typeface="Cambria Math" panose="02040503050406030204" pitchFamily="18" charset="0"/>
                            </a:rPr>
                            <m:t>𝒘</m:t>
                          </m:r>
                        </m:e>
                        <m:sup>
                          <m:r>
                            <a:rPr lang="en-IN" b="0" i="1" smtClean="0">
                              <a:latin typeface="Cambria Math" panose="02040503050406030204" pitchFamily="18" charset="0"/>
                            </a:rPr>
                            <m:t>𝑇</m:t>
                          </m:r>
                        </m:sup>
                      </m:sSup>
                      <m:r>
                        <a:rPr lang="en-IN" b="1" i="1" smtClean="0">
                          <a:latin typeface="Cambria Math" panose="02040503050406030204" pitchFamily="18" charset="0"/>
                        </a:rPr>
                        <m:t>𝒘</m:t>
                      </m:r>
                      <m:r>
                        <a:rPr lang="en-IN" b="0" i="1" smtClean="0">
                          <a:latin typeface="Cambria Math" panose="02040503050406030204" pitchFamily="18" charset="0"/>
                        </a:rPr>
                        <m:t>+</m:t>
                      </m:r>
                      <m:r>
                        <a:rPr lang="en-IN" b="0" i="1" smtClean="0">
                          <a:latin typeface="Cambria Math" panose="02040503050406030204" pitchFamily="18" charset="0"/>
                        </a:rPr>
                        <m:t>𝐶</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US" b="0" i="1" smtClean="0">
                              <a:latin typeface="Cambria Math" panose="02040503050406030204" pitchFamily="18" charset="0"/>
                            </a:rPr>
                            <m:t>𝑚</m:t>
                          </m:r>
                        </m:sup>
                        <m:e>
                          <m:sSub>
                            <m:sSubPr>
                              <m:ctrlPr>
                                <a:rPr lang="en-IN" b="0"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𝝃</m:t>
                              </m:r>
                            </m:e>
                            <m:sub>
                              <m:r>
                                <a:rPr lang="en-IN" b="0" i="1" smtClean="0">
                                  <a:latin typeface="Cambria Math" panose="02040503050406030204" pitchFamily="18" charset="0"/>
                                  <a:ea typeface="Cambria Math" panose="02040503050406030204" pitchFamily="18" charset="0"/>
                                </a:rPr>
                                <m:t>𝑖</m:t>
                              </m:r>
                            </m:sub>
                          </m:sSub>
                        </m:e>
                      </m:nary>
                    </m:oMath>
                  </m:oMathPara>
                </a14:m>
                <a:endParaRPr lang="en-IN" dirty="0"/>
              </a:p>
            </p:txBody>
          </p:sp>
        </mc:Choice>
        <mc:Fallback xmlns="">
          <p:sp>
            <p:nvSpPr>
              <p:cNvPr id="7" name="TextBox 6">
                <a:extLst>
                  <a:ext uri="{FF2B5EF4-FFF2-40B4-BE49-F238E27FC236}">
                    <a16:creationId xmlns:a16="http://schemas.microsoft.com/office/drawing/2014/main" id="{F8946C20-536F-1DAD-EEBF-C56C81574620}"/>
                  </a:ext>
                </a:extLst>
              </p:cNvPr>
              <p:cNvSpPr txBox="1">
                <a:spLocks noRot="1" noChangeAspect="1" noMove="1" noResize="1" noEditPoints="1" noAdjustHandles="1" noChangeArrowheads="1" noChangeShapeType="1" noTextEdit="1"/>
              </p:cNvSpPr>
              <p:nvPr/>
            </p:nvSpPr>
            <p:spPr>
              <a:xfrm>
                <a:off x="3834586" y="3394493"/>
                <a:ext cx="1814343" cy="588174"/>
              </a:xfrm>
              <a:prstGeom prst="rect">
                <a:avLst/>
              </a:prstGeom>
              <a:blipFill>
                <a:blip r:embed="rId6"/>
                <a:stretch>
                  <a:fillRect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313D05-1BEC-6887-5788-367CB56BA7BF}"/>
                  </a:ext>
                </a:extLst>
              </p:cNvPr>
              <p:cNvSpPr txBox="1"/>
              <p:nvPr/>
            </p:nvSpPr>
            <p:spPr>
              <a:xfrm>
                <a:off x="3880847" y="4117492"/>
                <a:ext cx="32853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𝑑</m:t>
                          </m:r>
                        </m:e>
                        <m:sub>
                          <m:r>
                            <a:rPr lang="en-IN" i="1">
                              <a:latin typeface="Cambria Math" panose="02040503050406030204" pitchFamily="18" charset="0"/>
                            </a:rPr>
                            <m:t>𝑖</m:t>
                          </m:r>
                        </m:sub>
                      </m:sSub>
                      <m:r>
                        <a:rPr lang="en-IN" i="1">
                          <a:latin typeface="Cambria Math" panose="02040503050406030204" pitchFamily="18" charset="0"/>
                        </a:rPr>
                        <m:t>(</m:t>
                      </m:r>
                      <m:sSup>
                        <m:sSupPr>
                          <m:ctrlPr>
                            <a:rPr lang="en-IN" i="1">
                              <a:latin typeface="Cambria Math" panose="02040503050406030204" pitchFamily="18" charset="0"/>
                              <a:ea typeface="Arial" panose="020B0604020202020204" pitchFamily="34" charset="0"/>
                            </a:rPr>
                          </m:ctrlPr>
                        </m:sSupPr>
                        <m:e>
                          <m:r>
                            <a:rPr lang="en-IN" b="1" i="1">
                              <a:latin typeface="Cambria Math" panose="02040503050406030204" pitchFamily="18" charset="0"/>
                              <a:ea typeface="Arial" panose="020B0604020202020204" pitchFamily="34" charset="0"/>
                            </a:rPr>
                            <m:t>𝒘</m:t>
                          </m:r>
                        </m:e>
                        <m:sup>
                          <m:r>
                            <a:rPr lang="en-IN" i="1">
                              <a:latin typeface="Cambria Math" panose="02040503050406030204" pitchFamily="18" charset="0"/>
                              <a:ea typeface="Arial" panose="020B0604020202020204" pitchFamily="34" charset="0"/>
                            </a:rPr>
                            <m:t>𝑇</m:t>
                          </m:r>
                        </m:sup>
                      </m:sSup>
                      <m:r>
                        <a:rPr lang="en-IN" i="1">
                          <a:latin typeface="Cambria Math" panose="02040503050406030204" pitchFamily="18" charset="0"/>
                          <a:ea typeface="Arial" panose="020B0604020202020204" pitchFamily="34" charset="0"/>
                        </a:rPr>
                        <m:t>𝜙</m:t>
                      </m:r>
                      <m:d>
                        <m:dPr>
                          <m:ctrlPr>
                            <a:rPr lang="en-IN" i="1">
                              <a:latin typeface="Cambria Math" panose="02040503050406030204" pitchFamily="18" charset="0"/>
                              <a:ea typeface="Arial" panose="020B0604020202020204" pitchFamily="34" charset="0"/>
                            </a:rPr>
                          </m:ctrlPr>
                        </m:dPr>
                        <m:e>
                          <m:sSub>
                            <m:sSubPr>
                              <m:ctrlPr>
                                <a:rPr lang="en-IN" i="1">
                                  <a:latin typeface="Cambria Math" panose="02040503050406030204" pitchFamily="18" charset="0"/>
                                  <a:ea typeface="Arial" panose="020B0604020202020204" pitchFamily="34" charset="0"/>
                                </a:rPr>
                              </m:ctrlPr>
                            </m:sSubPr>
                            <m:e>
                              <m:r>
                                <a:rPr lang="en-IN" b="1" i="1">
                                  <a:latin typeface="Cambria Math" panose="02040503050406030204" pitchFamily="18" charset="0"/>
                                  <a:ea typeface="Arial" panose="020B0604020202020204" pitchFamily="34" charset="0"/>
                                </a:rPr>
                                <m:t>𝑿</m:t>
                              </m:r>
                            </m:e>
                            <m:sub>
                              <m:r>
                                <a:rPr lang="en-IN" i="1">
                                  <a:latin typeface="Cambria Math" panose="02040503050406030204" pitchFamily="18" charset="0"/>
                                  <a:ea typeface="Arial" panose="020B0604020202020204" pitchFamily="34" charset="0"/>
                                </a:rPr>
                                <m:t>𝑖</m:t>
                              </m:r>
                            </m:sub>
                          </m:sSub>
                        </m:e>
                      </m:d>
                      <m:r>
                        <a:rPr lang="en-IN" i="1">
                          <a:latin typeface="Cambria Math" panose="02040503050406030204" pitchFamily="18" charset="0"/>
                        </a:rPr>
                        <m:t>)+</m:t>
                      </m:r>
                      <m:sSub>
                        <m:sSubPr>
                          <m:ctrlPr>
                            <a:rPr lang="en-IN" i="1">
                              <a:latin typeface="Cambria Math" panose="02040503050406030204" pitchFamily="18" charset="0"/>
                            </a:rPr>
                          </m:ctrlPr>
                        </m:sSubPr>
                        <m:e>
                          <m:r>
                            <a:rPr lang="en-IN" b="1" i="1" smtClean="0">
                              <a:latin typeface="Cambria Math" panose="02040503050406030204" pitchFamily="18" charset="0"/>
                            </a:rPr>
                            <m:t>𝝃</m:t>
                          </m:r>
                        </m:e>
                        <m:sub>
                          <m:r>
                            <a:rPr lang="en-IN" i="1">
                              <a:latin typeface="Cambria Math" panose="02040503050406030204" pitchFamily="18" charset="0"/>
                            </a:rPr>
                            <m:t>𝑖</m:t>
                          </m:r>
                        </m:sub>
                      </m:sSub>
                      <m:r>
                        <a:rPr lang="en-IN" i="1">
                          <a:latin typeface="Cambria Math" panose="02040503050406030204" pitchFamily="18" charset="0"/>
                        </a:rPr>
                        <m:t>−1≥0, </m:t>
                      </m:r>
                      <m:r>
                        <a:rPr lang="en-IN" b="0" i="1" smtClean="0">
                          <a:latin typeface="Cambria Math" panose="02040503050406030204" pitchFamily="18" charset="0"/>
                        </a:rPr>
                        <m:t> </m:t>
                      </m:r>
                      <m:r>
                        <a:rPr lang="en-IN" i="1">
                          <a:latin typeface="Cambria Math" panose="02040503050406030204" pitchFamily="18" charset="0"/>
                        </a:rPr>
                        <m:t>1≤</m:t>
                      </m:r>
                      <m:r>
                        <a:rPr lang="en-IN" i="1">
                          <a:latin typeface="Cambria Math" panose="02040503050406030204" pitchFamily="18" charset="0"/>
                        </a:rPr>
                        <m:t>𝑖</m:t>
                      </m:r>
                      <m:r>
                        <a:rPr lang="en-IN" i="1">
                          <a:latin typeface="Cambria Math" panose="02040503050406030204" pitchFamily="18" charset="0"/>
                        </a:rPr>
                        <m:t>≤</m:t>
                      </m:r>
                      <m:r>
                        <a:rPr lang="en-US" b="0" i="1" smtClean="0">
                          <a:latin typeface="Cambria Math" panose="02040503050406030204" pitchFamily="18" charset="0"/>
                        </a:rPr>
                        <m:t>𝑚</m:t>
                      </m:r>
                    </m:oMath>
                  </m:oMathPara>
                </a14:m>
                <a:endParaRPr lang="en-IN" dirty="0"/>
              </a:p>
            </p:txBody>
          </p:sp>
        </mc:Choice>
        <mc:Fallback xmlns="">
          <p:sp>
            <p:nvSpPr>
              <p:cNvPr id="8" name="TextBox 7">
                <a:extLst>
                  <a:ext uri="{FF2B5EF4-FFF2-40B4-BE49-F238E27FC236}">
                    <a16:creationId xmlns:a16="http://schemas.microsoft.com/office/drawing/2014/main" id="{49313D05-1BEC-6887-5788-367CB56BA7BF}"/>
                  </a:ext>
                </a:extLst>
              </p:cNvPr>
              <p:cNvSpPr txBox="1">
                <a:spLocks noRot="1" noChangeAspect="1" noMove="1" noResize="1" noEditPoints="1" noAdjustHandles="1" noChangeArrowheads="1" noChangeShapeType="1" noTextEdit="1"/>
              </p:cNvSpPr>
              <p:nvPr/>
            </p:nvSpPr>
            <p:spPr>
              <a:xfrm>
                <a:off x="3880847" y="4117492"/>
                <a:ext cx="3285387" cy="215444"/>
              </a:xfrm>
              <a:prstGeom prst="rect">
                <a:avLst/>
              </a:prstGeom>
              <a:blipFill>
                <a:blip r:embed="rId7"/>
                <a:stretch>
                  <a:fillRect l="-7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660080F-419E-8651-92BE-1D5FC77557DB}"/>
                  </a:ext>
                </a:extLst>
              </p:cNvPr>
              <p:cNvSpPr txBox="1"/>
              <p:nvPr/>
            </p:nvSpPr>
            <p:spPr>
              <a:xfrm>
                <a:off x="2570007" y="4121275"/>
                <a:ext cx="8547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𝑠𝑢𝑏𝑗𝑒𝑐𝑡</m:t>
                      </m:r>
                      <m:r>
                        <a:rPr lang="en-IN" b="0" i="1" smtClean="0">
                          <a:latin typeface="Cambria Math" panose="02040503050406030204" pitchFamily="18" charset="0"/>
                        </a:rPr>
                        <m:t> </m:t>
                      </m:r>
                      <m:r>
                        <a:rPr lang="en-IN" b="0" i="1" smtClean="0">
                          <a:latin typeface="Cambria Math" panose="02040503050406030204" pitchFamily="18" charset="0"/>
                        </a:rPr>
                        <m:t>𝑡𝑜</m:t>
                      </m:r>
                    </m:oMath>
                  </m:oMathPara>
                </a14:m>
                <a:endParaRPr lang="en-IN" dirty="0"/>
              </a:p>
            </p:txBody>
          </p:sp>
        </mc:Choice>
        <mc:Fallback xmlns="">
          <p:sp>
            <p:nvSpPr>
              <p:cNvPr id="9" name="TextBox 8">
                <a:extLst>
                  <a:ext uri="{FF2B5EF4-FFF2-40B4-BE49-F238E27FC236}">
                    <a16:creationId xmlns:a16="http://schemas.microsoft.com/office/drawing/2014/main" id="{B660080F-419E-8651-92BE-1D5FC77557DB}"/>
                  </a:ext>
                </a:extLst>
              </p:cNvPr>
              <p:cNvSpPr txBox="1">
                <a:spLocks noRot="1" noChangeAspect="1" noMove="1" noResize="1" noEditPoints="1" noAdjustHandles="1" noChangeArrowheads="1" noChangeShapeType="1" noTextEdit="1"/>
              </p:cNvSpPr>
              <p:nvPr/>
            </p:nvSpPr>
            <p:spPr>
              <a:xfrm>
                <a:off x="2570007" y="4121275"/>
                <a:ext cx="854721" cy="215444"/>
              </a:xfrm>
              <a:prstGeom prst="rect">
                <a:avLst/>
              </a:prstGeom>
              <a:blipFill>
                <a:blip r:embed="rId8"/>
                <a:stretch>
                  <a:fillRect l="-6429" r="-2143" b="-371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BE5499-69C2-8531-82DC-DE61DE1FF840}"/>
                  </a:ext>
                </a:extLst>
              </p:cNvPr>
              <p:cNvSpPr txBox="1"/>
              <p:nvPr/>
            </p:nvSpPr>
            <p:spPr>
              <a:xfrm>
                <a:off x="5285078" y="4336719"/>
                <a:ext cx="208512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1" i="1">
                              <a:latin typeface="Cambria Math" panose="02040503050406030204" pitchFamily="18" charset="0"/>
                            </a:rPr>
                            <m:t>𝝃</m:t>
                          </m:r>
                        </m:e>
                        <m:sub>
                          <m:r>
                            <a:rPr lang="en-IN" i="1">
                              <a:latin typeface="Cambria Math" panose="02040503050406030204" pitchFamily="18" charset="0"/>
                            </a:rPr>
                            <m:t>𝑖</m:t>
                          </m:r>
                        </m:sub>
                      </m:sSub>
                      <m:r>
                        <a:rPr lang="en-IN" i="1">
                          <a:latin typeface="Cambria Math" panose="02040503050406030204" pitchFamily="18" charset="0"/>
                        </a:rPr>
                        <m:t>≥0, </m:t>
                      </m:r>
                      <m:r>
                        <a:rPr lang="en-US" b="0" i="1" smtClean="0">
                          <a:latin typeface="Cambria Math" panose="02040503050406030204" pitchFamily="18" charset="0"/>
                        </a:rPr>
                        <m:t> </m:t>
                      </m:r>
                      <m:r>
                        <a:rPr lang="en-IN" i="1">
                          <a:latin typeface="Cambria Math" panose="02040503050406030204" pitchFamily="18" charset="0"/>
                        </a:rPr>
                        <m:t>1≤</m:t>
                      </m:r>
                      <m:r>
                        <a:rPr lang="en-IN" i="1">
                          <a:latin typeface="Cambria Math" panose="02040503050406030204" pitchFamily="18" charset="0"/>
                        </a:rPr>
                        <m:t>𝑖</m:t>
                      </m:r>
                      <m:r>
                        <a:rPr lang="en-IN" i="1">
                          <a:latin typeface="Cambria Math" panose="02040503050406030204" pitchFamily="18" charset="0"/>
                        </a:rPr>
                        <m:t>≤</m:t>
                      </m:r>
                      <m:r>
                        <a:rPr lang="en-US" b="0" i="1" smtClean="0">
                          <a:latin typeface="Cambria Math" panose="02040503050406030204" pitchFamily="18" charset="0"/>
                        </a:rPr>
                        <m:t>𝑚</m:t>
                      </m:r>
                    </m:oMath>
                  </m:oMathPara>
                </a14:m>
                <a:endParaRPr lang="en-IN" dirty="0"/>
              </a:p>
            </p:txBody>
          </p:sp>
        </mc:Choice>
        <mc:Fallback xmlns="">
          <p:sp>
            <p:nvSpPr>
              <p:cNvPr id="11" name="TextBox 10">
                <a:extLst>
                  <a:ext uri="{FF2B5EF4-FFF2-40B4-BE49-F238E27FC236}">
                    <a16:creationId xmlns:a16="http://schemas.microsoft.com/office/drawing/2014/main" id="{A9BE5499-69C2-8531-82DC-DE61DE1FF840}"/>
                  </a:ext>
                </a:extLst>
              </p:cNvPr>
              <p:cNvSpPr txBox="1">
                <a:spLocks noRot="1" noChangeAspect="1" noMove="1" noResize="1" noEditPoints="1" noAdjustHandles="1" noChangeArrowheads="1" noChangeShapeType="1" noTextEdit="1"/>
              </p:cNvSpPr>
              <p:nvPr/>
            </p:nvSpPr>
            <p:spPr>
              <a:xfrm>
                <a:off x="5285078" y="4336719"/>
                <a:ext cx="2085124" cy="307777"/>
              </a:xfrm>
              <a:prstGeom prst="rect">
                <a:avLst/>
              </a:prstGeom>
              <a:blipFill>
                <a:blip r:embed="rId9"/>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340001309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6D3780-05C3-1FD2-173D-FE9737D585AF}"/>
                  </a:ext>
                </a:extLst>
              </p:cNvPr>
              <p:cNvSpPr txBox="1"/>
              <p:nvPr/>
            </p:nvSpPr>
            <p:spPr>
              <a:xfrm>
                <a:off x="871911" y="416744"/>
                <a:ext cx="6258790" cy="6842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solidFill>
                            <a:schemeClr val="accent1">
                              <a:lumMod val="50000"/>
                            </a:schemeClr>
                          </a:solidFill>
                          <a:latin typeface="Cambria Math" panose="02040503050406030204" pitchFamily="18" charset="0"/>
                        </a:rPr>
                        <m:t>𝐿</m:t>
                      </m:r>
                      <m:d>
                        <m:dPr>
                          <m:sepChr m:val=","/>
                          <m:ctrlPr>
                            <a:rPr lang="en-IN" b="1" i="1">
                              <a:solidFill>
                                <a:schemeClr val="accent1">
                                  <a:lumMod val="50000"/>
                                </a:schemeClr>
                              </a:solidFill>
                              <a:latin typeface="Cambria Math" panose="02040503050406030204" pitchFamily="18" charset="0"/>
                            </a:rPr>
                          </m:ctrlPr>
                        </m:dPr>
                        <m:e>
                          <m:r>
                            <a:rPr lang="en-IN" b="1" i="1">
                              <a:solidFill>
                                <a:schemeClr val="accent1">
                                  <a:lumMod val="50000"/>
                                </a:schemeClr>
                              </a:solidFill>
                              <a:latin typeface="Cambria Math" panose="02040503050406030204" pitchFamily="18" charset="0"/>
                            </a:rPr>
                            <m:t>𝒘</m:t>
                          </m:r>
                        </m:e>
                        <m:e>
                          <m:r>
                            <a:rPr lang="en-IN" b="1" i="1">
                              <a:solidFill>
                                <a:schemeClr val="accent1">
                                  <a:lumMod val="50000"/>
                                </a:schemeClr>
                              </a:solidFill>
                              <a:latin typeface="Cambria Math" panose="02040503050406030204" pitchFamily="18" charset="0"/>
                            </a:rPr>
                            <m:t>𝝃</m:t>
                          </m:r>
                        </m:e>
                        <m:e>
                          <m:r>
                            <a:rPr lang="en-IN" b="1" i="1">
                              <a:solidFill>
                                <a:schemeClr val="accent1">
                                  <a:lumMod val="50000"/>
                                </a:schemeClr>
                              </a:solidFill>
                              <a:latin typeface="Cambria Math" panose="02040503050406030204" pitchFamily="18" charset="0"/>
                            </a:rPr>
                            <m:t>𝒖</m:t>
                          </m:r>
                        </m:e>
                        <m:e>
                          <m:r>
                            <a:rPr lang="en-IN" b="1" i="1">
                              <a:solidFill>
                                <a:schemeClr val="accent1">
                                  <a:lumMod val="50000"/>
                                </a:schemeClr>
                              </a:solidFill>
                              <a:latin typeface="Cambria Math" panose="02040503050406030204" pitchFamily="18" charset="0"/>
                            </a:rPr>
                            <m:t>𝝁</m:t>
                          </m:r>
                        </m:e>
                      </m:d>
                      <m:r>
                        <a:rPr lang="en-IN" i="0">
                          <a:solidFill>
                            <a:schemeClr val="accent1">
                              <a:lumMod val="50000"/>
                            </a:schemeClr>
                          </a:solidFill>
                          <a:latin typeface="Cambria Math" panose="02040503050406030204" pitchFamily="18" charset="0"/>
                        </a:rPr>
                        <m:t> = </m:t>
                      </m:r>
                      <m:f>
                        <m:fPr>
                          <m:ctrlPr>
                            <a:rPr lang="en-IN" i="1">
                              <a:solidFill>
                                <a:schemeClr val="accent1">
                                  <a:lumMod val="50000"/>
                                </a:schemeClr>
                              </a:solidFill>
                              <a:latin typeface="Cambria Math" panose="02040503050406030204" pitchFamily="18" charset="0"/>
                            </a:rPr>
                          </m:ctrlPr>
                        </m:fPr>
                        <m:num>
                          <m:r>
                            <a:rPr lang="en-IN" i="0">
                              <a:solidFill>
                                <a:schemeClr val="accent1">
                                  <a:lumMod val="50000"/>
                                </a:schemeClr>
                              </a:solidFill>
                              <a:latin typeface="Cambria Math" panose="02040503050406030204" pitchFamily="18" charset="0"/>
                            </a:rPr>
                            <m:t>1</m:t>
                          </m:r>
                        </m:num>
                        <m:den>
                          <m:r>
                            <a:rPr lang="en-IN" i="0">
                              <a:solidFill>
                                <a:schemeClr val="accent1">
                                  <a:lumMod val="50000"/>
                                </a:schemeClr>
                              </a:solidFill>
                              <a:latin typeface="Cambria Math" panose="02040503050406030204" pitchFamily="18" charset="0"/>
                            </a:rPr>
                            <m:t>2</m:t>
                          </m:r>
                        </m:den>
                      </m:f>
                      <m:sSup>
                        <m:sSupPr>
                          <m:ctrlPr>
                            <a:rPr lang="en-IN" b="1" i="1">
                              <a:solidFill>
                                <a:schemeClr val="accent1">
                                  <a:lumMod val="50000"/>
                                </a:schemeClr>
                              </a:solidFill>
                              <a:latin typeface="Cambria Math" panose="02040503050406030204" pitchFamily="18" charset="0"/>
                            </a:rPr>
                          </m:ctrlPr>
                        </m:sSupPr>
                        <m:e>
                          <m:r>
                            <a:rPr lang="en-IN" b="1" i="1">
                              <a:solidFill>
                                <a:schemeClr val="accent1">
                                  <a:lumMod val="50000"/>
                                </a:schemeClr>
                              </a:solidFill>
                              <a:latin typeface="Cambria Math" panose="02040503050406030204" pitchFamily="18" charset="0"/>
                            </a:rPr>
                            <m:t>𝒘</m:t>
                          </m:r>
                        </m:e>
                        <m:sup>
                          <m:r>
                            <a:rPr lang="en-IN" b="0" i="1">
                              <a:solidFill>
                                <a:schemeClr val="accent1">
                                  <a:lumMod val="50000"/>
                                </a:schemeClr>
                              </a:solidFill>
                              <a:latin typeface="Cambria Math" panose="02040503050406030204" pitchFamily="18" charset="0"/>
                            </a:rPr>
                            <m:t>𝑇</m:t>
                          </m:r>
                        </m:sup>
                      </m:sSup>
                      <m:r>
                        <a:rPr lang="en-IN" b="1" i="1">
                          <a:solidFill>
                            <a:schemeClr val="accent1">
                              <a:lumMod val="50000"/>
                            </a:schemeClr>
                          </a:solidFill>
                          <a:latin typeface="Cambria Math" panose="02040503050406030204" pitchFamily="18" charset="0"/>
                        </a:rPr>
                        <m:t>𝒘</m:t>
                      </m:r>
                      <m:r>
                        <a:rPr lang="en-IN" i="0">
                          <a:solidFill>
                            <a:schemeClr val="accent1">
                              <a:lumMod val="50000"/>
                            </a:schemeClr>
                          </a:solidFill>
                          <a:latin typeface="Cambria Math" panose="02040503050406030204" pitchFamily="18" charset="0"/>
                        </a:rPr>
                        <m:t>+</m:t>
                      </m:r>
                      <m:r>
                        <a:rPr lang="en-IN" b="1" i="1">
                          <a:solidFill>
                            <a:schemeClr val="accent1">
                              <a:lumMod val="50000"/>
                            </a:schemeClr>
                          </a:solidFill>
                          <a:latin typeface="Cambria Math" panose="02040503050406030204" pitchFamily="18" charset="0"/>
                        </a:rPr>
                        <m:t>𝑪</m:t>
                      </m:r>
                      <m:nary>
                        <m:naryPr>
                          <m:chr m:val="∑"/>
                          <m:ctrlPr>
                            <a:rPr lang="en-IN" i="1" smtClean="0">
                              <a:solidFill>
                                <a:schemeClr val="accent1">
                                  <a:lumMod val="50000"/>
                                </a:schemeClr>
                              </a:solidFill>
                              <a:latin typeface="Cambria Math" panose="02040503050406030204" pitchFamily="18" charset="0"/>
                            </a:rPr>
                          </m:ctrlPr>
                        </m:naryPr>
                        <m:sub>
                          <m:r>
                            <m:rPr>
                              <m:brk m:alnAt="23"/>
                            </m:rPr>
                            <a:rPr lang="en-IN" b="0" i="1" smtClean="0">
                              <a:solidFill>
                                <a:schemeClr val="accent1">
                                  <a:lumMod val="50000"/>
                                </a:schemeClr>
                              </a:solidFill>
                              <a:latin typeface="Cambria Math" panose="02040503050406030204" pitchFamily="18" charset="0"/>
                            </a:rPr>
                            <m:t>𝑖</m:t>
                          </m:r>
                          <m:r>
                            <a:rPr lang="en-IN" b="0" i="1" smtClean="0">
                              <a:solidFill>
                                <a:schemeClr val="accent1">
                                  <a:lumMod val="50000"/>
                                </a:schemeClr>
                              </a:solidFill>
                              <a:latin typeface="Cambria Math" panose="02040503050406030204" pitchFamily="18" charset="0"/>
                            </a:rPr>
                            <m:t>=1</m:t>
                          </m:r>
                        </m:sub>
                        <m:sup>
                          <m:r>
                            <a:rPr lang="en-IN" b="0" i="1" smtClean="0">
                              <a:solidFill>
                                <a:schemeClr val="accent1">
                                  <a:lumMod val="50000"/>
                                </a:schemeClr>
                              </a:solidFill>
                              <a:latin typeface="Cambria Math" panose="02040503050406030204" pitchFamily="18" charset="0"/>
                            </a:rPr>
                            <m:t>𝑚</m:t>
                          </m:r>
                        </m:sup>
                        <m:e>
                          <m:sSub>
                            <m:sSubPr>
                              <m:ctrlPr>
                                <a:rPr lang="en-IN"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IN" b="1" i="1" smtClean="0">
                                  <a:solidFill>
                                    <a:schemeClr val="accent1">
                                      <a:lumMod val="50000"/>
                                    </a:schemeClr>
                                  </a:solidFill>
                                  <a:latin typeface="Cambria Math" panose="02040503050406030204" pitchFamily="18" charset="0"/>
                                  <a:ea typeface="Cambria Math" panose="02040503050406030204" pitchFamily="18" charset="0"/>
                                </a:rPr>
                                <m:t>𝝃</m:t>
                              </m:r>
                            </m:e>
                            <m:sub>
                              <m:r>
                                <a:rPr lang="en-IN" b="0" i="1" smtClean="0">
                                  <a:solidFill>
                                    <a:schemeClr val="accent1">
                                      <a:lumMod val="50000"/>
                                    </a:schemeClr>
                                  </a:solidFill>
                                  <a:latin typeface="Cambria Math" panose="02040503050406030204" pitchFamily="18" charset="0"/>
                                  <a:ea typeface="Cambria Math" panose="02040503050406030204" pitchFamily="18" charset="0"/>
                                </a:rPr>
                                <m:t>𝑖</m:t>
                              </m:r>
                            </m:sub>
                          </m:sSub>
                        </m:e>
                      </m:nary>
                      <m:r>
                        <a:rPr lang="en-IN" i="0">
                          <a:solidFill>
                            <a:schemeClr val="accent1">
                              <a:lumMod val="50000"/>
                            </a:schemeClr>
                          </a:solidFill>
                          <a:latin typeface="Cambria Math" panose="02040503050406030204" pitchFamily="18" charset="0"/>
                        </a:rPr>
                        <m:t>−</m:t>
                      </m:r>
                      <m:nary>
                        <m:naryPr>
                          <m:chr m:val="∑"/>
                          <m:ctrlPr>
                            <a:rPr lang="en-IN" i="1" smtClean="0">
                              <a:solidFill>
                                <a:schemeClr val="accent1">
                                  <a:lumMod val="50000"/>
                                </a:schemeClr>
                              </a:solidFill>
                              <a:latin typeface="Cambria Math" panose="02040503050406030204" pitchFamily="18" charset="0"/>
                            </a:rPr>
                          </m:ctrlPr>
                        </m:naryPr>
                        <m:sub>
                          <m:r>
                            <m:rPr>
                              <m:brk m:alnAt="23"/>
                            </m:rPr>
                            <a:rPr lang="en-IN" b="0" i="1" smtClean="0">
                              <a:solidFill>
                                <a:schemeClr val="accent1">
                                  <a:lumMod val="50000"/>
                                </a:schemeClr>
                              </a:solidFill>
                              <a:latin typeface="Cambria Math" panose="02040503050406030204" pitchFamily="18" charset="0"/>
                            </a:rPr>
                            <m:t>𝑖</m:t>
                          </m:r>
                          <m:r>
                            <a:rPr lang="en-IN" b="0" i="1" smtClean="0">
                              <a:solidFill>
                                <a:schemeClr val="accent1">
                                  <a:lumMod val="50000"/>
                                </a:schemeClr>
                              </a:solidFill>
                              <a:latin typeface="Cambria Math" panose="02040503050406030204" pitchFamily="18" charset="0"/>
                            </a:rPr>
                            <m:t>=1</m:t>
                          </m:r>
                        </m:sub>
                        <m:sup>
                          <m:r>
                            <a:rPr lang="en-IN" b="0" i="1" smtClean="0">
                              <a:solidFill>
                                <a:schemeClr val="accent1">
                                  <a:lumMod val="50000"/>
                                </a:schemeClr>
                              </a:solidFill>
                              <a:latin typeface="Cambria Math" panose="02040503050406030204" pitchFamily="18" charset="0"/>
                            </a:rPr>
                            <m:t>𝑚</m:t>
                          </m:r>
                        </m:sup>
                        <m:e>
                          <m:sSub>
                            <m:sSubPr>
                              <m:ctrlPr>
                                <a:rPr lang="en-IN" b="0" i="1" smtClean="0">
                                  <a:solidFill>
                                    <a:schemeClr val="accent1">
                                      <a:lumMod val="50000"/>
                                    </a:schemeClr>
                                  </a:solidFill>
                                  <a:latin typeface="Cambria Math" panose="02040503050406030204" pitchFamily="18" charset="0"/>
                                </a:rPr>
                              </m:ctrlPr>
                            </m:sSubPr>
                            <m:e>
                              <m:r>
                                <a:rPr lang="en-IN" b="0" i="1" smtClean="0">
                                  <a:solidFill>
                                    <a:schemeClr val="accent1">
                                      <a:lumMod val="50000"/>
                                    </a:schemeClr>
                                  </a:solidFill>
                                  <a:latin typeface="Cambria Math" panose="02040503050406030204" pitchFamily="18" charset="0"/>
                                </a:rPr>
                                <m:t>𝑢</m:t>
                              </m:r>
                            </m:e>
                            <m:sub>
                              <m:r>
                                <a:rPr lang="en-IN" b="0" i="1" smtClean="0">
                                  <a:solidFill>
                                    <a:schemeClr val="accent1">
                                      <a:lumMod val="50000"/>
                                    </a:schemeClr>
                                  </a:solidFill>
                                  <a:latin typeface="Cambria Math" panose="02040503050406030204" pitchFamily="18" charset="0"/>
                                </a:rPr>
                                <m:t>𝑖</m:t>
                              </m:r>
                            </m:sub>
                          </m:sSub>
                        </m:e>
                      </m:nary>
                      <m:d>
                        <m:dPr>
                          <m:begChr m:val="["/>
                          <m:endChr m:val="]"/>
                          <m:ctrlPr>
                            <a:rPr lang="en-IN" i="1" smtClean="0">
                              <a:solidFill>
                                <a:schemeClr val="accent1">
                                  <a:lumMod val="50000"/>
                                </a:schemeClr>
                              </a:solidFill>
                              <a:latin typeface="Cambria Math" panose="02040503050406030204" pitchFamily="18" charset="0"/>
                            </a:rPr>
                          </m:ctrlPr>
                        </m:dPr>
                        <m:e>
                          <m:sSub>
                            <m:sSubPr>
                              <m:ctrlPr>
                                <a:rPr lang="en-IN" i="1">
                                  <a:solidFill>
                                    <a:schemeClr val="accent1">
                                      <a:lumMod val="50000"/>
                                    </a:schemeClr>
                                  </a:solidFill>
                                  <a:latin typeface="Cambria Math" panose="02040503050406030204" pitchFamily="18" charset="0"/>
                                </a:rPr>
                              </m:ctrlPr>
                            </m:sSubPr>
                            <m:e>
                              <m:r>
                                <a:rPr lang="en-IN" i="1">
                                  <a:solidFill>
                                    <a:schemeClr val="accent1">
                                      <a:lumMod val="50000"/>
                                    </a:schemeClr>
                                  </a:solidFill>
                                  <a:latin typeface="Cambria Math" panose="02040503050406030204" pitchFamily="18" charset="0"/>
                                </a:rPr>
                                <m:t>𝑑</m:t>
                              </m:r>
                            </m:e>
                            <m:sub>
                              <m:r>
                                <a:rPr lang="en-IN" i="1">
                                  <a:solidFill>
                                    <a:schemeClr val="accent1">
                                      <a:lumMod val="50000"/>
                                    </a:schemeClr>
                                  </a:solidFill>
                                  <a:latin typeface="Cambria Math" panose="02040503050406030204" pitchFamily="18" charset="0"/>
                                </a:rPr>
                                <m:t>𝑖</m:t>
                              </m:r>
                            </m:sub>
                          </m:sSub>
                          <m:d>
                            <m:dPr>
                              <m:ctrlPr>
                                <a:rPr lang="en-IN" i="1">
                                  <a:solidFill>
                                    <a:schemeClr val="accent1">
                                      <a:lumMod val="50000"/>
                                    </a:schemeClr>
                                  </a:solidFill>
                                  <a:latin typeface="Cambria Math" panose="02040503050406030204" pitchFamily="18" charset="0"/>
                                </a:rPr>
                              </m:ctrlPr>
                            </m:dPr>
                            <m:e>
                              <m:sSup>
                                <m:sSupPr>
                                  <m:ctrlPr>
                                    <a:rPr lang="en-IN" i="1">
                                      <a:latin typeface="Cambria Math" panose="02040503050406030204" pitchFamily="18" charset="0"/>
                                      <a:ea typeface="Arial" panose="020B0604020202020204" pitchFamily="34" charset="0"/>
                                    </a:rPr>
                                  </m:ctrlPr>
                                </m:sSupPr>
                                <m:e>
                                  <m:r>
                                    <a:rPr lang="en-IN" b="1" i="1">
                                      <a:latin typeface="Cambria Math" panose="02040503050406030204" pitchFamily="18" charset="0"/>
                                      <a:ea typeface="Arial" panose="020B0604020202020204" pitchFamily="34" charset="0"/>
                                    </a:rPr>
                                    <m:t>𝒘</m:t>
                                  </m:r>
                                </m:e>
                                <m:sup>
                                  <m:r>
                                    <a:rPr lang="en-IN" i="1">
                                      <a:latin typeface="Cambria Math" panose="02040503050406030204" pitchFamily="18" charset="0"/>
                                      <a:ea typeface="Arial" panose="020B0604020202020204" pitchFamily="34" charset="0"/>
                                    </a:rPr>
                                    <m:t>𝑇</m:t>
                                  </m:r>
                                </m:sup>
                              </m:sSup>
                              <m:r>
                                <a:rPr lang="en-IN" i="1">
                                  <a:latin typeface="Cambria Math" panose="02040503050406030204" pitchFamily="18" charset="0"/>
                                  <a:ea typeface="Arial" panose="020B0604020202020204" pitchFamily="34" charset="0"/>
                                </a:rPr>
                                <m:t>𝜙</m:t>
                              </m:r>
                              <m:d>
                                <m:dPr>
                                  <m:ctrlPr>
                                    <a:rPr lang="en-IN" i="1">
                                      <a:latin typeface="Cambria Math" panose="02040503050406030204" pitchFamily="18" charset="0"/>
                                      <a:ea typeface="Arial" panose="020B0604020202020204" pitchFamily="34" charset="0"/>
                                    </a:rPr>
                                  </m:ctrlPr>
                                </m:dPr>
                                <m:e>
                                  <m:sSub>
                                    <m:sSubPr>
                                      <m:ctrlPr>
                                        <a:rPr lang="en-IN" i="1">
                                          <a:latin typeface="Cambria Math" panose="02040503050406030204" pitchFamily="18" charset="0"/>
                                          <a:ea typeface="Arial" panose="020B0604020202020204" pitchFamily="34" charset="0"/>
                                        </a:rPr>
                                      </m:ctrlPr>
                                    </m:sSubPr>
                                    <m:e>
                                      <m:r>
                                        <a:rPr lang="en-IN" b="1" i="1">
                                          <a:latin typeface="Cambria Math" panose="02040503050406030204" pitchFamily="18" charset="0"/>
                                          <a:ea typeface="Arial" panose="020B0604020202020204" pitchFamily="34" charset="0"/>
                                        </a:rPr>
                                        <m:t>𝑿</m:t>
                                      </m:r>
                                    </m:e>
                                    <m:sub>
                                      <m:r>
                                        <a:rPr lang="en-IN" i="1">
                                          <a:latin typeface="Cambria Math" panose="02040503050406030204" pitchFamily="18" charset="0"/>
                                          <a:ea typeface="Arial" panose="020B0604020202020204" pitchFamily="34" charset="0"/>
                                        </a:rPr>
                                        <m:t>𝑖</m:t>
                                      </m:r>
                                    </m:sub>
                                  </m:sSub>
                                </m:e>
                              </m:d>
                            </m:e>
                          </m:d>
                          <m:r>
                            <a:rPr lang="en-IN">
                              <a:solidFill>
                                <a:schemeClr val="accent1">
                                  <a:lumMod val="50000"/>
                                </a:schemeClr>
                              </a:solidFill>
                              <a:latin typeface="Cambria Math" panose="02040503050406030204" pitchFamily="18" charset="0"/>
                            </a:rPr>
                            <m:t>+</m:t>
                          </m:r>
                          <m:sSub>
                            <m:sSubPr>
                              <m:ctrlPr>
                                <a:rPr lang="en-IN" i="1">
                                  <a:solidFill>
                                    <a:schemeClr val="accent1">
                                      <a:lumMod val="50000"/>
                                    </a:schemeClr>
                                  </a:solidFill>
                                  <a:latin typeface="Cambria Math" panose="02040503050406030204" pitchFamily="18" charset="0"/>
                                </a:rPr>
                              </m:ctrlPr>
                            </m:sSubPr>
                            <m:e>
                              <m:r>
                                <a:rPr lang="en-IN" b="1" i="1">
                                  <a:solidFill>
                                    <a:schemeClr val="accent1">
                                      <a:lumMod val="50000"/>
                                    </a:schemeClr>
                                  </a:solidFill>
                                  <a:latin typeface="Cambria Math" panose="02040503050406030204" pitchFamily="18" charset="0"/>
                                </a:rPr>
                                <m:t>𝝃</m:t>
                              </m:r>
                            </m:e>
                            <m:sub>
                              <m:r>
                                <a:rPr lang="en-IN" i="1">
                                  <a:solidFill>
                                    <a:schemeClr val="accent1">
                                      <a:lumMod val="50000"/>
                                    </a:schemeClr>
                                  </a:solidFill>
                                  <a:latin typeface="Cambria Math" panose="02040503050406030204" pitchFamily="18" charset="0"/>
                                </a:rPr>
                                <m:t>𝑖</m:t>
                              </m:r>
                            </m:sub>
                          </m:sSub>
                          <m:r>
                            <a:rPr lang="en-IN">
                              <a:solidFill>
                                <a:schemeClr val="accent1">
                                  <a:lumMod val="50000"/>
                                </a:schemeClr>
                              </a:solidFill>
                              <a:latin typeface="Cambria Math" panose="02040503050406030204" pitchFamily="18" charset="0"/>
                            </a:rPr>
                            <m:t>−1</m:t>
                          </m:r>
                        </m:e>
                      </m:d>
                      <m:r>
                        <a:rPr lang="en-IN" b="0" i="1" smtClean="0">
                          <a:solidFill>
                            <a:schemeClr val="accent1">
                              <a:lumMod val="50000"/>
                            </a:schemeClr>
                          </a:solidFill>
                          <a:latin typeface="Cambria Math" panose="02040503050406030204" pitchFamily="18" charset="0"/>
                        </a:rPr>
                        <m:t>−</m:t>
                      </m:r>
                      <m:nary>
                        <m:naryPr>
                          <m:chr m:val="∑"/>
                          <m:ctrlPr>
                            <a:rPr lang="en-IN" b="0" i="1" smtClean="0">
                              <a:solidFill>
                                <a:schemeClr val="accent1">
                                  <a:lumMod val="50000"/>
                                </a:schemeClr>
                              </a:solidFill>
                              <a:latin typeface="Cambria Math" panose="02040503050406030204" pitchFamily="18" charset="0"/>
                            </a:rPr>
                          </m:ctrlPr>
                        </m:naryPr>
                        <m:sub>
                          <m:r>
                            <m:rPr>
                              <m:brk m:alnAt="23"/>
                            </m:rPr>
                            <a:rPr lang="en-IN" b="0" i="1" smtClean="0">
                              <a:solidFill>
                                <a:schemeClr val="accent1">
                                  <a:lumMod val="50000"/>
                                </a:schemeClr>
                              </a:solidFill>
                              <a:latin typeface="Cambria Math" panose="02040503050406030204" pitchFamily="18" charset="0"/>
                            </a:rPr>
                            <m:t>𝑖</m:t>
                          </m:r>
                          <m:r>
                            <a:rPr lang="en-IN" b="0" i="1" smtClean="0">
                              <a:solidFill>
                                <a:schemeClr val="accent1">
                                  <a:lumMod val="50000"/>
                                </a:schemeClr>
                              </a:solidFill>
                              <a:latin typeface="Cambria Math" panose="02040503050406030204" pitchFamily="18" charset="0"/>
                            </a:rPr>
                            <m:t>=1</m:t>
                          </m:r>
                        </m:sub>
                        <m:sup>
                          <m:r>
                            <a:rPr lang="en-IN" b="0" i="1" smtClean="0">
                              <a:solidFill>
                                <a:schemeClr val="accent1">
                                  <a:lumMod val="50000"/>
                                </a:schemeClr>
                              </a:solidFill>
                              <a:latin typeface="Cambria Math" panose="02040503050406030204" pitchFamily="18" charset="0"/>
                            </a:rPr>
                            <m:t>𝑚</m:t>
                          </m:r>
                        </m:sup>
                        <m:e>
                          <m:sSub>
                            <m:sSubPr>
                              <m:ctrlPr>
                                <a:rPr lang="en-IN"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IN" b="1" i="1" smtClean="0">
                                  <a:solidFill>
                                    <a:schemeClr val="accent1">
                                      <a:lumMod val="50000"/>
                                    </a:schemeClr>
                                  </a:solidFill>
                                  <a:latin typeface="Cambria Math" panose="02040503050406030204" pitchFamily="18" charset="0"/>
                                  <a:ea typeface="Cambria Math" panose="02040503050406030204" pitchFamily="18" charset="0"/>
                                </a:rPr>
                                <m:t>𝝁</m:t>
                              </m:r>
                            </m:e>
                            <m:sub>
                              <m:r>
                                <a:rPr lang="en-IN" b="0" i="1" smtClean="0">
                                  <a:solidFill>
                                    <a:schemeClr val="accent1">
                                      <a:lumMod val="50000"/>
                                    </a:schemeClr>
                                  </a:solidFill>
                                  <a:latin typeface="Cambria Math" panose="02040503050406030204" pitchFamily="18" charset="0"/>
                                  <a:ea typeface="Cambria Math" panose="02040503050406030204" pitchFamily="18" charset="0"/>
                                </a:rPr>
                                <m:t>𝑖</m:t>
                              </m:r>
                            </m:sub>
                          </m:sSub>
                          <m:sSub>
                            <m:sSubPr>
                              <m:ctrlPr>
                                <a:rPr lang="en-IN"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IN" b="1" i="1" smtClean="0">
                                  <a:solidFill>
                                    <a:schemeClr val="accent1">
                                      <a:lumMod val="50000"/>
                                    </a:schemeClr>
                                  </a:solidFill>
                                  <a:latin typeface="Cambria Math" panose="02040503050406030204" pitchFamily="18" charset="0"/>
                                  <a:ea typeface="Cambria Math" panose="02040503050406030204" pitchFamily="18" charset="0"/>
                                </a:rPr>
                                <m:t>𝝃</m:t>
                              </m:r>
                            </m:e>
                            <m:sub>
                              <m:r>
                                <a:rPr lang="en-IN" b="0" i="1" smtClean="0">
                                  <a:solidFill>
                                    <a:schemeClr val="accent1">
                                      <a:lumMod val="50000"/>
                                    </a:schemeClr>
                                  </a:solidFill>
                                  <a:latin typeface="Cambria Math" panose="02040503050406030204" pitchFamily="18" charset="0"/>
                                  <a:ea typeface="Cambria Math" panose="02040503050406030204" pitchFamily="18" charset="0"/>
                                </a:rPr>
                                <m:t>𝑖</m:t>
                              </m:r>
                            </m:sub>
                          </m:sSub>
                        </m:e>
                      </m:nary>
                    </m:oMath>
                  </m:oMathPara>
                </a14:m>
                <a:endParaRPr lang="en-IN" dirty="0">
                  <a:solidFill>
                    <a:schemeClr val="accent1">
                      <a:lumMod val="50000"/>
                    </a:schemeClr>
                  </a:solidFill>
                </a:endParaRPr>
              </a:p>
            </p:txBody>
          </p:sp>
        </mc:Choice>
        <mc:Fallback xmlns="">
          <p:sp>
            <p:nvSpPr>
              <p:cNvPr id="4" name="TextBox 3">
                <a:extLst>
                  <a:ext uri="{FF2B5EF4-FFF2-40B4-BE49-F238E27FC236}">
                    <a16:creationId xmlns:a16="http://schemas.microsoft.com/office/drawing/2014/main" id="{B26D3780-05C3-1FD2-173D-FE9737D585AF}"/>
                  </a:ext>
                </a:extLst>
              </p:cNvPr>
              <p:cNvSpPr txBox="1">
                <a:spLocks noRot="1" noChangeAspect="1" noMove="1" noResize="1" noEditPoints="1" noAdjustHandles="1" noChangeArrowheads="1" noChangeShapeType="1" noTextEdit="1"/>
              </p:cNvSpPr>
              <p:nvPr/>
            </p:nvSpPr>
            <p:spPr>
              <a:xfrm>
                <a:off x="871911" y="416744"/>
                <a:ext cx="6258790" cy="68429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6A67D6-5D07-B1FA-5697-FB3910314F1A}"/>
                  </a:ext>
                </a:extLst>
              </p:cNvPr>
              <p:cNvSpPr txBox="1"/>
              <p:nvPr/>
            </p:nvSpPr>
            <p:spPr>
              <a:xfrm>
                <a:off x="2075522" y="1206107"/>
                <a:ext cx="4737066"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1" i="1" smtClean="0">
                              <a:latin typeface="Cambria Math" panose="02040503050406030204" pitchFamily="18" charset="0"/>
                            </a:rPr>
                            <m:t>𝒘</m:t>
                          </m:r>
                        </m:e>
                        <m:sup>
                          <m:r>
                            <a:rPr lang="en-IN" b="0" i="1" smtClean="0">
                              <a:latin typeface="Cambria Math" panose="02040503050406030204" pitchFamily="18" charset="0"/>
                            </a:rPr>
                            <m:t>𝑇</m:t>
                          </m:r>
                        </m:sup>
                      </m:sSup>
                      <m:r>
                        <a:rPr lang="en-IN" b="1" i="1" smtClean="0">
                          <a:latin typeface="Cambria Math" panose="02040503050406030204" pitchFamily="18" charset="0"/>
                        </a:rPr>
                        <m:t>𝒘</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𝑚</m:t>
                          </m:r>
                        </m:sup>
                        <m:e>
                          <m:d>
                            <m:dPr>
                              <m:ctrlPr>
                                <a:rPr lang="en-IN" b="0" i="1" smtClean="0">
                                  <a:latin typeface="Cambria Math" panose="02040503050406030204" pitchFamily="18" charset="0"/>
                                </a:rPr>
                              </m:ctrlPr>
                            </m:dPr>
                            <m:e>
                              <m:r>
                                <a:rPr lang="en-IN" b="0" i="1" smtClean="0">
                                  <a:latin typeface="Cambria Math" panose="02040503050406030204" pitchFamily="18" charset="0"/>
                                </a:rPr>
                                <m:t>𝐶</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𝑖</m:t>
                                  </m:r>
                                </m:sub>
                              </m:sSub>
                            </m:e>
                          </m:d>
                          <m:sSub>
                            <m:sSubPr>
                              <m:ctrlPr>
                                <a:rPr lang="en-IN" b="0"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𝝃</m:t>
                              </m:r>
                            </m:e>
                            <m:sub>
                              <m:r>
                                <a:rPr lang="en-IN" b="0" i="1" smtClean="0">
                                  <a:latin typeface="Cambria Math" panose="02040503050406030204" pitchFamily="18" charset="0"/>
                                  <a:ea typeface="Cambria Math" panose="02040503050406030204" pitchFamily="18" charset="0"/>
                                </a:rPr>
                                <m:t>𝑖</m:t>
                              </m:r>
                            </m:sub>
                          </m:sSub>
                        </m:e>
                      </m:nary>
                      <m:r>
                        <a:rPr lang="en-IN" b="0" i="1" smtClean="0">
                          <a:latin typeface="Cambria Math" panose="02040503050406030204" pitchFamily="18" charset="0"/>
                        </a:rPr>
                        <m:t>−</m:t>
                      </m:r>
                      <m:d>
                        <m:dPr>
                          <m:ctrlPr>
                            <a:rPr lang="en-IN" b="0" i="1" smtClean="0">
                              <a:latin typeface="Cambria Math" panose="02040503050406030204" pitchFamily="18" charset="0"/>
                            </a:rPr>
                          </m:ctrlPr>
                        </m:dPr>
                        <m:e>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𝑚</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𝑖</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𝜙</m:t>
                              </m:r>
                              <m:d>
                                <m:dPr>
                                  <m:ctrlPr>
                                    <a:rPr lang="en-IN" b="0" i="1" smtClean="0">
                                      <a:latin typeface="Cambria Math" panose="02040503050406030204" pitchFamily="18" charset="0"/>
                                      <a:ea typeface="Cambria Math" panose="02040503050406030204" pitchFamily="18" charset="0"/>
                                    </a:rPr>
                                  </m:ctrlPr>
                                </m:dPr>
                                <m:e>
                                  <m:sSubSup>
                                    <m:sSubSupPr>
                                      <m:ctrlPr>
                                        <a:rPr lang="en-IN" b="0" i="1" smtClean="0">
                                          <a:latin typeface="Cambria Math" panose="02040503050406030204" pitchFamily="18" charset="0"/>
                                          <a:ea typeface="Cambria Math" panose="02040503050406030204" pitchFamily="18" charset="0"/>
                                        </a:rPr>
                                      </m:ctrlPr>
                                    </m:sSubSupPr>
                                    <m:e>
                                      <m:r>
                                        <a:rPr lang="en-IN" b="1" i="1" smtClean="0">
                                          <a:latin typeface="Cambria Math" panose="02040503050406030204" pitchFamily="18" charset="0"/>
                                          <a:ea typeface="Cambria Math" panose="02040503050406030204" pitchFamily="18" charset="0"/>
                                        </a:rPr>
                                        <m:t>𝑿</m:t>
                                      </m:r>
                                    </m:e>
                                    <m:sub>
                                      <m:r>
                                        <a:rPr lang="en-IN" b="0" i="1" smtClean="0">
                                          <a:latin typeface="Cambria Math" panose="02040503050406030204" pitchFamily="18" charset="0"/>
                                          <a:ea typeface="Cambria Math" panose="02040503050406030204" pitchFamily="18" charset="0"/>
                                        </a:rPr>
                                        <m:t>𝑖</m:t>
                                      </m:r>
                                    </m:sub>
                                    <m:sup>
                                      <m:r>
                                        <a:rPr lang="en-IN" b="0" i="1" smtClean="0">
                                          <a:latin typeface="Cambria Math" panose="02040503050406030204" pitchFamily="18" charset="0"/>
                                          <a:ea typeface="Cambria Math" panose="02040503050406030204" pitchFamily="18" charset="0"/>
                                        </a:rPr>
                                        <m:t>𝑇</m:t>
                                      </m:r>
                                    </m:sup>
                                  </m:sSubSup>
                                </m:e>
                              </m:d>
                            </m:e>
                          </m:nary>
                        </m:e>
                      </m:d>
                      <m:r>
                        <a:rPr lang="en-IN" b="1" i="1" smtClean="0">
                          <a:latin typeface="Cambria Math" panose="02040503050406030204" pitchFamily="18" charset="0"/>
                        </a:rPr>
                        <m:t>𝒘</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𝑚</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𝑖</m:t>
                              </m:r>
                            </m:sub>
                          </m:sSub>
                        </m:e>
                      </m:nary>
                    </m:oMath>
                  </m:oMathPara>
                </a14:m>
                <a:endParaRPr lang="en-IN" dirty="0"/>
              </a:p>
            </p:txBody>
          </p:sp>
        </mc:Choice>
        <mc:Fallback xmlns="">
          <p:sp>
            <p:nvSpPr>
              <p:cNvPr id="5" name="TextBox 4">
                <a:extLst>
                  <a:ext uri="{FF2B5EF4-FFF2-40B4-BE49-F238E27FC236}">
                    <a16:creationId xmlns:a16="http://schemas.microsoft.com/office/drawing/2014/main" id="{876A67D6-5D07-B1FA-5697-FB3910314F1A}"/>
                  </a:ext>
                </a:extLst>
              </p:cNvPr>
              <p:cNvSpPr txBox="1">
                <a:spLocks noRot="1" noChangeAspect="1" noMove="1" noResize="1" noEditPoints="1" noAdjustHandles="1" noChangeArrowheads="1" noChangeShapeType="1" noTextEdit="1"/>
              </p:cNvSpPr>
              <p:nvPr/>
            </p:nvSpPr>
            <p:spPr>
              <a:xfrm>
                <a:off x="2075522" y="1206107"/>
                <a:ext cx="4737066" cy="588174"/>
              </a:xfrm>
              <a:prstGeom prst="rect">
                <a:avLst/>
              </a:prstGeom>
              <a:blipFill>
                <a:blip r:embed="rId3"/>
                <a:stretch>
                  <a:fillRect b="-104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3C45D6-19B5-96D9-1570-30CDBFEC2520}"/>
                  </a:ext>
                </a:extLst>
              </p:cNvPr>
              <p:cNvSpPr txBox="1"/>
              <p:nvPr/>
            </p:nvSpPr>
            <p:spPr>
              <a:xfrm>
                <a:off x="537153" y="201300"/>
                <a:ext cx="1538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𝑇h𝑒</m:t>
                      </m:r>
                      <m:r>
                        <a:rPr lang="en-IN" i="1">
                          <a:latin typeface="Cambria Math" panose="02040503050406030204" pitchFamily="18" charset="0"/>
                        </a:rPr>
                        <m:t> </m:t>
                      </m:r>
                      <m:r>
                        <a:rPr lang="en-IN" i="1">
                          <a:latin typeface="Cambria Math" panose="02040503050406030204" pitchFamily="18" charset="0"/>
                        </a:rPr>
                        <m:t>𝐿𝑎𝑔𝑟𝑎𝑛𝑔𝑖𝑎𝑛</m:t>
                      </m:r>
                      <m:r>
                        <a:rPr lang="en-IN" i="1">
                          <a:latin typeface="Cambria Math" panose="02040503050406030204" pitchFamily="18" charset="0"/>
                        </a:rPr>
                        <m:t> </m:t>
                      </m:r>
                      <m:r>
                        <a:rPr lang="en-IN" i="1">
                          <a:latin typeface="Cambria Math" panose="02040503050406030204" pitchFamily="18" charset="0"/>
                        </a:rPr>
                        <m:t>𝑖𝑠</m:t>
                      </m:r>
                    </m:oMath>
                  </m:oMathPara>
                </a14:m>
                <a:endParaRPr lang="en-IN" dirty="0"/>
              </a:p>
            </p:txBody>
          </p:sp>
        </mc:Choice>
        <mc:Fallback xmlns="">
          <p:sp>
            <p:nvSpPr>
              <p:cNvPr id="6" name="TextBox 5">
                <a:extLst>
                  <a:ext uri="{FF2B5EF4-FFF2-40B4-BE49-F238E27FC236}">
                    <a16:creationId xmlns:a16="http://schemas.microsoft.com/office/drawing/2014/main" id="{343C45D6-19B5-96D9-1570-30CDBFEC2520}"/>
                  </a:ext>
                </a:extLst>
              </p:cNvPr>
              <p:cNvSpPr txBox="1">
                <a:spLocks noRot="1" noChangeAspect="1" noMove="1" noResize="1" noEditPoints="1" noAdjustHandles="1" noChangeArrowheads="1" noChangeShapeType="1" noTextEdit="1"/>
              </p:cNvSpPr>
              <p:nvPr/>
            </p:nvSpPr>
            <p:spPr>
              <a:xfrm>
                <a:off x="537153" y="201300"/>
                <a:ext cx="1538370" cy="215444"/>
              </a:xfrm>
              <a:prstGeom prst="rect">
                <a:avLst/>
              </a:prstGeom>
              <a:blipFill>
                <a:blip r:embed="rId4"/>
                <a:stretch>
                  <a:fillRect l="-1984" r="-1984" b="-371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544695-0AB1-4807-184F-1A484EBD38F6}"/>
                  </a:ext>
                </a:extLst>
              </p:cNvPr>
              <p:cNvSpPr txBox="1"/>
              <p:nvPr/>
            </p:nvSpPr>
            <p:spPr>
              <a:xfrm>
                <a:off x="537153" y="2157091"/>
                <a:ext cx="54779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𝑤h𝑒𝑟𝑒</m:t>
                      </m:r>
                      <m:r>
                        <a:rPr lang="en-US" i="1" smtClean="0">
                          <a:latin typeface="Cambria Math" panose="02040503050406030204" pitchFamily="18" charset="0"/>
                        </a:rPr>
                        <m:t> </m:t>
                      </m:r>
                      <m:r>
                        <a:rPr lang="en-US" b="1" i="1" smtClean="0">
                          <a:latin typeface="Cambria Math" panose="02040503050406030204" pitchFamily="18" charset="0"/>
                        </a:rPr>
                        <m:t>𝒖</m:t>
                      </m:r>
                      <m:r>
                        <a:rPr lang="en-US" i="1"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𝑎𝑟𝑒</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𝐿𝑎𝑔𝑟𝑎𝑛𝑔𝑒</m:t>
                      </m:r>
                      <m:r>
                        <a:rPr lang="en-US" i="1">
                          <a:latin typeface="Cambria Math" panose="02040503050406030204" pitchFamily="18" charset="0"/>
                        </a:rPr>
                        <m:t> </m:t>
                      </m:r>
                      <m:r>
                        <a:rPr lang="en-US" i="1">
                          <a:latin typeface="Cambria Math" panose="02040503050406030204" pitchFamily="18" charset="0"/>
                        </a:rPr>
                        <m:t>𝑚𝑢𝑙𝑡𝑖𝑝𝑙𝑖𝑒𝑟𝑠</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𝑊𝑜𝑙𝑓𝑒</m:t>
                      </m:r>
                      <m:r>
                        <a:rPr lang="en-US" i="1">
                          <a:latin typeface="Cambria Math" panose="02040503050406030204" pitchFamily="18" charset="0"/>
                        </a:rPr>
                        <m:t> </m:t>
                      </m:r>
                      <m:r>
                        <a:rPr lang="en-US" i="1">
                          <a:latin typeface="Cambria Math" panose="02040503050406030204" pitchFamily="18" charset="0"/>
                        </a:rPr>
                        <m:t>𝑑𝑢𝑎𝑙</m:t>
                      </m:r>
                      <m:r>
                        <a:rPr lang="en-US" i="1">
                          <a:latin typeface="Cambria Math" panose="02040503050406030204" pitchFamily="18" charset="0"/>
                        </a:rPr>
                        <m:t> </m:t>
                      </m:r>
                      <m:r>
                        <a:rPr lang="en-US" i="1">
                          <a:latin typeface="Cambria Math" panose="02040503050406030204" pitchFamily="18" charset="0"/>
                        </a:rPr>
                        <m:t>𝑝𝑟𝑜𝑏𝑙𝑒𝑚</m:t>
                      </m:r>
                      <m:r>
                        <a:rPr lang="en-US" i="1">
                          <a:latin typeface="Cambria Math" panose="02040503050406030204" pitchFamily="18" charset="0"/>
                        </a:rPr>
                        <m:t> </m:t>
                      </m:r>
                      <m:r>
                        <a:rPr lang="en-US" i="1">
                          <a:latin typeface="Cambria Math" panose="02040503050406030204" pitchFamily="18" charset="0"/>
                        </a:rPr>
                        <m:t>𝑖𝑠</m:t>
                      </m:r>
                    </m:oMath>
                  </m:oMathPara>
                </a14:m>
                <a:endParaRPr lang="en-IN" dirty="0"/>
              </a:p>
            </p:txBody>
          </p:sp>
        </mc:Choice>
        <mc:Fallback xmlns="">
          <p:sp>
            <p:nvSpPr>
              <p:cNvPr id="7" name="TextBox 6">
                <a:extLst>
                  <a:ext uri="{FF2B5EF4-FFF2-40B4-BE49-F238E27FC236}">
                    <a16:creationId xmlns:a16="http://schemas.microsoft.com/office/drawing/2014/main" id="{49544695-0AB1-4807-184F-1A484EBD38F6}"/>
                  </a:ext>
                </a:extLst>
              </p:cNvPr>
              <p:cNvSpPr txBox="1">
                <a:spLocks noRot="1" noChangeAspect="1" noMove="1" noResize="1" noEditPoints="1" noAdjustHandles="1" noChangeArrowheads="1" noChangeShapeType="1" noTextEdit="1"/>
              </p:cNvSpPr>
              <p:nvPr/>
            </p:nvSpPr>
            <p:spPr>
              <a:xfrm>
                <a:off x="537153" y="2157091"/>
                <a:ext cx="5477910" cy="215444"/>
              </a:xfrm>
              <a:prstGeom prst="rect">
                <a:avLst/>
              </a:prstGeom>
              <a:blipFill>
                <a:blip r:embed="rId5"/>
                <a:stretch>
                  <a:fillRect l="-222" r="-111" b="-3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9A6010-F642-6318-C4DF-C3BA6023D73C}"/>
                  </a:ext>
                </a:extLst>
              </p:cNvPr>
              <p:cNvSpPr txBox="1"/>
              <p:nvPr/>
            </p:nvSpPr>
            <p:spPr>
              <a:xfrm>
                <a:off x="3355937" y="2483204"/>
                <a:ext cx="1312411" cy="357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i="1" smtClean="0">
                              <a:latin typeface="Cambria Math" panose="02040503050406030204" pitchFamily="18" charset="0"/>
                            </a:rPr>
                          </m:ctrlPr>
                        </m:mPr>
                        <m:mr>
                          <m:e>
                            <m:r>
                              <m:rPr>
                                <m:brk m:alnAt="7"/>
                              </m:rPr>
                              <a:rPr lang="en-IN" b="0" i="1" smtClean="0">
                                <a:latin typeface="Cambria Math" panose="02040503050406030204" pitchFamily="18" charset="0"/>
                              </a:rPr>
                              <m:t>𝑚</m:t>
                            </m:r>
                            <m:r>
                              <a:rPr lang="en-IN" b="0" i="1" smtClean="0">
                                <a:latin typeface="Cambria Math" panose="02040503050406030204" pitchFamily="18" charset="0"/>
                              </a:rPr>
                              <m:t>𝑎𝑥</m:t>
                            </m:r>
                          </m:e>
                        </m:mr>
                        <m:mr>
                          <m:e>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mr>
                      </m:m>
                      <m:r>
                        <a:rPr lang="en-IN" b="1" i="1" smtClean="0">
                          <a:latin typeface="Cambria Math" panose="02040503050406030204" pitchFamily="18" charset="0"/>
                        </a:rPr>
                        <m:t>𝑳</m:t>
                      </m:r>
                      <m:r>
                        <a:rPr lang="en-IN" b="0" i="1" smtClean="0">
                          <a:latin typeface="Cambria Math" panose="02040503050406030204" pitchFamily="18" charset="0"/>
                        </a:rPr>
                        <m:t>(</m:t>
                      </m:r>
                      <m:r>
                        <a:rPr lang="en-IN" b="1" i="1" smtClean="0">
                          <a:latin typeface="Cambria Math" panose="02040503050406030204" pitchFamily="18" charset="0"/>
                        </a:rPr>
                        <m:t>𝒘</m:t>
                      </m:r>
                      <m:r>
                        <a:rPr lang="en-IN" b="1" i="1" smtClean="0">
                          <a:latin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𝝃</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𝒖</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𝝁</m:t>
                      </m:r>
                      <m:r>
                        <a:rPr lang="en-IN" b="0" i="1" smtClean="0">
                          <a:latin typeface="Cambria Math" panose="02040503050406030204" pitchFamily="18" charset="0"/>
                        </a:rPr>
                        <m:t>)</m:t>
                      </m:r>
                    </m:oMath>
                  </m:oMathPara>
                </a14:m>
                <a:endParaRPr lang="en-IN" dirty="0"/>
              </a:p>
            </p:txBody>
          </p:sp>
        </mc:Choice>
        <mc:Fallback xmlns="">
          <p:sp>
            <p:nvSpPr>
              <p:cNvPr id="8" name="TextBox 7">
                <a:extLst>
                  <a:ext uri="{FF2B5EF4-FFF2-40B4-BE49-F238E27FC236}">
                    <a16:creationId xmlns:a16="http://schemas.microsoft.com/office/drawing/2014/main" id="{7A9A6010-F642-6318-C4DF-C3BA6023D73C}"/>
                  </a:ext>
                </a:extLst>
              </p:cNvPr>
              <p:cNvSpPr txBox="1">
                <a:spLocks noRot="1" noChangeAspect="1" noMove="1" noResize="1" noEditPoints="1" noAdjustHandles="1" noChangeArrowheads="1" noChangeShapeType="1" noTextEdit="1"/>
              </p:cNvSpPr>
              <p:nvPr/>
            </p:nvSpPr>
            <p:spPr>
              <a:xfrm>
                <a:off x="3355937" y="2483204"/>
                <a:ext cx="1312411" cy="357214"/>
              </a:xfrm>
              <a:prstGeom prst="rect">
                <a:avLst/>
              </a:prstGeom>
              <a:blipFill>
                <a:blip r:embed="rId6"/>
                <a:stretch>
                  <a:fillRect l="-1395" r="-3721" b="-169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C1EA16-A0FD-1D4D-C2EA-D2D69E3597D1}"/>
                  </a:ext>
                </a:extLst>
              </p:cNvPr>
              <p:cNvSpPr txBox="1"/>
              <p:nvPr/>
            </p:nvSpPr>
            <p:spPr>
              <a:xfrm>
                <a:off x="1648162" y="3117939"/>
                <a:ext cx="8547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𝑠𝑢𝑏𝑗𝑒𝑐𝑡</m:t>
                      </m:r>
                      <m:r>
                        <a:rPr lang="en-IN" b="0" i="1" smtClean="0">
                          <a:latin typeface="Cambria Math" panose="02040503050406030204" pitchFamily="18" charset="0"/>
                        </a:rPr>
                        <m:t> </m:t>
                      </m:r>
                      <m:r>
                        <a:rPr lang="en-IN" b="0" i="1" smtClean="0">
                          <a:latin typeface="Cambria Math" panose="02040503050406030204" pitchFamily="18" charset="0"/>
                        </a:rPr>
                        <m:t>𝑡𝑜</m:t>
                      </m:r>
                    </m:oMath>
                  </m:oMathPara>
                </a14:m>
                <a:endParaRPr lang="en-IN" dirty="0"/>
              </a:p>
            </p:txBody>
          </p:sp>
        </mc:Choice>
        <mc:Fallback xmlns="">
          <p:sp>
            <p:nvSpPr>
              <p:cNvPr id="9" name="TextBox 8">
                <a:extLst>
                  <a:ext uri="{FF2B5EF4-FFF2-40B4-BE49-F238E27FC236}">
                    <a16:creationId xmlns:a16="http://schemas.microsoft.com/office/drawing/2014/main" id="{87C1EA16-A0FD-1D4D-C2EA-D2D69E3597D1}"/>
                  </a:ext>
                </a:extLst>
              </p:cNvPr>
              <p:cNvSpPr txBox="1">
                <a:spLocks noRot="1" noChangeAspect="1" noMove="1" noResize="1" noEditPoints="1" noAdjustHandles="1" noChangeArrowheads="1" noChangeShapeType="1" noTextEdit="1"/>
              </p:cNvSpPr>
              <p:nvPr/>
            </p:nvSpPr>
            <p:spPr>
              <a:xfrm>
                <a:off x="1648162" y="3117939"/>
                <a:ext cx="854721" cy="215444"/>
              </a:xfrm>
              <a:prstGeom prst="rect">
                <a:avLst/>
              </a:prstGeom>
              <a:blipFill>
                <a:blip r:embed="rId7"/>
                <a:stretch>
                  <a:fillRect l="-5674" r="-2128" b="-3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4C8DE2-2241-1D77-06F2-746D9F3CF5CE}"/>
                  </a:ext>
                </a:extLst>
              </p:cNvPr>
              <p:cNvSpPr txBox="1"/>
              <p:nvPr/>
            </p:nvSpPr>
            <p:spPr>
              <a:xfrm>
                <a:off x="3355937" y="3111796"/>
                <a:ext cx="621196" cy="409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r>
                            <a:rPr lang="en-IN" i="1" smtClean="0">
                              <a:latin typeface="Cambria Math" panose="02040503050406030204" pitchFamily="18" charset="0"/>
                            </a:rPr>
                            <m:t>𝜕</m:t>
                          </m:r>
                          <m:r>
                            <a:rPr lang="en-IN" b="1" i="1" smtClean="0">
                              <a:latin typeface="Cambria Math" panose="02040503050406030204" pitchFamily="18" charset="0"/>
                            </a:rPr>
                            <m:t>𝑳</m:t>
                          </m:r>
                        </m:num>
                        <m:den>
                          <m:r>
                            <a:rPr lang="en-IN" i="1" smtClean="0">
                              <a:latin typeface="Cambria Math" panose="02040503050406030204" pitchFamily="18" charset="0"/>
                            </a:rPr>
                            <m:t>𝜕</m:t>
                          </m:r>
                          <m:r>
                            <a:rPr lang="en-IN" b="1" i="1" smtClean="0">
                              <a:latin typeface="Cambria Math" panose="02040503050406030204" pitchFamily="18" charset="0"/>
                            </a:rPr>
                            <m:t>𝒘</m:t>
                          </m:r>
                        </m:den>
                      </m:f>
                      <m:r>
                        <a:rPr lang="en-IN" b="0" i="1" smtClean="0">
                          <a:latin typeface="Cambria Math" panose="02040503050406030204" pitchFamily="18" charset="0"/>
                        </a:rPr>
                        <m:t>=0</m:t>
                      </m:r>
                    </m:oMath>
                  </m:oMathPara>
                </a14:m>
                <a:endParaRPr lang="en-IN" dirty="0"/>
              </a:p>
            </p:txBody>
          </p:sp>
        </mc:Choice>
        <mc:Fallback xmlns="">
          <p:sp>
            <p:nvSpPr>
              <p:cNvPr id="10" name="TextBox 9">
                <a:extLst>
                  <a:ext uri="{FF2B5EF4-FFF2-40B4-BE49-F238E27FC236}">
                    <a16:creationId xmlns:a16="http://schemas.microsoft.com/office/drawing/2014/main" id="{344C8DE2-2241-1D77-06F2-746D9F3CF5CE}"/>
                  </a:ext>
                </a:extLst>
              </p:cNvPr>
              <p:cNvSpPr txBox="1">
                <a:spLocks noRot="1" noChangeAspect="1" noMove="1" noResize="1" noEditPoints="1" noAdjustHandles="1" noChangeArrowheads="1" noChangeShapeType="1" noTextEdit="1"/>
              </p:cNvSpPr>
              <p:nvPr/>
            </p:nvSpPr>
            <p:spPr>
              <a:xfrm>
                <a:off x="3355937" y="3111796"/>
                <a:ext cx="621196" cy="409664"/>
              </a:xfrm>
              <a:prstGeom prst="rect">
                <a:avLst/>
              </a:prstGeom>
              <a:blipFill>
                <a:blip r:embed="rId8"/>
                <a:stretch>
                  <a:fillRect l="-6931" r="-5941" b="-13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44AC39D-961B-6019-8D6D-41E68BC3B567}"/>
                  </a:ext>
                </a:extLst>
              </p:cNvPr>
              <p:cNvSpPr txBox="1"/>
              <p:nvPr/>
            </p:nvSpPr>
            <p:spPr>
              <a:xfrm>
                <a:off x="3355937" y="3792838"/>
                <a:ext cx="1703159" cy="446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r>
                            <a:rPr lang="en-IN" i="1" smtClean="0">
                              <a:latin typeface="Cambria Math" panose="02040503050406030204" pitchFamily="18" charset="0"/>
                            </a:rPr>
                            <m:t>𝜕</m:t>
                          </m:r>
                          <m:r>
                            <a:rPr lang="en-IN" b="1" i="1" smtClean="0">
                              <a:latin typeface="Cambria Math" panose="02040503050406030204" pitchFamily="18" charset="0"/>
                            </a:rPr>
                            <m:t>𝑳</m:t>
                          </m:r>
                        </m:num>
                        <m:den>
                          <m:r>
                            <a:rPr lang="en-IN" i="1" smtClean="0">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𝝃</m:t>
                              </m:r>
                            </m:e>
                            <m:sub>
                              <m:r>
                                <a:rPr lang="en-IN" b="0" i="1" smtClean="0">
                                  <a:latin typeface="Cambria Math" panose="02040503050406030204" pitchFamily="18" charset="0"/>
                                  <a:ea typeface="Cambria Math" panose="02040503050406030204" pitchFamily="18" charset="0"/>
                                </a:rPr>
                                <m:t>𝑖</m:t>
                              </m:r>
                            </m:sub>
                          </m:sSub>
                        </m:den>
                      </m:f>
                      <m:r>
                        <a:rPr lang="en-IN" b="0" i="1" smtClean="0">
                          <a:latin typeface="Cambria Math" panose="02040503050406030204" pitchFamily="18" charset="0"/>
                        </a:rPr>
                        <m:t>=0       1≤</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𝑚</m:t>
                      </m:r>
                    </m:oMath>
                  </m:oMathPara>
                </a14:m>
                <a:endParaRPr lang="en-IN" dirty="0"/>
              </a:p>
            </p:txBody>
          </p:sp>
        </mc:Choice>
        <mc:Fallback xmlns="">
          <p:sp>
            <p:nvSpPr>
              <p:cNvPr id="12" name="TextBox 11">
                <a:extLst>
                  <a:ext uri="{FF2B5EF4-FFF2-40B4-BE49-F238E27FC236}">
                    <a16:creationId xmlns:a16="http://schemas.microsoft.com/office/drawing/2014/main" id="{A44AC39D-961B-6019-8D6D-41E68BC3B567}"/>
                  </a:ext>
                </a:extLst>
              </p:cNvPr>
              <p:cNvSpPr txBox="1">
                <a:spLocks noRot="1" noChangeAspect="1" noMove="1" noResize="1" noEditPoints="1" noAdjustHandles="1" noChangeArrowheads="1" noChangeShapeType="1" noTextEdit="1"/>
              </p:cNvSpPr>
              <p:nvPr/>
            </p:nvSpPr>
            <p:spPr>
              <a:xfrm>
                <a:off x="3355937" y="3792838"/>
                <a:ext cx="1703159" cy="446020"/>
              </a:xfrm>
              <a:prstGeom prst="rect">
                <a:avLst/>
              </a:prstGeom>
              <a:blipFill>
                <a:blip r:embed="rId9"/>
                <a:stretch>
                  <a:fillRect l="-2151" r="-358" b="-178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C5C93C-954F-B198-3BE0-44B35F31E6B0}"/>
                  </a:ext>
                </a:extLst>
              </p:cNvPr>
              <p:cNvSpPr txBox="1"/>
              <p:nvPr/>
            </p:nvSpPr>
            <p:spPr>
              <a:xfrm>
                <a:off x="3355937" y="4347203"/>
                <a:ext cx="4989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𝒖</m:t>
                      </m:r>
                      <m:r>
                        <a:rPr lang="en-IN" b="0" i="1" smtClean="0">
                          <a:latin typeface="Cambria Math" panose="02040503050406030204" pitchFamily="18" charset="0"/>
                        </a:rPr>
                        <m:t>≥0</m:t>
                      </m:r>
                    </m:oMath>
                  </m:oMathPara>
                </a14:m>
                <a:endParaRPr lang="en-IN" dirty="0"/>
              </a:p>
            </p:txBody>
          </p:sp>
        </mc:Choice>
        <mc:Fallback xmlns="">
          <p:sp>
            <p:nvSpPr>
              <p:cNvPr id="13" name="TextBox 12">
                <a:extLst>
                  <a:ext uri="{FF2B5EF4-FFF2-40B4-BE49-F238E27FC236}">
                    <a16:creationId xmlns:a16="http://schemas.microsoft.com/office/drawing/2014/main" id="{9CC5C93C-954F-B198-3BE0-44B35F31E6B0}"/>
                  </a:ext>
                </a:extLst>
              </p:cNvPr>
              <p:cNvSpPr txBox="1">
                <a:spLocks noRot="1" noChangeAspect="1" noMove="1" noResize="1" noEditPoints="1" noAdjustHandles="1" noChangeArrowheads="1" noChangeShapeType="1" noTextEdit="1"/>
              </p:cNvSpPr>
              <p:nvPr/>
            </p:nvSpPr>
            <p:spPr>
              <a:xfrm>
                <a:off x="3355937" y="4347203"/>
                <a:ext cx="498918" cy="215444"/>
              </a:xfrm>
              <a:prstGeom prst="rect">
                <a:avLst/>
              </a:prstGeom>
              <a:blipFill>
                <a:blip r:embed="rId10"/>
                <a:stretch>
                  <a:fillRect l="-4938" r="-7407"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983999-93AF-185D-5AB2-2706397C09E6}"/>
                  </a:ext>
                </a:extLst>
              </p:cNvPr>
              <p:cNvSpPr txBox="1"/>
              <p:nvPr/>
            </p:nvSpPr>
            <p:spPr>
              <a:xfrm>
                <a:off x="3355937" y="4671008"/>
                <a:ext cx="4973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ea typeface="Cambria Math" panose="02040503050406030204" pitchFamily="18" charset="0"/>
                        </a:rPr>
                        <m:t>𝝁</m:t>
                      </m:r>
                      <m:r>
                        <a:rPr lang="en-IN" b="0" i="1" smtClean="0">
                          <a:latin typeface="Cambria Math" panose="02040503050406030204" pitchFamily="18" charset="0"/>
                        </a:rPr>
                        <m:t>≥0</m:t>
                      </m:r>
                    </m:oMath>
                  </m:oMathPara>
                </a14:m>
                <a:endParaRPr lang="en-IN" dirty="0"/>
              </a:p>
            </p:txBody>
          </p:sp>
        </mc:Choice>
        <mc:Fallback xmlns="">
          <p:sp>
            <p:nvSpPr>
              <p:cNvPr id="14" name="TextBox 13">
                <a:extLst>
                  <a:ext uri="{FF2B5EF4-FFF2-40B4-BE49-F238E27FC236}">
                    <a16:creationId xmlns:a16="http://schemas.microsoft.com/office/drawing/2014/main" id="{D5983999-93AF-185D-5AB2-2706397C09E6}"/>
                  </a:ext>
                </a:extLst>
              </p:cNvPr>
              <p:cNvSpPr txBox="1">
                <a:spLocks noRot="1" noChangeAspect="1" noMove="1" noResize="1" noEditPoints="1" noAdjustHandles="1" noChangeArrowheads="1" noChangeShapeType="1" noTextEdit="1"/>
              </p:cNvSpPr>
              <p:nvPr/>
            </p:nvSpPr>
            <p:spPr>
              <a:xfrm>
                <a:off x="3355937" y="4671008"/>
                <a:ext cx="497316" cy="215444"/>
              </a:xfrm>
              <a:prstGeom prst="rect">
                <a:avLst/>
              </a:prstGeom>
              <a:blipFill>
                <a:blip r:embed="rId11"/>
                <a:stretch>
                  <a:fillRect l="-8642" r="-7407" b="-25000"/>
                </a:stretch>
              </a:blipFill>
            </p:spPr>
            <p:txBody>
              <a:bodyPr/>
              <a:lstStyle/>
              <a:p>
                <a:r>
                  <a:rPr lang="en-IN">
                    <a:noFill/>
                  </a:rPr>
                  <a:t> </a:t>
                </a:r>
              </a:p>
            </p:txBody>
          </p:sp>
        </mc:Fallback>
      </mc:AlternateContent>
    </p:spTree>
    <p:extLst>
      <p:ext uri="{BB962C8B-B14F-4D97-AF65-F5344CB8AC3E}">
        <p14:creationId xmlns:p14="http://schemas.microsoft.com/office/powerpoint/2010/main" val="81773021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F90234-9AD1-2BA5-7504-14BBF7336D37}"/>
                  </a:ext>
                </a:extLst>
              </p:cNvPr>
              <p:cNvSpPr txBox="1"/>
              <p:nvPr/>
            </p:nvSpPr>
            <p:spPr>
              <a:xfrm>
                <a:off x="793898" y="158649"/>
                <a:ext cx="2521011" cy="409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𝑇h𝑒</m:t>
                      </m:r>
                      <m:r>
                        <a:rPr lang="en-IN" i="1" smtClean="0">
                          <a:latin typeface="Cambria Math" panose="02040503050406030204" pitchFamily="18" charset="0"/>
                        </a:rPr>
                        <m:t> </m:t>
                      </m:r>
                      <m:r>
                        <a:rPr lang="en-IN" i="1" smtClean="0">
                          <a:latin typeface="Cambria Math" panose="02040503050406030204" pitchFamily="18" charset="0"/>
                        </a:rPr>
                        <m:t>𝑐𝑜𝑛𝑠𝑡𝑟𝑎𝑖𝑛𝑡</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1" i="1" smtClean="0">
                              <a:latin typeface="Cambria Math" panose="02040503050406030204" pitchFamily="18" charset="0"/>
                            </a:rPr>
                            <m:t>𝑳</m:t>
                          </m:r>
                        </m:num>
                        <m:den>
                          <m:r>
                            <a:rPr lang="en-IN" b="0" i="1" smtClean="0">
                              <a:latin typeface="Cambria Math" panose="02040503050406030204" pitchFamily="18" charset="0"/>
                            </a:rPr>
                            <m:t>𝜕</m:t>
                          </m:r>
                          <m:r>
                            <a:rPr lang="en-IN" b="1" i="1" smtClean="0">
                              <a:latin typeface="Cambria Math" panose="02040503050406030204" pitchFamily="18" charset="0"/>
                            </a:rPr>
                            <m:t>𝒘</m:t>
                          </m:r>
                        </m:den>
                      </m:f>
                      <m:r>
                        <a:rPr lang="en-IN" b="0" i="1" smtClean="0">
                          <a:latin typeface="Cambria Math" panose="02040503050406030204" pitchFamily="18" charset="0"/>
                        </a:rPr>
                        <m:t>=0 </m:t>
                      </m:r>
                      <m:r>
                        <a:rPr lang="en-IN" b="0" i="1" smtClean="0">
                          <a:latin typeface="Cambria Math" panose="02040503050406030204" pitchFamily="18" charset="0"/>
                        </a:rPr>
                        <m:t>𝑖𝑚𝑝𝑙𝑖𝑒𝑠</m:t>
                      </m:r>
                    </m:oMath>
                  </m:oMathPara>
                </a14:m>
                <a:endParaRPr lang="en-IN" dirty="0"/>
              </a:p>
            </p:txBody>
          </p:sp>
        </mc:Choice>
        <mc:Fallback xmlns="">
          <p:sp>
            <p:nvSpPr>
              <p:cNvPr id="3" name="TextBox 2">
                <a:extLst>
                  <a:ext uri="{FF2B5EF4-FFF2-40B4-BE49-F238E27FC236}">
                    <a16:creationId xmlns:a16="http://schemas.microsoft.com/office/drawing/2014/main" id="{9AF90234-9AD1-2BA5-7504-14BBF7336D37}"/>
                  </a:ext>
                </a:extLst>
              </p:cNvPr>
              <p:cNvSpPr txBox="1">
                <a:spLocks noRot="1" noChangeAspect="1" noMove="1" noResize="1" noEditPoints="1" noAdjustHandles="1" noChangeArrowheads="1" noChangeShapeType="1" noTextEdit="1"/>
              </p:cNvSpPr>
              <p:nvPr/>
            </p:nvSpPr>
            <p:spPr>
              <a:xfrm>
                <a:off x="793898" y="158649"/>
                <a:ext cx="2521011" cy="409664"/>
              </a:xfrm>
              <a:prstGeom prst="rect">
                <a:avLst/>
              </a:prstGeom>
              <a:blipFill>
                <a:blip r:embed="rId2"/>
                <a:stretch>
                  <a:fillRect l="-966" r="-1449" b="-149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F1DE6F5-C009-B383-253A-979DAF697BA3}"/>
                  </a:ext>
                </a:extLst>
              </p:cNvPr>
              <p:cNvSpPr txBox="1"/>
              <p:nvPr/>
            </p:nvSpPr>
            <p:spPr>
              <a:xfrm>
                <a:off x="2833114" y="568313"/>
                <a:ext cx="1930272"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b="0" i="1" smtClean="0">
                              <a:latin typeface="Cambria Math" panose="02040503050406030204" pitchFamily="18" charset="0"/>
                            </a:rPr>
                          </m:ctrlPr>
                        </m:sSupPr>
                        <m:e>
                          <m:r>
                            <a:rPr lang="en-IN" b="1" i="1" smtClean="0">
                              <a:latin typeface="Cambria Math" panose="02040503050406030204" pitchFamily="18" charset="0"/>
                            </a:rPr>
                            <m:t>𝒘</m:t>
                          </m:r>
                        </m:e>
                        <m:sup>
                          <m:r>
                            <a:rPr lang="en-IN" b="0" i="1" smtClean="0">
                              <a:latin typeface="Cambria Math" panose="02040503050406030204" pitchFamily="18" charset="0"/>
                            </a:rPr>
                            <m:t>𝑇</m:t>
                          </m:r>
                        </m:sup>
                      </m:sSup>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𝑚</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𝑖</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𝜙</m:t>
                          </m:r>
                          <m:d>
                            <m:dPr>
                              <m:ctrlPr>
                                <a:rPr lang="en-IN" b="0" i="1" smtClean="0">
                                  <a:latin typeface="Cambria Math" panose="02040503050406030204" pitchFamily="18" charset="0"/>
                                  <a:ea typeface="Cambria Math" panose="02040503050406030204" pitchFamily="18" charset="0"/>
                                </a:rPr>
                              </m:ctrlPr>
                            </m:dPr>
                            <m:e>
                              <m:sSubSup>
                                <m:sSubSupPr>
                                  <m:ctrlPr>
                                    <a:rPr lang="en-IN" b="1" i="1" smtClean="0">
                                      <a:latin typeface="Cambria Math" panose="02040503050406030204" pitchFamily="18" charset="0"/>
                                      <a:ea typeface="Cambria Math" panose="02040503050406030204" pitchFamily="18" charset="0"/>
                                    </a:rPr>
                                  </m:ctrlPr>
                                </m:sSubSupPr>
                                <m:e>
                                  <m:r>
                                    <a:rPr lang="en-IN" b="1" i="1" smtClean="0">
                                      <a:latin typeface="Cambria Math" panose="02040503050406030204" pitchFamily="18" charset="0"/>
                                      <a:ea typeface="Cambria Math" panose="02040503050406030204" pitchFamily="18" charset="0"/>
                                    </a:rPr>
                                    <m:t>𝑿</m:t>
                                  </m:r>
                                </m:e>
                                <m:sub>
                                  <m:r>
                                    <a:rPr lang="en-IN" b="0" i="1" smtClean="0">
                                      <a:latin typeface="Cambria Math" panose="02040503050406030204" pitchFamily="18" charset="0"/>
                                      <a:ea typeface="Cambria Math" panose="02040503050406030204" pitchFamily="18" charset="0"/>
                                    </a:rPr>
                                    <m:t>𝑖</m:t>
                                  </m:r>
                                </m:sub>
                                <m:sup>
                                  <m:r>
                                    <a:rPr lang="en-IN" b="0" i="1" smtClean="0">
                                      <a:latin typeface="Cambria Math" panose="02040503050406030204" pitchFamily="18" charset="0"/>
                                      <a:ea typeface="Cambria Math" panose="02040503050406030204" pitchFamily="18" charset="0"/>
                                    </a:rPr>
                                    <m:t>𝑇</m:t>
                                  </m:r>
                                </m:sup>
                              </m:sSubSup>
                            </m:e>
                          </m:d>
                          <m:r>
                            <a:rPr lang="en-IN" b="0" i="1" smtClean="0">
                              <a:latin typeface="Cambria Math" panose="02040503050406030204" pitchFamily="18" charset="0"/>
                              <a:ea typeface="Cambria Math" panose="02040503050406030204" pitchFamily="18" charset="0"/>
                            </a:rPr>
                            <m:t>=0</m:t>
                          </m:r>
                        </m:e>
                      </m:nary>
                    </m:oMath>
                  </m:oMathPara>
                </a14:m>
                <a:endParaRPr lang="en-IN" dirty="0"/>
              </a:p>
            </p:txBody>
          </p:sp>
        </mc:Choice>
        <mc:Fallback xmlns="">
          <p:sp>
            <p:nvSpPr>
              <p:cNvPr id="4" name="TextBox 3">
                <a:extLst>
                  <a:ext uri="{FF2B5EF4-FFF2-40B4-BE49-F238E27FC236}">
                    <a16:creationId xmlns:a16="http://schemas.microsoft.com/office/drawing/2014/main" id="{CF1DE6F5-C009-B383-253A-979DAF697BA3}"/>
                  </a:ext>
                </a:extLst>
              </p:cNvPr>
              <p:cNvSpPr txBox="1">
                <a:spLocks noRot="1" noChangeAspect="1" noMove="1" noResize="1" noEditPoints="1" noAdjustHandles="1" noChangeArrowheads="1" noChangeShapeType="1" noTextEdit="1"/>
              </p:cNvSpPr>
              <p:nvPr/>
            </p:nvSpPr>
            <p:spPr>
              <a:xfrm>
                <a:off x="2833114" y="568313"/>
                <a:ext cx="1930272" cy="58817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1B3F72-A870-66F8-46EF-0D474BA5471B}"/>
                  </a:ext>
                </a:extLst>
              </p:cNvPr>
              <p:cNvSpPr txBox="1"/>
              <p:nvPr/>
            </p:nvSpPr>
            <p:spPr>
              <a:xfrm>
                <a:off x="793898" y="1156487"/>
                <a:ext cx="14052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𝑒𝑞𝑢𝑖𝑣𝑎𝑙𝑒𝑛𝑡𝑙𝑦</m:t>
                      </m:r>
                      <m:r>
                        <a:rPr lang="en-IN" b="0" i="1" smtClean="0">
                          <a:latin typeface="Cambria Math" panose="02040503050406030204" pitchFamily="18" charset="0"/>
                        </a:rPr>
                        <m:t>,</m:t>
                      </m:r>
                    </m:oMath>
                  </m:oMathPara>
                </a14:m>
                <a:endParaRPr lang="en-IN" dirty="0"/>
              </a:p>
            </p:txBody>
          </p:sp>
        </mc:Choice>
        <mc:Fallback xmlns="">
          <p:sp>
            <p:nvSpPr>
              <p:cNvPr id="12" name="TextBox 11">
                <a:extLst>
                  <a:ext uri="{FF2B5EF4-FFF2-40B4-BE49-F238E27FC236}">
                    <a16:creationId xmlns:a16="http://schemas.microsoft.com/office/drawing/2014/main" id="{AB1B3F72-A870-66F8-46EF-0D474BA5471B}"/>
                  </a:ext>
                </a:extLst>
              </p:cNvPr>
              <p:cNvSpPr txBox="1">
                <a:spLocks noRot="1" noChangeAspect="1" noMove="1" noResize="1" noEditPoints="1" noAdjustHandles="1" noChangeArrowheads="1" noChangeShapeType="1" noTextEdit="1"/>
              </p:cNvSpPr>
              <p:nvPr/>
            </p:nvSpPr>
            <p:spPr>
              <a:xfrm>
                <a:off x="793898" y="1156487"/>
                <a:ext cx="1405269" cy="307777"/>
              </a:xfrm>
              <a:prstGeom prst="rect">
                <a:avLst/>
              </a:prstGeom>
              <a:blipFill>
                <a:blip r:embed="rId4"/>
                <a:stretch>
                  <a:fillRect b="-1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C9138BE-45E0-FB58-0671-4FAB29012AC4}"/>
                  </a:ext>
                </a:extLst>
              </p:cNvPr>
              <p:cNvSpPr txBox="1"/>
              <p:nvPr/>
            </p:nvSpPr>
            <p:spPr>
              <a:xfrm>
                <a:off x="2985745" y="1464264"/>
                <a:ext cx="1625009"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𝑤</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𝑚</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𝑖</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𝜙</m:t>
                          </m:r>
                          <m:d>
                            <m:dPr>
                              <m:ctrlPr>
                                <a:rPr lang="en-IN" b="0" i="1" smtClean="0">
                                  <a:latin typeface="Cambria Math" panose="02040503050406030204" pitchFamily="18" charset="0"/>
                                  <a:ea typeface="Cambria Math" panose="02040503050406030204" pitchFamily="18" charset="0"/>
                                </a:rPr>
                              </m:ctrlPr>
                            </m:dPr>
                            <m:e>
                              <m:sSub>
                                <m:sSubPr>
                                  <m:ctrlPr>
                                    <a:rPr lang="en-IN" b="1"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𝑿</m:t>
                                  </m:r>
                                </m:e>
                                <m:sub>
                                  <m:r>
                                    <a:rPr lang="en-IN" b="0" i="1" smtClean="0">
                                      <a:latin typeface="Cambria Math" panose="02040503050406030204" pitchFamily="18" charset="0"/>
                                      <a:ea typeface="Cambria Math" panose="02040503050406030204" pitchFamily="18" charset="0"/>
                                    </a:rPr>
                                    <m:t>𝑖</m:t>
                                  </m:r>
                                </m:sub>
                              </m:sSub>
                            </m:e>
                          </m:d>
                        </m:e>
                      </m:nary>
                    </m:oMath>
                  </m:oMathPara>
                </a14:m>
                <a:endParaRPr lang="en-IN" dirty="0"/>
              </a:p>
            </p:txBody>
          </p:sp>
        </mc:Choice>
        <mc:Fallback xmlns="">
          <p:sp>
            <p:nvSpPr>
              <p:cNvPr id="14" name="TextBox 13">
                <a:extLst>
                  <a:ext uri="{FF2B5EF4-FFF2-40B4-BE49-F238E27FC236}">
                    <a16:creationId xmlns:a16="http://schemas.microsoft.com/office/drawing/2014/main" id="{8C9138BE-45E0-FB58-0671-4FAB29012AC4}"/>
                  </a:ext>
                </a:extLst>
              </p:cNvPr>
              <p:cNvSpPr txBox="1">
                <a:spLocks noRot="1" noChangeAspect="1" noMove="1" noResize="1" noEditPoints="1" noAdjustHandles="1" noChangeArrowheads="1" noChangeShapeType="1" noTextEdit="1"/>
              </p:cNvSpPr>
              <p:nvPr/>
            </p:nvSpPr>
            <p:spPr>
              <a:xfrm>
                <a:off x="2985745" y="1464264"/>
                <a:ext cx="1625009" cy="68050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F73069-069A-D1F8-AC10-72E70C97C3BF}"/>
                  </a:ext>
                </a:extLst>
              </p:cNvPr>
              <p:cNvSpPr txBox="1"/>
              <p:nvPr/>
            </p:nvSpPr>
            <p:spPr>
              <a:xfrm>
                <a:off x="793898" y="2144771"/>
                <a:ext cx="2397451" cy="446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𝑇h𝑒</m:t>
                      </m:r>
                      <m:r>
                        <a:rPr lang="en-IN" i="1" smtClean="0">
                          <a:latin typeface="Cambria Math" panose="02040503050406030204" pitchFamily="18" charset="0"/>
                        </a:rPr>
                        <m:t> </m:t>
                      </m:r>
                      <m:r>
                        <a:rPr lang="en-IN" i="1" smtClean="0">
                          <a:latin typeface="Cambria Math" panose="02040503050406030204" pitchFamily="18" charset="0"/>
                        </a:rPr>
                        <m:t>𝑐𝑜𝑛𝑠𝑡𝑟𝑎𝑖𝑛𝑡</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1" i="1" smtClean="0">
                              <a:latin typeface="Cambria Math" panose="02040503050406030204" pitchFamily="18" charset="0"/>
                            </a:rPr>
                            <m:t>𝑳</m:t>
                          </m:r>
                        </m:num>
                        <m:den>
                          <m:r>
                            <a:rPr lang="en-IN" b="0" i="1" smtClean="0">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𝝃</m:t>
                              </m:r>
                            </m:e>
                            <m:sub>
                              <m:r>
                                <a:rPr lang="en-IN" b="0" i="1" smtClean="0">
                                  <a:latin typeface="Cambria Math" panose="02040503050406030204" pitchFamily="18" charset="0"/>
                                  <a:ea typeface="Cambria Math" panose="02040503050406030204" pitchFamily="18" charset="0"/>
                                </a:rPr>
                                <m:t>𝑖</m:t>
                              </m:r>
                            </m:sub>
                          </m:sSub>
                        </m:den>
                      </m:f>
                      <m:r>
                        <a:rPr lang="en-IN" b="0" i="1" smtClean="0">
                          <a:latin typeface="Cambria Math" panose="02040503050406030204" pitchFamily="18" charset="0"/>
                        </a:rPr>
                        <m:t>=0 </m:t>
                      </m:r>
                      <m:r>
                        <a:rPr lang="en-IN" b="0" i="1" smtClean="0">
                          <a:latin typeface="Cambria Math" panose="02040503050406030204" pitchFamily="18" charset="0"/>
                        </a:rPr>
                        <m:t>𝑖𝑚𝑝𝑙𝑦</m:t>
                      </m:r>
                    </m:oMath>
                  </m:oMathPara>
                </a14:m>
                <a:endParaRPr lang="en-IN" dirty="0"/>
              </a:p>
            </p:txBody>
          </p:sp>
        </mc:Choice>
        <mc:Fallback xmlns="">
          <p:sp>
            <p:nvSpPr>
              <p:cNvPr id="15" name="TextBox 14">
                <a:extLst>
                  <a:ext uri="{FF2B5EF4-FFF2-40B4-BE49-F238E27FC236}">
                    <a16:creationId xmlns:a16="http://schemas.microsoft.com/office/drawing/2014/main" id="{09F73069-069A-D1F8-AC10-72E70C97C3BF}"/>
                  </a:ext>
                </a:extLst>
              </p:cNvPr>
              <p:cNvSpPr txBox="1">
                <a:spLocks noRot="1" noChangeAspect="1" noMove="1" noResize="1" noEditPoints="1" noAdjustHandles="1" noChangeArrowheads="1" noChangeShapeType="1" noTextEdit="1"/>
              </p:cNvSpPr>
              <p:nvPr/>
            </p:nvSpPr>
            <p:spPr>
              <a:xfrm>
                <a:off x="793898" y="2144771"/>
                <a:ext cx="2397451" cy="446020"/>
              </a:xfrm>
              <a:prstGeom prst="rect">
                <a:avLst/>
              </a:prstGeom>
              <a:blipFill>
                <a:blip r:embed="rId6"/>
                <a:stretch>
                  <a:fillRect l="-1269" t="-1370" r="-1777" b="-164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87B27E-BCD0-2192-1DCC-6A5BF343D90B}"/>
                  </a:ext>
                </a:extLst>
              </p:cNvPr>
              <p:cNvSpPr txBox="1"/>
              <p:nvPr/>
            </p:nvSpPr>
            <p:spPr>
              <a:xfrm>
                <a:off x="2985745" y="2571750"/>
                <a:ext cx="24102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𝑪</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=0,  1≤</m:t>
                      </m:r>
                      <m: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𝑚</m:t>
                      </m:r>
                    </m:oMath>
                  </m:oMathPara>
                </a14:m>
                <a:endParaRPr lang="en-IN" dirty="0"/>
              </a:p>
            </p:txBody>
          </p:sp>
        </mc:Choice>
        <mc:Fallback xmlns="">
          <p:sp>
            <p:nvSpPr>
              <p:cNvPr id="16" name="TextBox 15">
                <a:extLst>
                  <a:ext uri="{FF2B5EF4-FFF2-40B4-BE49-F238E27FC236}">
                    <a16:creationId xmlns:a16="http://schemas.microsoft.com/office/drawing/2014/main" id="{9887B27E-BCD0-2192-1DCC-6A5BF343D90B}"/>
                  </a:ext>
                </a:extLst>
              </p:cNvPr>
              <p:cNvSpPr txBox="1">
                <a:spLocks noRot="1" noChangeAspect="1" noMove="1" noResize="1" noEditPoints="1" noAdjustHandles="1" noChangeArrowheads="1" noChangeShapeType="1" noTextEdit="1"/>
              </p:cNvSpPr>
              <p:nvPr/>
            </p:nvSpPr>
            <p:spPr>
              <a:xfrm>
                <a:off x="2985745" y="2571750"/>
                <a:ext cx="2410275" cy="215444"/>
              </a:xfrm>
              <a:prstGeom prst="rect">
                <a:avLst/>
              </a:prstGeom>
              <a:blipFill>
                <a:blip r:embed="rId7"/>
                <a:stretch>
                  <a:fillRect l="-1266" r="-253" b="-25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59B37AC-8412-C310-8F25-5E415556C5B0}"/>
                  </a:ext>
                </a:extLst>
              </p:cNvPr>
              <p:cNvSpPr txBox="1"/>
              <p:nvPr/>
            </p:nvSpPr>
            <p:spPr>
              <a:xfrm>
                <a:off x="793898" y="2879527"/>
                <a:ext cx="39288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𝑁𝑜𝑡𝑒</m:t>
                      </m:r>
                      <m:r>
                        <a:rPr lang="en-IN" i="1" smtClean="0">
                          <a:latin typeface="Cambria Math" panose="02040503050406030204" pitchFamily="18" charset="0"/>
                        </a:rPr>
                        <m:t> </m:t>
                      </m:r>
                      <m:r>
                        <a:rPr lang="en-IN" i="1" smtClean="0">
                          <a:latin typeface="Cambria Math" panose="02040503050406030204" pitchFamily="18" charset="0"/>
                        </a:rPr>
                        <m:t>𝑡h𝑎𝑡</m:t>
                      </m:r>
                      <m:r>
                        <a:rPr lang="en-IN" b="0" i="1" smtClean="0">
                          <a:latin typeface="Cambria Math" panose="02040503050406030204" pitchFamily="18" charset="0"/>
                        </a:rPr>
                        <m:t> </m:t>
                      </m:r>
                      <m:r>
                        <a:rPr lang="en-IN" b="1" i="1" smtClean="0">
                          <a:latin typeface="Cambria Math" panose="02040503050406030204" pitchFamily="18" charset="0"/>
                        </a:rPr>
                        <m:t>𝒖</m:t>
                      </m:r>
                      <m:r>
                        <a:rPr lang="en-IN" b="0" i="1" smtClean="0">
                          <a:latin typeface="Cambria Math" panose="02040503050406030204" pitchFamily="18" charset="0"/>
                        </a:rPr>
                        <m:t>≥0, </m:t>
                      </m:r>
                      <m:r>
                        <a:rPr lang="en-IN" b="1" i="1" smtClean="0">
                          <a:latin typeface="Cambria Math" panose="02040503050406030204" pitchFamily="18" charset="0"/>
                          <a:ea typeface="Cambria Math" panose="02040503050406030204" pitchFamily="18" charset="0"/>
                        </a:rPr>
                        <m:t>𝝁</m:t>
                      </m:r>
                      <m:r>
                        <a:rPr lang="en-IN" b="0" i="1" smtClean="0">
                          <a:latin typeface="Cambria Math" panose="02040503050406030204" pitchFamily="18" charset="0"/>
                          <a:ea typeface="Cambria Math" panose="02040503050406030204" pitchFamily="18" charset="0"/>
                        </a:rPr>
                        <m:t>≥0, </m:t>
                      </m:r>
                      <m:r>
                        <a:rPr lang="en-IN" b="0" i="1" smtClean="0">
                          <a:latin typeface="Cambria Math" panose="02040503050406030204" pitchFamily="18" charset="0"/>
                          <a:ea typeface="Cambria Math" panose="02040503050406030204" pitchFamily="18" charset="0"/>
                        </a:rPr>
                        <m:t>𝑎𝑛𝑑</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𝑤𝑒</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h𝑎𝑣𝑒</m:t>
                      </m:r>
                      <m:r>
                        <a:rPr lang="en-IN" b="0" i="1" smtClean="0">
                          <a:latin typeface="Cambria Math" panose="02040503050406030204" pitchFamily="18" charset="0"/>
                          <a:ea typeface="Cambria Math" panose="02040503050406030204" pitchFamily="18" charset="0"/>
                        </a:rPr>
                        <m:t>:   0≤</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𝑪</m:t>
                      </m:r>
                    </m:oMath>
                  </m:oMathPara>
                </a14:m>
                <a:endParaRPr lang="en-IN" b="1" dirty="0"/>
              </a:p>
            </p:txBody>
          </p:sp>
        </mc:Choice>
        <mc:Fallback xmlns="">
          <p:sp>
            <p:nvSpPr>
              <p:cNvPr id="17" name="TextBox 16">
                <a:extLst>
                  <a:ext uri="{FF2B5EF4-FFF2-40B4-BE49-F238E27FC236}">
                    <a16:creationId xmlns:a16="http://schemas.microsoft.com/office/drawing/2014/main" id="{959B37AC-8412-C310-8F25-5E415556C5B0}"/>
                  </a:ext>
                </a:extLst>
              </p:cNvPr>
              <p:cNvSpPr txBox="1">
                <a:spLocks noRot="1" noChangeAspect="1" noMove="1" noResize="1" noEditPoints="1" noAdjustHandles="1" noChangeArrowheads="1" noChangeShapeType="1" noTextEdit="1"/>
              </p:cNvSpPr>
              <p:nvPr/>
            </p:nvSpPr>
            <p:spPr>
              <a:xfrm>
                <a:off x="793898" y="2879527"/>
                <a:ext cx="3928832" cy="215444"/>
              </a:xfrm>
              <a:prstGeom prst="rect">
                <a:avLst/>
              </a:prstGeom>
              <a:blipFill>
                <a:blip r:embed="rId8"/>
                <a:stretch>
                  <a:fillRect l="-620" r="-465" b="-2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0575C-E987-09DF-B29E-6FEC034283B8}"/>
                  </a:ext>
                </a:extLst>
              </p:cNvPr>
              <p:cNvSpPr txBox="1"/>
              <p:nvPr/>
            </p:nvSpPr>
            <p:spPr>
              <a:xfrm>
                <a:off x="793898" y="3271298"/>
                <a:ext cx="35088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𝑆𝑢𝑏𝑠𝑡𝑖𝑡𝑢𝑡𝑖𝑛𝑔</m:t>
                      </m:r>
                      <m:r>
                        <a:rPr lang="en-IN" i="1" smtClean="0">
                          <a:latin typeface="Cambria Math" panose="02040503050406030204" pitchFamily="18" charset="0"/>
                        </a:rPr>
                        <m:t> </m:t>
                      </m:r>
                      <m:r>
                        <a:rPr lang="en-IN" i="1" smtClean="0">
                          <a:latin typeface="Cambria Math" panose="02040503050406030204" pitchFamily="18" charset="0"/>
                        </a:rPr>
                        <m:t>𝑡h𝑒𝑠𝑒</m:t>
                      </m:r>
                      <m:r>
                        <a:rPr lang="en-IN" i="1" smtClean="0">
                          <a:latin typeface="Cambria Math" panose="02040503050406030204" pitchFamily="18" charset="0"/>
                        </a:rPr>
                        <m:t> </m:t>
                      </m:r>
                      <m:r>
                        <a:rPr lang="en-IN" i="1" smtClean="0">
                          <a:latin typeface="Cambria Math" panose="02040503050406030204" pitchFamily="18" charset="0"/>
                        </a:rPr>
                        <m:t>𝑟𝑒𝑠𝑢𝑙𝑡𝑠</m:t>
                      </m:r>
                      <m:r>
                        <a:rPr lang="en-IN" i="1" smtClean="0">
                          <a:latin typeface="Cambria Math" panose="02040503050406030204" pitchFamily="18" charset="0"/>
                        </a:rPr>
                        <m:t> </m:t>
                      </m:r>
                      <m:r>
                        <a:rPr lang="en-IN" i="1" smtClean="0">
                          <a:latin typeface="Cambria Math" panose="02040503050406030204" pitchFamily="18" charset="0"/>
                        </a:rPr>
                        <m:t>𝑖𝑛𝑡𝑜</m:t>
                      </m:r>
                      <m:r>
                        <a:rPr lang="en-IN" b="0" i="1" smtClean="0">
                          <a:latin typeface="Cambria Math" panose="02040503050406030204" pitchFamily="18" charset="0"/>
                        </a:rPr>
                        <m:t> </m:t>
                      </m:r>
                      <m:r>
                        <a:rPr lang="en-IN" b="0" i="1" smtClean="0">
                          <a:latin typeface="Cambria Math" panose="02040503050406030204" pitchFamily="18" charset="0"/>
                        </a:rPr>
                        <m:t>𝐿</m:t>
                      </m:r>
                      <m:d>
                        <m:dPr>
                          <m:ctrlPr>
                            <a:rPr lang="en-IN" b="0" i="1" smtClean="0">
                              <a:latin typeface="Cambria Math" panose="02040503050406030204" pitchFamily="18" charset="0"/>
                            </a:rPr>
                          </m:ctrlPr>
                        </m:dPr>
                        <m:e>
                          <m:r>
                            <a:rPr lang="en-IN" b="0" i="1" smtClean="0">
                              <a:latin typeface="Cambria Math" panose="02040503050406030204" pitchFamily="18" charset="0"/>
                            </a:rPr>
                            <m:t>𝑤</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𝜉</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𝑢</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r>
                        <a:rPr lang="en-IN" b="0" i="1" smtClean="0">
                          <a:latin typeface="Cambria Math" panose="02040503050406030204" pitchFamily="18" charset="0"/>
                        </a:rPr>
                        <m:t>:</m:t>
                      </m:r>
                    </m:oMath>
                  </m:oMathPara>
                </a14:m>
                <a:endParaRPr lang="en-IN" dirty="0"/>
              </a:p>
            </p:txBody>
          </p:sp>
        </mc:Choice>
        <mc:Fallback xmlns="">
          <p:sp>
            <p:nvSpPr>
              <p:cNvPr id="18" name="TextBox 17">
                <a:extLst>
                  <a:ext uri="{FF2B5EF4-FFF2-40B4-BE49-F238E27FC236}">
                    <a16:creationId xmlns:a16="http://schemas.microsoft.com/office/drawing/2014/main" id="{DCE0575C-E987-09DF-B29E-6FEC034283B8}"/>
                  </a:ext>
                </a:extLst>
              </p:cNvPr>
              <p:cNvSpPr txBox="1">
                <a:spLocks noRot="1" noChangeAspect="1" noMove="1" noResize="1" noEditPoints="1" noAdjustHandles="1" noChangeArrowheads="1" noChangeShapeType="1" noTextEdit="1"/>
              </p:cNvSpPr>
              <p:nvPr/>
            </p:nvSpPr>
            <p:spPr>
              <a:xfrm>
                <a:off x="793898" y="3271298"/>
                <a:ext cx="3508845" cy="215444"/>
              </a:xfrm>
              <a:prstGeom prst="rect">
                <a:avLst/>
              </a:prstGeom>
              <a:blipFill>
                <a:blip r:embed="rId9"/>
                <a:stretch>
                  <a:fillRect l="-1042" b="-3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629600A-B8FF-C577-D0BC-DE92B6E555A8}"/>
                  </a:ext>
                </a:extLst>
              </p:cNvPr>
              <p:cNvSpPr txBox="1"/>
              <p:nvPr/>
            </p:nvSpPr>
            <p:spPr>
              <a:xfrm>
                <a:off x="1779011" y="3579075"/>
                <a:ext cx="4038475"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𝑳</m:t>
                      </m:r>
                      <m:d>
                        <m:dPr>
                          <m:ctrlPr>
                            <a:rPr lang="en-IN" b="1" i="1">
                              <a:latin typeface="Cambria Math" panose="02040503050406030204" pitchFamily="18" charset="0"/>
                            </a:rPr>
                          </m:ctrlPr>
                        </m:dPr>
                        <m:e>
                          <m:r>
                            <a:rPr lang="en-IN" b="1" i="1">
                              <a:latin typeface="Cambria Math" panose="02040503050406030204" pitchFamily="18" charset="0"/>
                            </a:rPr>
                            <m:t>𝒘</m:t>
                          </m:r>
                          <m:r>
                            <a:rPr lang="en-IN" b="1" i="1">
                              <a:latin typeface="Cambria Math" panose="02040503050406030204" pitchFamily="18" charset="0"/>
                            </a:rPr>
                            <m:t>,</m:t>
                          </m:r>
                          <m:r>
                            <a:rPr lang="en-IN" b="1" i="1">
                              <a:latin typeface="Cambria Math" panose="02040503050406030204" pitchFamily="18" charset="0"/>
                              <a:ea typeface="Cambria Math" panose="02040503050406030204" pitchFamily="18" charset="0"/>
                            </a:rPr>
                            <m:t>𝝃</m:t>
                          </m:r>
                          <m:r>
                            <a:rPr lang="en-IN" b="1" i="1">
                              <a:latin typeface="Cambria Math" panose="02040503050406030204" pitchFamily="18" charset="0"/>
                              <a:ea typeface="Cambria Math" panose="02040503050406030204" pitchFamily="18" charset="0"/>
                            </a:rPr>
                            <m:t>,</m:t>
                          </m:r>
                          <m:r>
                            <a:rPr lang="en-IN" b="1" i="1">
                              <a:latin typeface="Cambria Math" panose="02040503050406030204" pitchFamily="18" charset="0"/>
                              <a:ea typeface="Cambria Math" panose="02040503050406030204" pitchFamily="18" charset="0"/>
                            </a:rPr>
                            <m:t>𝒖</m:t>
                          </m:r>
                          <m:r>
                            <a:rPr lang="en-IN" b="1" i="1">
                              <a:latin typeface="Cambria Math" panose="02040503050406030204" pitchFamily="18" charset="0"/>
                              <a:ea typeface="Cambria Math" panose="02040503050406030204" pitchFamily="18" charset="0"/>
                            </a:rPr>
                            <m:t>,</m:t>
                          </m:r>
                          <m:r>
                            <a:rPr lang="en-IN" b="1" i="1">
                              <a:latin typeface="Cambria Math" panose="02040503050406030204" pitchFamily="18" charset="0"/>
                              <a:ea typeface="Cambria Math" panose="02040503050406030204" pitchFamily="18" charset="0"/>
                            </a:rPr>
                            <m:t>𝝁</m:t>
                          </m:r>
                        </m:e>
                      </m:d>
                      <m:r>
                        <a:rPr lang="en-IN" b="0" i="1" smtClean="0">
                          <a:latin typeface="Cambria Math" panose="02040503050406030204" pitchFamily="18" charset="0"/>
                          <a:ea typeface="Cambria Math" panose="02040503050406030204" pitchFamily="18" charset="0"/>
                        </a:rPr>
                        <m:t>=</m:t>
                      </m:r>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1</m:t>
                          </m:r>
                        </m:num>
                        <m:den>
                          <m:r>
                            <a:rPr lang="en-IN" i="0">
                              <a:latin typeface="Cambria Math" panose="02040503050406030204" pitchFamily="18" charset="0"/>
                            </a:rPr>
                            <m:t>2</m:t>
                          </m:r>
                        </m:den>
                      </m:f>
                      <m:sSup>
                        <m:sSupPr>
                          <m:ctrlPr>
                            <a:rPr lang="en-IN" i="1">
                              <a:solidFill>
                                <a:srgbClr val="836967"/>
                              </a:solidFill>
                              <a:latin typeface="Cambria Math" panose="02040503050406030204" pitchFamily="18" charset="0"/>
                            </a:rPr>
                          </m:ctrlPr>
                        </m:sSupPr>
                        <m:e>
                          <m:r>
                            <a:rPr lang="en-IN" b="1" i="1">
                              <a:latin typeface="Cambria Math" panose="02040503050406030204" pitchFamily="18" charset="0"/>
                            </a:rPr>
                            <m:t>𝒘</m:t>
                          </m:r>
                        </m:e>
                        <m:sup>
                          <m:r>
                            <a:rPr lang="en-IN" i="1">
                              <a:latin typeface="Cambria Math" panose="02040503050406030204" pitchFamily="18" charset="0"/>
                            </a:rPr>
                            <m:t>𝑇</m:t>
                          </m:r>
                        </m:sup>
                      </m:sSup>
                      <m:r>
                        <a:rPr lang="en-IN" b="1" i="1">
                          <a:latin typeface="Cambria Math" panose="02040503050406030204" pitchFamily="18" charset="0"/>
                        </a:rPr>
                        <m:t>𝒘</m:t>
                      </m:r>
                      <m:r>
                        <a:rPr lang="en-IN" i="0">
                          <a:latin typeface="Cambria Math" panose="02040503050406030204" pitchFamily="18" charset="0"/>
                        </a:rPr>
                        <m:t>+</m:t>
                      </m:r>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𝑚</m:t>
                          </m:r>
                        </m:sup>
                        <m:e>
                          <m:r>
                            <a:rPr lang="en-IN">
                              <a:latin typeface="Cambria Math" panose="02040503050406030204" pitchFamily="18" charset="0"/>
                            </a:rPr>
                            <m:t>0×</m:t>
                          </m:r>
                          <m:sSub>
                            <m:sSubPr>
                              <m:ctrlPr>
                                <a:rPr lang="en-IN" i="1">
                                  <a:solidFill>
                                    <a:srgbClr val="836967"/>
                                  </a:solidFill>
                                  <a:latin typeface="Cambria Math" panose="02040503050406030204" pitchFamily="18" charset="0"/>
                                </a:rPr>
                              </m:ctrlPr>
                            </m:sSubPr>
                            <m:e>
                              <m:r>
                                <a:rPr lang="en-IN" b="1" i="1">
                                  <a:latin typeface="Cambria Math" panose="02040503050406030204" pitchFamily="18" charset="0"/>
                                </a:rPr>
                                <m:t>𝝃</m:t>
                              </m:r>
                            </m:e>
                            <m:sub>
                              <m:r>
                                <a:rPr lang="en-IN" i="1">
                                  <a:latin typeface="Cambria Math" panose="02040503050406030204" pitchFamily="18" charset="0"/>
                                </a:rPr>
                                <m:t>𝑖</m:t>
                              </m:r>
                            </m:sub>
                          </m:sSub>
                        </m:e>
                      </m:nary>
                      <m:r>
                        <a:rPr lang="en-IN" i="0">
                          <a:latin typeface="Cambria Math" panose="02040503050406030204" pitchFamily="18" charset="0"/>
                        </a:rPr>
                        <m:t>−</m:t>
                      </m:r>
                      <m:sSup>
                        <m:sSupPr>
                          <m:ctrlPr>
                            <a:rPr lang="en-IN" i="1">
                              <a:solidFill>
                                <a:srgbClr val="836967"/>
                              </a:solidFill>
                              <a:latin typeface="Cambria Math" panose="02040503050406030204" pitchFamily="18" charset="0"/>
                            </a:rPr>
                          </m:ctrlPr>
                        </m:sSupPr>
                        <m:e>
                          <m:r>
                            <a:rPr lang="en-IN" b="1" i="1">
                              <a:latin typeface="Cambria Math" panose="02040503050406030204" pitchFamily="18" charset="0"/>
                            </a:rPr>
                            <m:t>𝒘</m:t>
                          </m:r>
                        </m:e>
                        <m:sup>
                          <m:r>
                            <a:rPr lang="en-IN" i="1">
                              <a:latin typeface="Cambria Math" panose="02040503050406030204" pitchFamily="18" charset="0"/>
                            </a:rPr>
                            <m:t>𝑇</m:t>
                          </m:r>
                        </m:sup>
                      </m:sSup>
                      <m:r>
                        <a:rPr lang="en-IN" b="1" i="1">
                          <a:latin typeface="Cambria Math" panose="02040503050406030204" pitchFamily="18" charset="0"/>
                        </a:rPr>
                        <m:t>𝒘</m:t>
                      </m:r>
                      <m:r>
                        <a:rPr lang="en-IN" i="0">
                          <a:latin typeface="Cambria Math" panose="02040503050406030204" pitchFamily="18" charset="0"/>
                        </a:rPr>
                        <m:t>+</m:t>
                      </m:r>
                      <m:nary>
                        <m:naryPr>
                          <m:chr m:val="∑"/>
                          <m:ctrlPr>
                            <a:rPr lang="en-IN" i="1" smtClean="0">
                              <a:latin typeface="Cambria Math" panose="02040503050406030204" pitchFamily="18" charset="0"/>
                            </a:rPr>
                          </m:ctrlPr>
                        </m:naryPr>
                        <m:sub>
                          <m:r>
                            <a:rPr lang="en-IN" b="0" i="1" smtClean="0">
                              <a:latin typeface="Cambria Math" panose="02040503050406030204" pitchFamily="18" charset="0"/>
                            </a:rPr>
                            <m:t>𝑗</m:t>
                          </m:r>
                          <m:r>
                            <a:rPr lang="en-IN" i="1">
                              <a:latin typeface="Cambria Math" panose="02040503050406030204" pitchFamily="18" charset="0"/>
                            </a:rPr>
                            <m:t>=1</m:t>
                          </m:r>
                        </m:sub>
                        <m:sup>
                          <m:r>
                            <a:rPr lang="en-IN" b="0" i="1" smtClean="0">
                              <a:latin typeface="Cambria Math" panose="02040503050406030204" pitchFamily="18" charset="0"/>
                            </a:rPr>
                            <m:t>𝑚</m:t>
                          </m:r>
                        </m:sup>
                        <m:e>
                          <m:sSub>
                            <m:sSubPr>
                              <m:ctrlPr>
                                <a:rPr lang="en-IN" b="0" i="1" smtClean="0">
                                  <a:latin typeface="Cambria Math" panose="02040503050406030204" pitchFamily="18" charset="0"/>
                                </a:rPr>
                              </m:ctrlPr>
                            </m:sSubPr>
                            <m:e>
                              <m:r>
                                <a:rPr lang="en-IN" b="1" i="1" smtClean="0">
                                  <a:latin typeface="Cambria Math" panose="02040503050406030204" pitchFamily="18" charset="0"/>
                                </a:rPr>
                                <m:t>𝒖</m:t>
                              </m:r>
                            </m:e>
                            <m:sub>
                              <m:r>
                                <a:rPr lang="en-IN" b="0" i="1" smtClean="0">
                                  <a:latin typeface="Cambria Math" panose="02040503050406030204" pitchFamily="18" charset="0"/>
                                </a:rPr>
                                <m:t>𝑖</m:t>
                              </m:r>
                            </m:sub>
                          </m:sSub>
                        </m:e>
                      </m:nary>
                    </m:oMath>
                  </m:oMathPara>
                </a14:m>
                <a:endParaRPr lang="en-IN" dirty="0"/>
              </a:p>
            </p:txBody>
          </p:sp>
        </mc:Choice>
        <mc:Fallback xmlns="">
          <p:sp>
            <p:nvSpPr>
              <p:cNvPr id="20" name="TextBox 19">
                <a:extLst>
                  <a:ext uri="{FF2B5EF4-FFF2-40B4-BE49-F238E27FC236}">
                    <a16:creationId xmlns:a16="http://schemas.microsoft.com/office/drawing/2014/main" id="{7629600A-B8FF-C577-D0BC-DE92B6E555A8}"/>
                  </a:ext>
                </a:extLst>
              </p:cNvPr>
              <p:cNvSpPr txBox="1">
                <a:spLocks noRot="1" noChangeAspect="1" noMove="1" noResize="1" noEditPoints="1" noAdjustHandles="1" noChangeArrowheads="1" noChangeShapeType="1" noTextEdit="1"/>
              </p:cNvSpPr>
              <p:nvPr/>
            </p:nvSpPr>
            <p:spPr>
              <a:xfrm>
                <a:off x="1779011" y="3579075"/>
                <a:ext cx="4038475" cy="704873"/>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EDDF436-A240-6074-EA13-EC09DCF512CA}"/>
                  </a:ext>
                </a:extLst>
              </p:cNvPr>
              <p:cNvSpPr txBox="1"/>
              <p:nvPr/>
            </p:nvSpPr>
            <p:spPr>
              <a:xfrm>
                <a:off x="2758313" y="4202457"/>
                <a:ext cx="5641407"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ea typeface="Cambria Math" panose="02040503050406030204" pitchFamily="18" charset="0"/>
                        </a:rPr>
                        <m:t>=−</m:t>
                      </m:r>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1</m:t>
                          </m:r>
                        </m:num>
                        <m:den>
                          <m:r>
                            <a:rPr lang="en-IN" i="0">
                              <a:latin typeface="Cambria Math" panose="02040503050406030204" pitchFamily="18" charset="0"/>
                            </a:rPr>
                            <m:t>2</m:t>
                          </m:r>
                        </m:den>
                      </m:f>
                      <m:sSup>
                        <m:sSupPr>
                          <m:ctrlPr>
                            <a:rPr lang="en-IN" i="1">
                              <a:solidFill>
                                <a:srgbClr val="836967"/>
                              </a:solidFill>
                              <a:latin typeface="Cambria Math" panose="02040503050406030204" pitchFamily="18" charset="0"/>
                            </a:rPr>
                          </m:ctrlPr>
                        </m:sSupPr>
                        <m:e>
                          <m:r>
                            <a:rPr lang="en-IN" b="1" i="1">
                              <a:latin typeface="Cambria Math" panose="02040503050406030204" pitchFamily="18" charset="0"/>
                            </a:rPr>
                            <m:t>𝒘</m:t>
                          </m:r>
                        </m:e>
                        <m:sup>
                          <m:r>
                            <a:rPr lang="en-IN" i="1">
                              <a:latin typeface="Cambria Math" panose="02040503050406030204" pitchFamily="18" charset="0"/>
                            </a:rPr>
                            <m:t>𝑇</m:t>
                          </m:r>
                        </m:sup>
                      </m:sSup>
                      <m:r>
                        <a:rPr lang="en-IN" b="1" i="1">
                          <a:latin typeface="Cambria Math" panose="02040503050406030204" pitchFamily="18" charset="0"/>
                        </a:rPr>
                        <m:t>𝒘</m:t>
                      </m:r>
                      <m:r>
                        <a:rPr lang="en-IN" i="0">
                          <a:latin typeface="Cambria Math" panose="02040503050406030204" pitchFamily="18" charset="0"/>
                        </a:rPr>
                        <m:t>+</m:t>
                      </m:r>
                      <m:nary>
                        <m:naryPr>
                          <m:chr m:val="∑"/>
                          <m:ctrlPr>
                            <a:rPr lang="en-IN" i="1" smtClean="0">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b="0" i="1" smtClean="0">
                              <a:latin typeface="Cambria Math" panose="02040503050406030204" pitchFamily="18" charset="0"/>
                            </a:rPr>
                            <m:t>𝑚</m:t>
                          </m:r>
                        </m:sup>
                        <m:e>
                          <m:sSub>
                            <m:sSubPr>
                              <m:ctrlPr>
                                <a:rPr lang="en-IN" b="0" i="1" smtClean="0">
                                  <a:latin typeface="Cambria Math" panose="02040503050406030204" pitchFamily="18" charset="0"/>
                                </a:rPr>
                              </m:ctrlPr>
                            </m:sSubPr>
                            <m:e>
                              <m:r>
                                <a:rPr lang="en-IN" b="1" i="1" smtClean="0">
                                  <a:latin typeface="Cambria Math" panose="02040503050406030204" pitchFamily="18" charset="0"/>
                                </a:rPr>
                                <m:t>𝒖</m:t>
                              </m:r>
                            </m:e>
                            <m:sub>
                              <m:r>
                                <a:rPr lang="en-IN" b="0" i="1" smtClean="0">
                                  <a:latin typeface="Cambria Math" panose="02040503050406030204" pitchFamily="18" charset="0"/>
                                </a:rPr>
                                <m:t>𝑖</m:t>
                              </m:r>
                            </m:sub>
                          </m:sSub>
                        </m:e>
                      </m:nary>
                      <m:r>
                        <a:rPr lang="en-IN" b="0" i="1" smtClean="0">
                          <a:latin typeface="Cambria Math" panose="02040503050406030204" pitchFamily="18" charset="0"/>
                        </a:rPr>
                        <m:t>=</m:t>
                      </m:r>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b="0" i="1" smtClean="0">
                              <a:latin typeface="Cambria Math" panose="02040503050406030204" pitchFamily="18" charset="0"/>
                            </a:rPr>
                            <m:t>𝑚</m:t>
                          </m:r>
                        </m:sup>
                        <m:e>
                          <m:sSub>
                            <m:sSubPr>
                              <m:ctrlPr>
                                <a:rPr lang="en-IN" i="1">
                                  <a:latin typeface="Cambria Math" panose="02040503050406030204" pitchFamily="18" charset="0"/>
                                </a:rPr>
                              </m:ctrlPr>
                            </m:sSubPr>
                            <m:e>
                              <m:r>
                                <a:rPr lang="en-IN" b="1" i="1">
                                  <a:latin typeface="Cambria Math" panose="02040503050406030204" pitchFamily="18" charset="0"/>
                                </a:rPr>
                                <m:t>𝒖</m:t>
                              </m:r>
                            </m:e>
                            <m:sub>
                              <m:r>
                                <a:rPr lang="en-IN" i="1">
                                  <a:latin typeface="Cambria Math" panose="02040503050406030204" pitchFamily="18" charset="0"/>
                                </a:rPr>
                                <m:t>𝑖</m:t>
                              </m:r>
                            </m:sub>
                          </m:sSub>
                        </m:e>
                      </m:nary>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a:rPr lang="en-IN" b="0" i="0" smtClean="0">
                              <a:latin typeface="Cambria Math" panose="02040503050406030204" pitchFamily="18" charset="0"/>
                            </a:rPr>
                            <m:t>2</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𝑚</m:t>
                          </m:r>
                        </m:sup>
                        <m:e>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𝑚</m:t>
                              </m:r>
                            </m:sup>
                            <m:e>
                              <m:sSub>
                                <m:sSubPr>
                                  <m:ctrlPr>
                                    <a:rPr lang="en-IN" i="1">
                                      <a:latin typeface="Cambria Math" panose="02040503050406030204" pitchFamily="18" charset="0"/>
                                    </a:rPr>
                                  </m:ctrlPr>
                                </m:sSubPr>
                                <m:e>
                                  <m:r>
                                    <a:rPr lang="en-IN" b="1" i="1" smtClean="0">
                                      <a:latin typeface="Cambria Math" panose="02040503050406030204" pitchFamily="18" charset="0"/>
                                    </a:rPr>
                                    <m:t>𝒅</m:t>
                                  </m:r>
                                </m:e>
                                <m:sub>
                                  <m:r>
                                    <a:rPr lang="en-IN" i="1">
                                      <a:latin typeface="Cambria Math" panose="02040503050406030204" pitchFamily="18" charset="0"/>
                                    </a:rPr>
                                    <m:t>𝑖</m:t>
                                  </m:r>
                                </m:sub>
                              </m:sSub>
                              <m:sSub>
                                <m:sSubPr>
                                  <m:ctrlPr>
                                    <a:rPr lang="en-IN" i="1">
                                      <a:latin typeface="Cambria Math" panose="02040503050406030204" pitchFamily="18" charset="0"/>
                                    </a:rPr>
                                  </m:ctrlPr>
                                </m:sSubPr>
                                <m:e>
                                  <m:r>
                                    <a:rPr lang="en-IN" b="1" i="1">
                                      <a:latin typeface="Cambria Math" panose="02040503050406030204" pitchFamily="18" charset="0"/>
                                    </a:rPr>
                                    <m:t>𝒅</m:t>
                                  </m:r>
                                </m:e>
                                <m:sub>
                                  <m:r>
                                    <a:rPr lang="en-IN" b="0" i="1" smtClean="0">
                                      <a:latin typeface="Cambria Math" panose="02040503050406030204" pitchFamily="18" charset="0"/>
                                    </a:rPr>
                                    <m:t>𝑗</m:t>
                                  </m:r>
                                </m:sub>
                              </m:sSub>
                              <m:r>
                                <a:rPr lang="en-IN" b="1" i="1">
                                  <a:latin typeface="Cambria Math" panose="02040503050406030204" pitchFamily="18" charset="0"/>
                                  <a:ea typeface="Cambria Math" panose="02040503050406030204" pitchFamily="18" charset="0"/>
                                </a:rPr>
                                <m:t>𝝓</m:t>
                              </m:r>
                              <m:d>
                                <m:dPr>
                                  <m:ctrlPr>
                                    <a:rPr lang="en-IN" i="1">
                                      <a:latin typeface="Cambria Math" panose="02040503050406030204" pitchFamily="18" charset="0"/>
                                      <a:ea typeface="Cambria Math" panose="02040503050406030204" pitchFamily="18" charset="0"/>
                                    </a:rPr>
                                  </m:ctrlPr>
                                </m:dPr>
                                <m:e>
                                  <m:sSubSup>
                                    <m:sSubSupPr>
                                      <m:ctrlPr>
                                        <a:rPr lang="en-IN" b="1" i="1">
                                          <a:latin typeface="Cambria Math" panose="02040503050406030204" pitchFamily="18" charset="0"/>
                                          <a:ea typeface="Cambria Math" panose="02040503050406030204" pitchFamily="18" charset="0"/>
                                        </a:rPr>
                                      </m:ctrlPr>
                                    </m:sSubSupPr>
                                    <m:e>
                                      <m:r>
                                        <a:rPr lang="en-IN" b="1" i="1">
                                          <a:latin typeface="Cambria Math" panose="02040503050406030204" pitchFamily="18" charset="0"/>
                                          <a:ea typeface="Cambria Math" panose="02040503050406030204" pitchFamily="18" charset="0"/>
                                        </a:rPr>
                                        <m:t>𝑿</m:t>
                                      </m:r>
                                    </m:e>
                                    <m:sub>
                                      <m:r>
                                        <a:rPr lang="en-IN" i="1">
                                          <a:latin typeface="Cambria Math" panose="02040503050406030204" pitchFamily="18" charset="0"/>
                                          <a:ea typeface="Cambria Math" panose="02040503050406030204" pitchFamily="18" charset="0"/>
                                        </a:rPr>
                                        <m:t>𝑖</m:t>
                                      </m:r>
                                    </m:sub>
                                    <m:sup>
                                      <m:r>
                                        <a:rPr lang="en-IN" i="1">
                                          <a:latin typeface="Cambria Math" panose="02040503050406030204" pitchFamily="18" charset="0"/>
                                          <a:ea typeface="Cambria Math" panose="02040503050406030204" pitchFamily="18" charset="0"/>
                                        </a:rPr>
                                        <m:t>𝑇</m:t>
                                      </m:r>
                                    </m:sup>
                                  </m:sSubSup>
                                </m:e>
                              </m:d>
                              <m:r>
                                <a:rPr lang="en-IN" b="1" i="1" smtClean="0">
                                  <a:latin typeface="Cambria Math" panose="02040503050406030204" pitchFamily="18" charset="0"/>
                                  <a:ea typeface="Cambria Math" panose="02040503050406030204" pitchFamily="18" charset="0"/>
                                </a:rPr>
                                <m:t>𝝓</m:t>
                              </m:r>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𝑿</m:t>
                                      </m:r>
                                    </m:e>
                                    <m:sub>
                                      <m:r>
                                        <a:rPr lang="en-IN" b="0" i="1" smtClean="0">
                                          <a:latin typeface="Cambria Math" panose="02040503050406030204" pitchFamily="18" charset="0"/>
                                          <a:ea typeface="Cambria Math" panose="02040503050406030204" pitchFamily="18" charset="0"/>
                                        </a:rPr>
                                        <m:t>𝑗</m:t>
                                      </m:r>
                                    </m:sub>
                                  </m:sSub>
                                </m:e>
                              </m:d>
                              <m:sSub>
                                <m:sSubPr>
                                  <m:ctrlPr>
                                    <a:rPr lang="en-IN" b="0"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𝒖</m:t>
                                  </m:r>
                                </m:e>
                                <m:sub>
                                  <m:r>
                                    <a:rPr lang="en-IN" b="0" i="1" smtClean="0">
                                      <a:latin typeface="Cambria Math" panose="02040503050406030204" pitchFamily="18" charset="0"/>
                                      <a:ea typeface="Cambria Math" panose="02040503050406030204" pitchFamily="18" charset="0"/>
                                    </a:rPr>
                                    <m:t>𝑖</m:t>
                                  </m:r>
                                </m:sub>
                              </m:sSub>
                              <m:sSub>
                                <m:sSubPr>
                                  <m:ctrlPr>
                                    <a:rPr lang="en-IN" b="0"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𝒖</m:t>
                                  </m:r>
                                </m:e>
                                <m:sub>
                                  <m:r>
                                    <a:rPr lang="en-IN" b="0" i="1" smtClean="0">
                                      <a:latin typeface="Cambria Math" panose="02040503050406030204" pitchFamily="18" charset="0"/>
                                      <a:ea typeface="Cambria Math" panose="02040503050406030204" pitchFamily="18" charset="0"/>
                                    </a:rPr>
                                    <m:t>𝑗</m:t>
                                  </m:r>
                                </m:sub>
                              </m:sSub>
                            </m:e>
                          </m:nary>
                        </m:e>
                      </m:nary>
                    </m:oMath>
                  </m:oMathPara>
                </a14:m>
                <a:endParaRPr lang="en-IN" dirty="0"/>
              </a:p>
            </p:txBody>
          </p:sp>
        </mc:Choice>
        <mc:Fallback xmlns="">
          <p:sp>
            <p:nvSpPr>
              <p:cNvPr id="22" name="TextBox 21">
                <a:extLst>
                  <a:ext uri="{FF2B5EF4-FFF2-40B4-BE49-F238E27FC236}">
                    <a16:creationId xmlns:a16="http://schemas.microsoft.com/office/drawing/2014/main" id="{CEDDF436-A240-6074-EA13-EC09DCF512CA}"/>
                  </a:ext>
                </a:extLst>
              </p:cNvPr>
              <p:cNvSpPr txBox="1">
                <a:spLocks noRot="1" noChangeAspect="1" noMove="1" noResize="1" noEditPoints="1" noAdjustHandles="1" noChangeArrowheads="1" noChangeShapeType="1" noTextEdit="1"/>
              </p:cNvSpPr>
              <p:nvPr/>
            </p:nvSpPr>
            <p:spPr>
              <a:xfrm>
                <a:off x="2758313" y="4202457"/>
                <a:ext cx="5641407" cy="704873"/>
              </a:xfrm>
              <a:prstGeom prst="rect">
                <a:avLst/>
              </a:prstGeom>
              <a:blipFill>
                <a:blip r:embed="rId11"/>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7087238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93BB01-130F-FCF6-BAC3-86160010CB4F}"/>
                  </a:ext>
                </a:extLst>
              </p:cNvPr>
              <p:cNvSpPr txBox="1"/>
              <p:nvPr/>
            </p:nvSpPr>
            <p:spPr>
              <a:xfrm>
                <a:off x="1419447" y="615201"/>
                <a:ext cx="286075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𝑇h𝑒</m:t>
                      </m:r>
                      <m:r>
                        <a:rPr lang="en-US" sz="1600" i="1">
                          <a:latin typeface="Cambria Math" panose="02040503050406030204" pitchFamily="18" charset="0"/>
                        </a:rPr>
                        <m:t> </m:t>
                      </m:r>
                      <m:r>
                        <a:rPr lang="en-US" sz="1600" i="1">
                          <a:latin typeface="Cambria Math" panose="02040503050406030204" pitchFamily="18" charset="0"/>
                        </a:rPr>
                        <m:t>𝑑𝑢𝑎𝑙</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𝑡h𝑒</m:t>
                      </m:r>
                      <m:r>
                        <a:rPr lang="en-US" sz="1600" i="1">
                          <a:latin typeface="Cambria Math" panose="02040503050406030204" pitchFamily="18" charset="0"/>
                        </a:rPr>
                        <m:t> </m:t>
                      </m:r>
                      <m:r>
                        <a:rPr lang="en-US" sz="1600" i="1">
                          <a:latin typeface="Cambria Math" panose="02040503050406030204" pitchFamily="18" charset="0"/>
                        </a:rPr>
                        <m:t>𝑝𝑟𝑜𝑏𝑙𝑒𝑚</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m:t>
                      </m:r>
                    </m:oMath>
                  </m:oMathPara>
                </a14:m>
                <a:endParaRPr lang="en-IN" sz="1600" dirty="0"/>
              </a:p>
            </p:txBody>
          </p:sp>
        </mc:Choice>
        <mc:Fallback xmlns="">
          <p:sp>
            <p:nvSpPr>
              <p:cNvPr id="4" name="TextBox 3">
                <a:extLst>
                  <a:ext uri="{FF2B5EF4-FFF2-40B4-BE49-F238E27FC236}">
                    <a16:creationId xmlns:a16="http://schemas.microsoft.com/office/drawing/2014/main" id="{5893BB01-130F-FCF6-BAC3-86160010CB4F}"/>
                  </a:ext>
                </a:extLst>
              </p:cNvPr>
              <p:cNvSpPr txBox="1">
                <a:spLocks noRot="1" noChangeAspect="1" noMove="1" noResize="1" noEditPoints="1" noAdjustHandles="1" noChangeArrowheads="1" noChangeShapeType="1" noTextEdit="1"/>
              </p:cNvSpPr>
              <p:nvPr/>
            </p:nvSpPr>
            <p:spPr>
              <a:xfrm>
                <a:off x="1419447" y="615201"/>
                <a:ext cx="2860756" cy="338554"/>
              </a:xfrm>
              <a:prstGeom prst="rect">
                <a:avLst/>
              </a:prstGeom>
              <a:blipFill>
                <a:blip r:embed="rId2"/>
                <a:stretch>
                  <a:fillRect b="-1272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FB906D-0E36-610E-56CA-CB40C84DE5DC}"/>
                  </a:ext>
                </a:extLst>
              </p:cNvPr>
              <p:cNvSpPr txBox="1"/>
              <p:nvPr/>
            </p:nvSpPr>
            <p:spPr>
              <a:xfrm>
                <a:off x="2907117" y="922978"/>
                <a:ext cx="4925533" cy="792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𝑚</m:t>
                            </m:r>
                            <m:r>
                              <a:rPr lang="en-IN" sz="1600" b="0" i="1" smtClean="0">
                                <a:latin typeface="Cambria Math" panose="02040503050406030204" pitchFamily="18" charset="0"/>
                              </a:rPr>
                              <m:t>𝑎𝑥</m:t>
                            </m:r>
                          </m:e>
                        </m:mr>
                        <m:mr>
                          <m:e>
                            <m:r>
                              <a:rPr lang="en-IN" sz="1600" b="1" i="1" smtClean="0">
                                <a:latin typeface="Cambria Math" panose="02040503050406030204" pitchFamily="18" charset="0"/>
                              </a:rPr>
                              <m:t>𝒖</m:t>
                            </m:r>
                          </m:e>
                        </m:mr>
                      </m:m>
                      <m:r>
                        <a:rPr lang="en-IN" sz="1600" b="1" i="1" smtClean="0">
                          <a:latin typeface="Cambria Math" panose="02040503050406030204" pitchFamily="18" charset="0"/>
                        </a:rPr>
                        <m:t>𝑳</m:t>
                      </m:r>
                      <m:r>
                        <a:rPr lang="en-IN" sz="1600" b="1" i="1" smtClean="0">
                          <a:latin typeface="Cambria Math" panose="02040503050406030204" pitchFamily="18" charset="0"/>
                        </a:rPr>
                        <m:t>(</m:t>
                      </m:r>
                      <m:r>
                        <a:rPr lang="en-IN" sz="1600" b="1" i="1" smtClean="0">
                          <a:latin typeface="Cambria Math" panose="02040503050406030204" pitchFamily="18" charset="0"/>
                        </a:rPr>
                        <m:t>𝒖</m:t>
                      </m:r>
                      <m:r>
                        <a:rPr lang="en-IN" sz="1600" b="0" i="1" smtClean="0">
                          <a:latin typeface="Cambria Math" panose="02040503050406030204" pitchFamily="18" charset="0"/>
                        </a:rPr>
                        <m:t>)=</m:t>
                      </m:r>
                      <m:nary>
                        <m:naryPr>
                          <m:chr m:val="∑"/>
                          <m:ctrlPr>
                            <a:rPr lang="en-IN" sz="1600" i="1" smtClean="0">
                              <a:latin typeface="Cambria Math" panose="02040503050406030204" pitchFamily="18" charset="0"/>
                            </a:rPr>
                          </m:ctrlPr>
                        </m:naryPr>
                        <m:sub>
                          <m:r>
                            <m:rPr>
                              <m:brk m:alnAt="23"/>
                            </m:rPr>
                            <a:rPr lang="en-IN" sz="1600" i="1">
                              <a:latin typeface="Cambria Math" panose="02040503050406030204" pitchFamily="18" charset="0"/>
                            </a:rPr>
                            <m:t>𝑖</m:t>
                          </m:r>
                          <m:r>
                            <a:rPr lang="en-IN" sz="1600" i="1">
                              <a:latin typeface="Cambria Math" panose="02040503050406030204" pitchFamily="18" charset="0"/>
                            </a:rPr>
                            <m:t>=1</m:t>
                          </m:r>
                        </m:sub>
                        <m:sup>
                          <m:r>
                            <a:rPr lang="en-IN" sz="1600" b="0" i="1" smtClean="0">
                              <a:latin typeface="Cambria Math" panose="02040503050406030204" pitchFamily="18" charset="0"/>
                            </a:rPr>
                            <m:t>𝑚</m:t>
                          </m:r>
                        </m:sup>
                        <m:e>
                          <m:sSub>
                            <m:sSubPr>
                              <m:ctrlPr>
                                <a:rPr lang="en-IN" sz="1600" i="1">
                                  <a:latin typeface="Cambria Math" panose="02040503050406030204" pitchFamily="18" charset="0"/>
                                </a:rPr>
                              </m:ctrlPr>
                            </m:sSubPr>
                            <m:e>
                              <m:r>
                                <a:rPr lang="en-IN" sz="1600" b="1" i="1">
                                  <a:latin typeface="Cambria Math" panose="02040503050406030204" pitchFamily="18" charset="0"/>
                                </a:rPr>
                                <m:t>𝒖</m:t>
                              </m:r>
                            </m:e>
                            <m:sub>
                              <m:r>
                                <a:rPr lang="en-IN" sz="1600" i="1">
                                  <a:latin typeface="Cambria Math" panose="02040503050406030204" pitchFamily="18" charset="0"/>
                                </a:rPr>
                                <m:t>𝑖</m:t>
                              </m:r>
                            </m:sub>
                          </m:sSub>
                        </m:e>
                      </m:nary>
                      <m:r>
                        <a:rPr lang="en-IN" sz="1600" b="0" i="0" smtClean="0">
                          <a:latin typeface="Cambria Math" panose="02040503050406030204" pitchFamily="18" charset="0"/>
                        </a:rPr>
                        <m:t>−</m:t>
                      </m:r>
                      <m:f>
                        <m:fPr>
                          <m:ctrlPr>
                            <a:rPr lang="en-IN" sz="1600" b="0" i="1" smtClean="0">
                              <a:latin typeface="Cambria Math" panose="02040503050406030204" pitchFamily="18" charset="0"/>
                            </a:rPr>
                          </m:ctrlPr>
                        </m:fPr>
                        <m:num>
                          <m:r>
                            <a:rPr lang="en-IN" sz="1600" b="0" i="0" smtClean="0">
                              <a:latin typeface="Cambria Math" panose="02040503050406030204" pitchFamily="18" charset="0"/>
                            </a:rPr>
                            <m:t>1</m:t>
                          </m:r>
                        </m:num>
                        <m:den>
                          <m:r>
                            <a:rPr lang="en-IN" sz="1600" b="0" i="0" smtClean="0">
                              <a:latin typeface="Cambria Math" panose="02040503050406030204" pitchFamily="18" charset="0"/>
                            </a:rPr>
                            <m:t>2</m:t>
                          </m:r>
                        </m:den>
                      </m:f>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𝑚</m:t>
                          </m:r>
                        </m:sup>
                        <m:e>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𝑗</m:t>
                              </m:r>
                              <m:r>
                                <a:rPr lang="en-IN" sz="1600" b="0" i="1" smtClean="0">
                                  <a:latin typeface="Cambria Math" panose="02040503050406030204" pitchFamily="18" charset="0"/>
                                </a:rPr>
                                <m:t>=1</m:t>
                              </m:r>
                            </m:sub>
                            <m:sup>
                              <m:r>
                                <a:rPr lang="en-IN" sz="1600" b="0" i="1" smtClean="0">
                                  <a:latin typeface="Cambria Math" panose="02040503050406030204" pitchFamily="18" charset="0"/>
                                </a:rPr>
                                <m:t>𝑚</m:t>
                              </m:r>
                            </m:sup>
                            <m:e>
                              <m:sSub>
                                <m:sSubPr>
                                  <m:ctrlPr>
                                    <a:rPr lang="en-IN" sz="1600" i="1">
                                      <a:latin typeface="Cambria Math" panose="02040503050406030204" pitchFamily="18" charset="0"/>
                                    </a:rPr>
                                  </m:ctrlPr>
                                </m:sSubPr>
                                <m:e>
                                  <m:r>
                                    <a:rPr lang="en-IN" sz="1600" b="1" i="1" smtClean="0">
                                      <a:latin typeface="Cambria Math" panose="02040503050406030204" pitchFamily="18" charset="0"/>
                                    </a:rPr>
                                    <m:t>𝒅</m:t>
                                  </m:r>
                                </m:e>
                                <m:sub>
                                  <m:r>
                                    <a:rPr lang="en-IN" sz="1600" i="1">
                                      <a:latin typeface="Cambria Math" panose="02040503050406030204" pitchFamily="18" charset="0"/>
                                    </a:rPr>
                                    <m:t>𝑖</m:t>
                                  </m:r>
                                </m:sub>
                              </m:sSub>
                              <m:sSub>
                                <m:sSubPr>
                                  <m:ctrlPr>
                                    <a:rPr lang="en-IN" sz="1600" i="1">
                                      <a:latin typeface="Cambria Math" panose="02040503050406030204" pitchFamily="18" charset="0"/>
                                    </a:rPr>
                                  </m:ctrlPr>
                                </m:sSubPr>
                                <m:e>
                                  <m:r>
                                    <a:rPr lang="en-IN" sz="1600" b="1" i="1">
                                      <a:latin typeface="Cambria Math" panose="02040503050406030204" pitchFamily="18" charset="0"/>
                                    </a:rPr>
                                    <m:t>𝒅</m:t>
                                  </m:r>
                                </m:e>
                                <m:sub>
                                  <m:r>
                                    <a:rPr lang="en-IN" sz="1600" b="0" i="1" smtClean="0">
                                      <a:latin typeface="Cambria Math" panose="02040503050406030204" pitchFamily="18" charset="0"/>
                                    </a:rPr>
                                    <m:t>𝑗</m:t>
                                  </m:r>
                                </m:sub>
                              </m:sSub>
                              <m:r>
                                <a:rPr lang="en-IN" sz="1600" b="1" i="1">
                                  <a:latin typeface="Cambria Math" panose="02040503050406030204" pitchFamily="18" charset="0"/>
                                  <a:ea typeface="Cambria Math" panose="02040503050406030204" pitchFamily="18" charset="0"/>
                                </a:rPr>
                                <m:t>𝝓</m:t>
                              </m:r>
                              <m:d>
                                <m:dPr>
                                  <m:ctrlPr>
                                    <a:rPr lang="en-IN" sz="1600" i="1">
                                      <a:latin typeface="Cambria Math" panose="02040503050406030204" pitchFamily="18" charset="0"/>
                                      <a:ea typeface="Cambria Math" panose="02040503050406030204" pitchFamily="18" charset="0"/>
                                    </a:rPr>
                                  </m:ctrlPr>
                                </m:dPr>
                                <m:e>
                                  <m:sSubSup>
                                    <m:sSubSupPr>
                                      <m:ctrlPr>
                                        <a:rPr lang="en-IN" sz="1600" b="1" i="1">
                                          <a:latin typeface="Cambria Math" panose="02040503050406030204" pitchFamily="18" charset="0"/>
                                          <a:ea typeface="Cambria Math" panose="02040503050406030204" pitchFamily="18" charset="0"/>
                                        </a:rPr>
                                      </m:ctrlPr>
                                    </m:sSubSupPr>
                                    <m:e>
                                      <m:r>
                                        <a:rPr lang="en-IN" sz="1600" b="1" i="1">
                                          <a:latin typeface="Cambria Math" panose="02040503050406030204" pitchFamily="18" charset="0"/>
                                          <a:ea typeface="Cambria Math" panose="02040503050406030204" pitchFamily="18" charset="0"/>
                                        </a:rPr>
                                        <m:t>𝑿</m:t>
                                      </m:r>
                                    </m:e>
                                    <m:sub>
                                      <m:r>
                                        <a:rPr lang="en-IN" sz="1600" i="1">
                                          <a:latin typeface="Cambria Math" panose="02040503050406030204" pitchFamily="18" charset="0"/>
                                          <a:ea typeface="Cambria Math" panose="02040503050406030204" pitchFamily="18" charset="0"/>
                                        </a:rPr>
                                        <m:t>𝑖</m:t>
                                      </m:r>
                                    </m:sub>
                                    <m:sup>
                                      <m:r>
                                        <a:rPr lang="en-IN" sz="1600" i="1">
                                          <a:latin typeface="Cambria Math" panose="02040503050406030204" pitchFamily="18" charset="0"/>
                                          <a:ea typeface="Cambria Math" panose="02040503050406030204" pitchFamily="18" charset="0"/>
                                        </a:rPr>
                                        <m:t>𝑇</m:t>
                                      </m:r>
                                    </m:sup>
                                  </m:sSubSup>
                                </m:e>
                              </m:d>
                              <m:r>
                                <a:rPr lang="en-IN" sz="1600" b="1" i="1" smtClean="0">
                                  <a:latin typeface="Cambria Math" panose="02040503050406030204" pitchFamily="18" charset="0"/>
                                  <a:ea typeface="Cambria Math" panose="02040503050406030204" pitchFamily="18" charset="0"/>
                                </a:rPr>
                                <m:t>𝝓</m:t>
                              </m:r>
                              <m:d>
                                <m:dPr>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1" i="1" smtClean="0">
                                          <a:latin typeface="Cambria Math" panose="02040503050406030204" pitchFamily="18" charset="0"/>
                                          <a:ea typeface="Cambria Math" panose="02040503050406030204" pitchFamily="18" charset="0"/>
                                        </a:rPr>
                                        <m:t>𝑿</m:t>
                                      </m:r>
                                    </m:e>
                                    <m:sub>
                                      <m:r>
                                        <a:rPr lang="en-IN" sz="1600" b="0" i="1" smtClean="0">
                                          <a:latin typeface="Cambria Math" panose="02040503050406030204" pitchFamily="18" charset="0"/>
                                          <a:ea typeface="Cambria Math" panose="02040503050406030204" pitchFamily="18" charset="0"/>
                                        </a:rPr>
                                        <m:t>𝑗</m:t>
                                      </m:r>
                                    </m:sub>
                                  </m:sSub>
                                </m:e>
                              </m:d>
                              <m:sSub>
                                <m:sSubPr>
                                  <m:ctrlPr>
                                    <a:rPr lang="en-IN" sz="1600" b="0" i="1" smtClean="0">
                                      <a:latin typeface="Cambria Math" panose="02040503050406030204" pitchFamily="18" charset="0"/>
                                      <a:ea typeface="Cambria Math" panose="02040503050406030204" pitchFamily="18" charset="0"/>
                                    </a:rPr>
                                  </m:ctrlPr>
                                </m:sSubPr>
                                <m:e>
                                  <m:r>
                                    <a:rPr lang="en-IN" sz="1600" b="1" i="1" smtClean="0">
                                      <a:latin typeface="Cambria Math" panose="02040503050406030204" pitchFamily="18" charset="0"/>
                                      <a:ea typeface="Cambria Math" panose="02040503050406030204" pitchFamily="18" charset="0"/>
                                    </a:rPr>
                                    <m:t>𝒖</m:t>
                                  </m:r>
                                </m:e>
                                <m:sub>
                                  <m:r>
                                    <a:rPr lang="en-IN" sz="1600" b="0" i="1" smtClean="0">
                                      <a:latin typeface="Cambria Math" panose="02040503050406030204" pitchFamily="18" charset="0"/>
                                      <a:ea typeface="Cambria Math" panose="02040503050406030204" pitchFamily="18" charset="0"/>
                                    </a:rPr>
                                    <m:t>𝑖</m:t>
                                  </m:r>
                                </m:sub>
                              </m:sSub>
                              <m:sSub>
                                <m:sSubPr>
                                  <m:ctrlPr>
                                    <a:rPr lang="en-IN" sz="1600" b="0" i="1" smtClean="0">
                                      <a:latin typeface="Cambria Math" panose="02040503050406030204" pitchFamily="18" charset="0"/>
                                      <a:ea typeface="Cambria Math" panose="02040503050406030204" pitchFamily="18" charset="0"/>
                                    </a:rPr>
                                  </m:ctrlPr>
                                </m:sSubPr>
                                <m:e>
                                  <m:r>
                                    <a:rPr lang="en-IN" sz="1600" b="1" i="1" smtClean="0">
                                      <a:latin typeface="Cambria Math" panose="02040503050406030204" pitchFamily="18" charset="0"/>
                                      <a:ea typeface="Cambria Math" panose="02040503050406030204" pitchFamily="18" charset="0"/>
                                    </a:rPr>
                                    <m:t>𝒖</m:t>
                                  </m:r>
                                </m:e>
                                <m:sub>
                                  <m:r>
                                    <a:rPr lang="en-IN" sz="1600" b="0" i="1" smtClean="0">
                                      <a:latin typeface="Cambria Math" panose="02040503050406030204" pitchFamily="18" charset="0"/>
                                      <a:ea typeface="Cambria Math" panose="02040503050406030204" pitchFamily="18" charset="0"/>
                                    </a:rPr>
                                    <m:t>𝑗</m:t>
                                  </m:r>
                                </m:sub>
                              </m:sSub>
                            </m:e>
                          </m:nary>
                        </m:e>
                      </m:nary>
                    </m:oMath>
                  </m:oMathPara>
                </a14:m>
                <a:endParaRPr lang="en-IN" sz="1600" dirty="0"/>
              </a:p>
            </p:txBody>
          </p:sp>
        </mc:Choice>
        <mc:Fallback xmlns="">
          <p:sp>
            <p:nvSpPr>
              <p:cNvPr id="6" name="TextBox 5">
                <a:extLst>
                  <a:ext uri="{FF2B5EF4-FFF2-40B4-BE49-F238E27FC236}">
                    <a16:creationId xmlns:a16="http://schemas.microsoft.com/office/drawing/2014/main" id="{D9FB906D-0E36-610E-56CA-CB40C84DE5DC}"/>
                  </a:ext>
                </a:extLst>
              </p:cNvPr>
              <p:cNvSpPr txBox="1">
                <a:spLocks noRot="1" noChangeAspect="1" noMove="1" noResize="1" noEditPoints="1" noAdjustHandles="1" noChangeArrowheads="1" noChangeShapeType="1" noTextEdit="1"/>
              </p:cNvSpPr>
              <p:nvPr/>
            </p:nvSpPr>
            <p:spPr>
              <a:xfrm>
                <a:off x="2907117" y="922978"/>
                <a:ext cx="4925533" cy="792396"/>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056950-CD40-5111-98C0-4B98090F8EFB}"/>
                  </a:ext>
                </a:extLst>
              </p:cNvPr>
              <p:cNvSpPr txBox="1"/>
              <p:nvPr/>
            </p:nvSpPr>
            <p:spPr>
              <a:xfrm>
                <a:off x="2262078" y="1840102"/>
                <a:ext cx="1196622"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𝑠𝑢𝑏𝑗𝑒𝑐𝑡</m:t>
                      </m:r>
                      <m:r>
                        <a:rPr lang="en-IN" sz="1600" b="0" i="1" smtClean="0">
                          <a:latin typeface="Cambria Math" panose="02040503050406030204" pitchFamily="18" charset="0"/>
                        </a:rPr>
                        <m:t> </m:t>
                      </m:r>
                      <m:r>
                        <a:rPr lang="en-IN" sz="1600" b="0" i="1" smtClean="0">
                          <a:latin typeface="Cambria Math" panose="02040503050406030204" pitchFamily="18" charset="0"/>
                        </a:rPr>
                        <m:t>𝑡𝑜</m:t>
                      </m:r>
                    </m:oMath>
                  </m:oMathPara>
                </a14:m>
                <a:endParaRPr lang="en-IN" sz="1600" dirty="0"/>
              </a:p>
            </p:txBody>
          </p:sp>
        </mc:Choice>
        <mc:Fallback xmlns="">
          <p:sp>
            <p:nvSpPr>
              <p:cNvPr id="7" name="TextBox 6">
                <a:extLst>
                  <a:ext uri="{FF2B5EF4-FFF2-40B4-BE49-F238E27FC236}">
                    <a16:creationId xmlns:a16="http://schemas.microsoft.com/office/drawing/2014/main" id="{43056950-CD40-5111-98C0-4B98090F8EFB}"/>
                  </a:ext>
                </a:extLst>
              </p:cNvPr>
              <p:cNvSpPr txBox="1">
                <a:spLocks noRot="1" noChangeAspect="1" noMove="1" noResize="1" noEditPoints="1" noAdjustHandles="1" noChangeArrowheads="1" noChangeShapeType="1" noTextEdit="1"/>
              </p:cNvSpPr>
              <p:nvPr/>
            </p:nvSpPr>
            <p:spPr>
              <a:xfrm>
                <a:off x="2262078" y="1840102"/>
                <a:ext cx="1196622" cy="246221"/>
              </a:xfrm>
              <a:prstGeom prst="rect">
                <a:avLst/>
              </a:prstGeom>
              <a:blipFill>
                <a:blip r:embed="rId4"/>
                <a:stretch>
                  <a:fillRect b="-3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21772A-97A7-CDA5-AC0A-BE9B04EF0775}"/>
                  </a:ext>
                </a:extLst>
              </p:cNvPr>
              <p:cNvSpPr txBox="1"/>
              <p:nvPr/>
            </p:nvSpPr>
            <p:spPr>
              <a:xfrm>
                <a:off x="3886014" y="1840102"/>
                <a:ext cx="2834834"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0≤</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𝑢</m:t>
                          </m:r>
                        </m:e>
                        <m:sub>
                          <m:r>
                            <a:rPr lang="en-IN" sz="1600" b="0" i="1" smtClean="0">
                              <a:latin typeface="Cambria Math" panose="02040503050406030204" pitchFamily="18" charset="0"/>
                            </a:rPr>
                            <m:t>𝑖</m:t>
                          </m:r>
                        </m:sub>
                      </m:sSub>
                      <m:r>
                        <a:rPr lang="en-IN" sz="1600" b="0" i="1" smtClean="0">
                          <a:latin typeface="Cambria Math" panose="02040503050406030204" pitchFamily="18" charset="0"/>
                        </a:rPr>
                        <m:t>≤</m:t>
                      </m:r>
                      <m:r>
                        <a:rPr lang="en-IN" sz="1600" b="1" i="1" smtClean="0">
                          <a:latin typeface="Cambria Math" panose="02040503050406030204" pitchFamily="18" charset="0"/>
                        </a:rPr>
                        <m:t>𝑪</m:t>
                      </m:r>
                      <m:r>
                        <a:rPr lang="en-IN" sz="1600" b="0" i="1" smtClean="0">
                          <a:latin typeface="Cambria Math" panose="02040503050406030204" pitchFamily="18" charset="0"/>
                        </a:rPr>
                        <m:t>,  1≤</m:t>
                      </m:r>
                      <m:r>
                        <a:rPr lang="en-IN" sz="1600" b="0" i="1" smtClean="0">
                          <a:latin typeface="Cambria Math" panose="02040503050406030204" pitchFamily="18" charset="0"/>
                        </a:rPr>
                        <m:t>𝑖</m:t>
                      </m:r>
                      <m:r>
                        <a:rPr lang="en-IN" sz="1600" b="0" i="1" smtClean="0">
                          <a:latin typeface="Cambria Math" panose="02040503050406030204" pitchFamily="18" charset="0"/>
                        </a:rPr>
                        <m:t>≤</m:t>
                      </m:r>
                      <m:r>
                        <a:rPr lang="en-IN" sz="1600" b="0" i="1" smtClean="0">
                          <a:latin typeface="Cambria Math" panose="02040503050406030204" pitchFamily="18" charset="0"/>
                        </a:rPr>
                        <m:t>𝑚</m:t>
                      </m:r>
                    </m:oMath>
                  </m:oMathPara>
                </a14:m>
                <a:endParaRPr lang="en-IN" sz="1600" dirty="0"/>
              </a:p>
            </p:txBody>
          </p:sp>
        </mc:Choice>
        <mc:Fallback xmlns="">
          <p:sp>
            <p:nvSpPr>
              <p:cNvPr id="8" name="TextBox 7">
                <a:extLst>
                  <a:ext uri="{FF2B5EF4-FFF2-40B4-BE49-F238E27FC236}">
                    <a16:creationId xmlns:a16="http://schemas.microsoft.com/office/drawing/2014/main" id="{5F21772A-97A7-CDA5-AC0A-BE9B04EF0775}"/>
                  </a:ext>
                </a:extLst>
              </p:cNvPr>
              <p:cNvSpPr txBox="1">
                <a:spLocks noRot="1" noChangeAspect="1" noMove="1" noResize="1" noEditPoints="1" noAdjustHandles="1" noChangeArrowheads="1" noChangeShapeType="1" noTextEdit="1"/>
              </p:cNvSpPr>
              <p:nvPr/>
            </p:nvSpPr>
            <p:spPr>
              <a:xfrm>
                <a:off x="3886014" y="1840102"/>
                <a:ext cx="2834834" cy="246221"/>
              </a:xfrm>
              <a:prstGeom prst="rect">
                <a:avLst/>
              </a:prstGeom>
              <a:blipFill>
                <a:blip r:embed="rId5"/>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CEC3C4-C061-44D6-4BF6-7097296751CD}"/>
                  </a:ext>
                </a:extLst>
              </p:cNvPr>
              <p:cNvSpPr txBox="1"/>
              <p:nvPr/>
            </p:nvSpPr>
            <p:spPr>
              <a:xfrm>
                <a:off x="1399069" y="2437253"/>
                <a:ext cx="6363092"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𝑇h𝑖𝑠</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𝑒𝑞𝑢𝑖𝑣𝑎𝑙𝑒𝑛𝑡</m:t>
                      </m:r>
                      <m:r>
                        <a:rPr lang="en-US" sz="1600" i="1">
                          <a:latin typeface="Cambria Math" panose="02040503050406030204" pitchFamily="18" charset="0"/>
                        </a:rPr>
                        <m:t> </m:t>
                      </m:r>
                      <m:r>
                        <a:rPr lang="en-US" sz="1600" i="1">
                          <a:latin typeface="Cambria Math" panose="02040503050406030204" pitchFamily="18" charset="0"/>
                        </a:rPr>
                        <m:t>𝑡𝑜</m:t>
                      </m:r>
                      <m:r>
                        <a:rPr lang="en-US" sz="1600" i="1">
                          <a:latin typeface="Cambria Math" panose="02040503050406030204" pitchFamily="18" charset="0"/>
                        </a:rPr>
                        <m:t> </m:t>
                      </m:r>
                      <m:r>
                        <a:rPr lang="en-US" sz="1600" i="1">
                          <a:latin typeface="Cambria Math" panose="02040503050406030204" pitchFamily="18" charset="0"/>
                        </a:rPr>
                        <m:t>𝑡h𝑒</m:t>
                      </m:r>
                      <m:r>
                        <a:rPr lang="en-US" sz="1600" i="1">
                          <a:latin typeface="Cambria Math" panose="02040503050406030204" pitchFamily="18" charset="0"/>
                        </a:rPr>
                        <m:t> </m:t>
                      </m:r>
                      <m:r>
                        <a:rPr lang="en-US" sz="1600" i="1">
                          <a:latin typeface="Cambria Math" panose="02040503050406030204" pitchFamily="18" charset="0"/>
                        </a:rPr>
                        <m:t>𝑓𝑜𝑙𝑙𝑜𝑤𝑖𝑛𝑔</m:t>
                      </m:r>
                      <m:r>
                        <a:rPr lang="en-US" sz="1600" i="1">
                          <a:latin typeface="Cambria Math" panose="02040503050406030204" pitchFamily="18" charset="0"/>
                        </a:rPr>
                        <m:t> </m:t>
                      </m:r>
                      <m:r>
                        <a:rPr lang="en-US" sz="1600" i="1">
                          <a:latin typeface="Cambria Math" panose="02040503050406030204" pitchFamily="18" charset="0"/>
                        </a:rPr>
                        <m:t>𝑚𝑎𝑡𝑟𝑖𝑥</m:t>
                      </m:r>
                      <m:r>
                        <a:rPr lang="en-US" sz="1600" i="1">
                          <a:latin typeface="Cambria Math" panose="02040503050406030204" pitchFamily="18" charset="0"/>
                        </a:rPr>
                        <m:t> </m:t>
                      </m:r>
                      <m:r>
                        <a:rPr lang="en-US" sz="1600" i="1">
                          <a:latin typeface="Cambria Math" panose="02040503050406030204" pitchFamily="18" charset="0"/>
                        </a:rPr>
                        <m:t>𝑓𝑜𝑟𝑚𝑢𝑙𝑎𝑡𝑖𝑜𝑛</m:t>
                      </m:r>
                      <m:r>
                        <a:rPr lang="en-US" sz="1600" i="1">
                          <a:latin typeface="Cambria Math" panose="02040503050406030204" pitchFamily="18" charset="0"/>
                        </a:rPr>
                        <m:t>.</m:t>
                      </m:r>
                    </m:oMath>
                  </m:oMathPara>
                </a14:m>
                <a:endParaRPr lang="en-IN" sz="1600" dirty="0"/>
              </a:p>
            </p:txBody>
          </p:sp>
        </mc:Choice>
        <mc:Fallback xmlns="">
          <p:sp>
            <p:nvSpPr>
              <p:cNvPr id="9" name="TextBox 8">
                <a:extLst>
                  <a:ext uri="{FF2B5EF4-FFF2-40B4-BE49-F238E27FC236}">
                    <a16:creationId xmlns:a16="http://schemas.microsoft.com/office/drawing/2014/main" id="{0FCEC3C4-C061-44D6-4BF6-7097296751CD}"/>
                  </a:ext>
                </a:extLst>
              </p:cNvPr>
              <p:cNvSpPr txBox="1">
                <a:spLocks noRot="1" noChangeAspect="1" noMove="1" noResize="1" noEditPoints="1" noAdjustHandles="1" noChangeArrowheads="1" noChangeShapeType="1" noTextEdit="1"/>
              </p:cNvSpPr>
              <p:nvPr/>
            </p:nvSpPr>
            <p:spPr>
              <a:xfrm>
                <a:off x="1399069" y="2437253"/>
                <a:ext cx="6363092" cy="246221"/>
              </a:xfrm>
              <a:prstGeom prst="rect">
                <a:avLst/>
              </a:prstGeom>
              <a:blipFill>
                <a:blip r:embed="rId6"/>
                <a:stretch>
                  <a:fillRect b="-3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664330-E51C-F420-D316-9194B557A312}"/>
                  </a:ext>
                </a:extLst>
              </p:cNvPr>
              <p:cNvSpPr txBox="1"/>
              <p:nvPr/>
            </p:nvSpPr>
            <p:spPr>
              <a:xfrm>
                <a:off x="3886014" y="2845480"/>
                <a:ext cx="3641580"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𝑀𝑖𝑛𝑖𝑚𝑖𝑠𝑒</m:t>
                      </m:r>
                      <m:r>
                        <a:rPr lang="en-IN" sz="1600" b="0" i="1" smtClean="0">
                          <a:latin typeface="Cambria Math" panose="02040503050406030204" pitchFamily="18" charset="0"/>
                        </a:rPr>
                        <m:t> </m:t>
                      </m:r>
                      <m:sSub>
                        <m:sSubPr>
                          <m:ctrlPr>
                            <a:rPr lang="en-IN" sz="1600" b="1" i="1" smtClean="0">
                              <a:latin typeface="Cambria Math" panose="02040503050406030204" pitchFamily="18" charset="0"/>
                            </a:rPr>
                          </m:ctrlPr>
                        </m:sSubPr>
                        <m:e>
                          <m:r>
                            <a:rPr lang="en-IN" sz="1600" b="1" i="1" smtClean="0">
                              <a:latin typeface="Cambria Math" panose="02040503050406030204" pitchFamily="18" charset="0"/>
                            </a:rPr>
                            <m:t>𝑳</m:t>
                          </m:r>
                        </m:e>
                        <m:sub>
                          <m:r>
                            <a:rPr lang="en-IN" sz="1600" b="1" i="1" smtClean="0">
                              <a:latin typeface="Cambria Math" panose="02040503050406030204" pitchFamily="18" charset="0"/>
                            </a:rPr>
                            <m:t>𝑫</m:t>
                          </m:r>
                        </m:sub>
                      </m:sSub>
                      <m:d>
                        <m:dPr>
                          <m:ctrlPr>
                            <a:rPr lang="en-IN" sz="1600" b="1" i="1" smtClean="0">
                              <a:latin typeface="Cambria Math" panose="02040503050406030204" pitchFamily="18" charset="0"/>
                            </a:rPr>
                          </m:ctrlPr>
                        </m:dPr>
                        <m:e>
                          <m:r>
                            <a:rPr lang="en-IN" sz="1600" b="1" i="1" smtClean="0">
                              <a:latin typeface="Cambria Math" panose="02040503050406030204" pitchFamily="18" charset="0"/>
                            </a:rPr>
                            <m:t>𝒖</m:t>
                          </m:r>
                        </m:e>
                      </m:d>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
                            <a:rPr lang="en-IN" sz="1600" b="0" i="1" smtClean="0">
                              <a:latin typeface="Cambria Math" panose="02040503050406030204" pitchFamily="18" charset="0"/>
                            </a:rPr>
                            <m:t>2</m:t>
                          </m:r>
                        </m:den>
                      </m:f>
                      <m:sSup>
                        <m:sSupPr>
                          <m:ctrlPr>
                            <a:rPr lang="en-IN" sz="1600" b="0" i="1" smtClean="0">
                              <a:latin typeface="Cambria Math" panose="02040503050406030204" pitchFamily="18" charset="0"/>
                            </a:rPr>
                          </m:ctrlPr>
                        </m:sSupPr>
                        <m:e>
                          <m:r>
                            <a:rPr lang="en-IN" sz="1600" b="1" i="1" smtClean="0">
                              <a:latin typeface="Cambria Math" panose="02040503050406030204" pitchFamily="18" charset="0"/>
                            </a:rPr>
                            <m:t>𝒖</m:t>
                          </m:r>
                        </m:e>
                        <m:sup>
                          <m:r>
                            <a:rPr lang="en-IN" sz="1600" b="0" i="1" smtClean="0">
                              <a:latin typeface="Cambria Math" panose="02040503050406030204" pitchFamily="18" charset="0"/>
                            </a:rPr>
                            <m:t>𝑇</m:t>
                          </m:r>
                        </m:sup>
                      </m:sSup>
                      <m:r>
                        <a:rPr lang="en-IN" sz="1600" b="1" i="1" smtClean="0">
                          <a:latin typeface="Cambria Math" panose="02040503050406030204" pitchFamily="18" charset="0"/>
                        </a:rPr>
                        <m:t>𝑸𝒖</m:t>
                      </m:r>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r>
                            <a:rPr lang="en-IN" sz="1600" b="1" i="1" smtClean="0">
                              <a:latin typeface="Cambria Math" panose="02040503050406030204" pitchFamily="18" charset="0"/>
                            </a:rPr>
                            <m:t>𝒆</m:t>
                          </m:r>
                        </m:e>
                        <m:sup>
                          <m:r>
                            <a:rPr lang="en-IN" sz="1600" b="0" i="1" smtClean="0">
                              <a:latin typeface="Cambria Math" panose="02040503050406030204" pitchFamily="18" charset="0"/>
                            </a:rPr>
                            <m:t>𝑇</m:t>
                          </m:r>
                        </m:sup>
                      </m:sSup>
                      <m:r>
                        <a:rPr lang="en-IN" sz="1600" b="1" i="1" smtClean="0">
                          <a:latin typeface="Cambria Math" panose="02040503050406030204" pitchFamily="18" charset="0"/>
                        </a:rPr>
                        <m:t>𝒖</m:t>
                      </m:r>
                    </m:oMath>
                  </m:oMathPara>
                </a14:m>
                <a:endParaRPr lang="en-IN" sz="1600" b="1" dirty="0"/>
              </a:p>
            </p:txBody>
          </p:sp>
        </mc:Choice>
        <mc:Fallback xmlns="">
          <p:sp>
            <p:nvSpPr>
              <p:cNvPr id="10" name="TextBox 9">
                <a:extLst>
                  <a:ext uri="{FF2B5EF4-FFF2-40B4-BE49-F238E27FC236}">
                    <a16:creationId xmlns:a16="http://schemas.microsoft.com/office/drawing/2014/main" id="{0D664330-E51C-F420-D316-9194B557A312}"/>
                  </a:ext>
                </a:extLst>
              </p:cNvPr>
              <p:cNvSpPr txBox="1">
                <a:spLocks noRot="1" noChangeAspect="1" noMove="1" noResize="1" noEditPoints="1" noAdjustHandles="1" noChangeArrowheads="1" noChangeShapeType="1" noTextEdit="1"/>
              </p:cNvSpPr>
              <p:nvPr/>
            </p:nvSpPr>
            <p:spPr>
              <a:xfrm>
                <a:off x="3886014" y="2845480"/>
                <a:ext cx="3641580" cy="461024"/>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F2A0A7-C89F-F218-3D41-E517217B941A}"/>
                  </a:ext>
                </a:extLst>
              </p:cNvPr>
              <p:cNvSpPr txBox="1"/>
              <p:nvPr/>
            </p:nvSpPr>
            <p:spPr>
              <a:xfrm>
                <a:off x="4578457" y="3312257"/>
                <a:ext cx="149002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600" b="1" i="1" smtClean="0">
                          <a:latin typeface="Cambria Math" panose="02040503050406030204" pitchFamily="18" charset="0"/>
                        </a:rPr>
                        <m:t>𝟎</m:t>
                      </m:r>
                      <m:r>
                        <a:rPr lang="en-IN" sz="1600" b="1" i="1" smtClean="0">
                          <a:latin typeface="Cambria Math" panose="02040503050406030204" pitchFamily="18" charset="0"/>
                        </a:rPr>
                        <m:t>≤</m:t>
                      </m:r>
                      <m:r>
                        <a:rPr lang="en-IN" sz="1600" b="1" i="1" smtClean="0">
                          <a:latin typeface="Cambria Math" panose="02040503050406030204" pitchFamily="18" charset="0"/>
                        </a:rPr>
                        <m:t>𝒖</m:t>
                      </m:r>
                      <m:r>
                        <a:rPr lang="en-IN" sz="1600" b="1" i="1" smtClean="0">
                          <a:latin typeface="Cambria Math" panose="02040503050406030204" pitchFamily="18" charset="0"/>
                        </a:rPr>
                        <m:t>≤</m:t>
                      </m:r>
                      <m:r>
                        <a:rPr lang="en-IN" sz="1600" b="1" i="1" smtClean="0">
                          <a:latin typeface="Cambria Math" panose="02040503050406030204" pitchFamily="18" charset="0"/>
                        </a:rPr>
                        <m:t>𝑪𝒆</m:t>
                      </m:r>
                    </m:oMath>
                  </m:oMathPara>
                </a14:m>
                <a:endParaRPr lang="en-IN" sz="1600" b="1" dirty="0"/>
              </a:p>
            </p:txBody>
          </p:sp>
        </mc:Choice>
        <mc:Fallback xmlns="">
          <p:sp>
            <p:nvSpPr>
              <p:cNvPr id="12" name="TextBox 11">
                <a:extLst>
                  <a:ext uri="{FF2B5EF4-FFF2-40B4-BE49-F238E27FC236}">
                    <a16:creationId xmlns:a16="http://schemas.microsoft.com/office/drawing/2014/main" id="{2BF2A0A7-C89F-F218-3D41-E517217B941A}"/>
                  </a:ext>
                </a:extLst>
              </p:cNvPr>
              <p:cNvSpPr txBox="1">
                <a:spLocks noRot="1" noChangeAspect="1" noMove="1" noResize="1" noEditPoints="1" noAdjustHandles="1" noChangeArrowheads="1" noChangeShapeType="1" noTextEdit="1"/>
              </p:cNvSpPr>
              <p:nvPr/>
            </p:nvSpPr>
            <p:spPr>
              <a:xfrm>
                <a:off x="4578457" y="3312257"/>
                <a:ext cx="1490022" cy="338554"/>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806A8B-4843-6101-58B5-3C661C2A2958}"/>
                  </a:ext>
                </a:extLst>
              </p:cNvPr>
              <p:cNvSpPr txBox="1"/>
              <p:nvPr/>
            </p:nvSpPr>
            <p:spPr>
              <a:xfrm>
                <a:off x="2262078" y="3683495"/>
                <a:ext cx="434565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𝐻𝑒𝑟𝑒</m:t>
                      </m:r>
                      <m:r>
                        <a:rPr lang="en-IN" sz="1600" b="0" i="1" smtClean="0">
                          <a:latin typeface="Cambria Math" panose="02040503050406030204" pitchFamily="18" charset="0"/>
                        </a:rPr>
                        <m:t> </m:t>
                      </m:r>
                      <m:r>
                        <a:rPr lang="en-IN" sz="1600" b="1" i="1" smtClean="0">
                          <a:latin typeface="Cambria Math" panose="02040503050406030204" pitchFamily="18" charset="0"/>
                        </a:rPr>
                        <m:t>𝑸</m:t>
                      </m:r>
                      <m:r>
                        <a:rPr lang="en-IN" sz="1600" b="1" i="1" smtClean="0">
                          <a:latin typeface="Cambria Math" panose="02040503050406030204" pitchFamily="18" charset="0"/>
                        </a:rPr>
                        <m:t>=</m:t>
                      </m:r>
                      <m:r>
                        <a:rPr lang="en-IN" sz="1600" b="1" i="1" smtClean="0">
                          <a:latin typeface="Cambria Math" panose="02040503050406030204" pitchFamily="18" charset="0"/>
                        </a:rPr>
                        <m:t>𝑫𝑲𝑫</m:t>
                      </m:r>
                      <m:r>
                        <a:rPr lang="en-IN" sz="1600" b="1" i="1" smtClean="0">
                          <a:latin typeface="Cambria Math" panose="02040503050406030204" pitchFamily="18" charset="0"/>
                        </a:rPr>
                        <m:t> </m:t>
                      </m:r>
                      <m:r>
                        <a:rPr lang="en-IN" sz="1600" b="0" i="1" smtClean="0">
                          <a:latin typeface="Cambria Math" panose="02040503050406030204" pitchFamily="18" charset="0"/>
                        </a:rPr>
                        <m:t>𝑎𝑛𝑑</m:t>
                      </m:r>
                      <m:r>
                        <a:rPr lang="en-IN" sz="1600" b="0" i="1" smtClean="0">
                          <a:latin typeface="Cambria Math" panose="02040503050406030204" pitchFamily="18" charset="0"/>
                        </a:rPr>
                        <m:t> </m:t>
                      </m:r>
                      <m:r>
                        <a:rPr lang="en-IN" sz="1600" b="1" i="1" smtClean="0">
                          <a:latin typeface="Cambria Math" panose="02040503050406030204" pitchFamily="18" charset="0"/>
                        </a:rPr>
                        <m:t>𝑲</m:t>
                      </m:r>
                      <m:r>
                        <a:rPr lang="en-IN" sz="1600" b="0" i="1" smtClean="0">
                          <a:latin typeface="Cambria Math" panose="02040503050406030204" pitchFamily="18" charset="0"/>
                        </a:rPr>
                        <m:t> </m:t>
                      </m:r>
                      <m:r>
                        <a:rPr lang="en-IN" sz="1600" b="0" i="1" smtClean="0">
                          <a:latin typeface="Cambria Math" panose="02040503050406030204" pitchFamily="18" charset="0"/>
                        </a:rPr>
                        <m:t>𝑖𝑠</m:t>
                      </m:r>
                      <m:r>
                        <a:rPr lang="en-IN" sz="1600" b="0" i="1" smtClean="0">
                          <a:latin typeface="Cambria Math" panose="02040503050406030204" pitchFamily="18" charset="0"/>
                        </a:rPr>
                        <m:t> </m:t>
                      </m:r>
                      <m:r>
                        <a:rPr lang="en-IN" sz="1600" b="0" i="1" smtClean="0">
                          <a:latin typeface="Cambria Math" panose="02040503050406030204" pitchFamily="18" charset="0"/>
                        </a:rPr>
                        <m:t>𝑡h𝑒</m:t>
                      </m:r>
                      <m:r>
                        <a:rPr lang="en-IN" sz="1600" b="0" i="1" smtClean="0">
                          <a:latin typeface="Cambria Math" panose="02040503050406030204" pitchFamily="18" charset="0"/>
                        </a:rPr>
                        <m:t> </m:t>
                      </m:r>
                      <m:r>
                        <a:rPr lang="en-IN" sz="1600" b="0" i="1" smtClean="0">
                          <a:latin typeface="Cambria Math" panose="02040503050406030204" pitchFamily="18" charset="0"/>
                        </a:rPr>
                        <m:t>𝑘𝑒𝑟𝑛𝑒𝑙</m:t>
                      </m:r>
                      <m:r>
                        <a:rPr lang="en-IN" sz="1600" b="0" i="1" smtClean="0">
                          <a:latin typeface="Cambria Math" panose="02040503050406030204" pitchFamily="18" charset="0"/>
                        </a:rPr>
                        <m:t> </m:t>
                      </m:r>
                      <m:r>
                        <a:rPr lang="en-IN" sz="1600" b="0" i="1" smtClean="0">
                          <a:latin typeface="Cambria Math" panose="02040503050406030204" pitchFamily="18" charset="0"/>
                        </a:rPr>
                        <m:t>𝑚𝑎𝑡𝑟𝑖𝑥</m:t>
                      </m:r>
                      <m:r>
                        <a:rPr lang="en-IN" sz="1600" b="0" i="1" smtClean="0">
                          <a:latin typeface="Cambria Math" panose="02040503050406030204" pitchFamily="18" charset="0"/>
                        </a:rPr>
                        <m:t>.</m:t>
                      </m:r>
                    </m:oMath>
                  </m:oMathPara>
                </a14:m>
                <a:endParaRPr lang="en-IN" sz="1600" dirty="0"/>
              </a:p>
            </p:txBody>
          </p:sp>
        </mc:Choice>
        <mc:Fallback xmlns="">
          <p:sp>
            <p:nvSpPr>
              <p:cNvPr id="14" name="TextBox 13">
                <a:extLst>
                  <a:ext uri="{FF2B5EF4-FFF2-40B4-BE49-F238E27FC236}">
                    <a16:creationId xmlns:a16="http://schemas.microsoft.com/office/drawing/2014/main" id="{9C806A8B-4843-6101-58B5-3C661C2A2958}"/>
                  </a:ext>
                </a:extLst>
              </p:cNvPr>
              <p:cNvSpPr txBox="1">
                <a:spLocks noRot="1" noChangeAspect="1" noMove="1" noResize="1" noEditPoints="1" noAdjustHandles="1" noChangeArrowheads="1" noChangeShapeType="1" noTextEdit="1"/>
              </p:cNvSpPr>
              <p:nvPr/>
            </p:nvSpPr>
            <p:spPr>
              <a:xfrm>
                <a:off x="2262078" y="3683495"/>
                <a:ext cx="4345654" cy="338554"/>
              </a:xfrm>
              <a:prstGeom prst="rect">
                <a:avLst/>
              </a:prstGeom>
              <a:blipFill>
                <a:blip r:embed="rId9"/>
                <a:stretch>
                  <a:fillRect b="-71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8D0808-8F28-3732-7F5A-D14E2EF82A97}"/>
                  </a:ext>
                </a:extLst>
              </p:cNvPr>
              <p:cNvSpPr txBox="1"/>
              <p:nvPr/>
            </p:nvSpPr>
            <p:spPr>
              <a:xfrm>
                <a:off x="2907117" y="4183414"/>
                <a:ext cx="361778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𝑸</m:t>
                      </m:r>
                      <m:r>
                        <a:rPr lang="en-US" sz="1600" i="1" smtClean="0">
                          <a:latin typeface="Cambria Math" panose="02040503050406030204" pitchFamily="18" charset="0"/>
                        </a:rPr>
                        <m:t> </m:t>
                      </m:r>
                      <m:r>
                        <a:rPr lang="en-US" sz="1600" i="1" smtClean="0">
                          <a:latin typeface="Cambria Math" panose="02040503050406030204" pitchFamily="18" charset="0"/>
                        </a:rPr>
                        <m:t>𝑐𝑎𝑛</m:t>
                      </m:r>
                      <m:r>
                        <a:rPr lang="en-US" sz="1600" i="1" smtClean="0">
                          <a:latin typeface="Cambria Math" panose="02040503050406030204" pitchFamily="18" charset="0"/>
                        </a:rPr>
                        <m:t> </m:t>
                      </m:r>
                      <m:r>
                        <a:rPr lang="en-US" sz="1600" i="1" smtClean="0">
                          <a:latin typeface="Cambria Math" panose="02040503050406030204" pitchFamily="18" charset="0"/>
                        </a:rPr>
                        <m:t>𝑏𝑒</m:t>
                      </m:r>
                      <m:r>
                        <a:rPr lang="en-US" sz="1600" i="1" smtClean="0">
                          <a:latin typeface="Cambria Math" panose="02040503050406030204" pitchFamily="18" charset="0"/>
                        </a:rPr>
                        <m:t> </m:t>
                      </m:r>
                      <m:r>
                        <a:rPr lang="en-US" sz="1600" i="1" smtClean="0">
                          <a:latin typeface="Cambria Math" panose="02040503050406030204" pitchFamily="18" charset="0"/>
                        </a:rPr>
                        <m:t>𝑐𝑜𝑚𝑝𝑢𝑡𝑒𝑑</m:t>
                      </m:r>
                      <m:r>
                        <a:rPr lang="en-US" sz="1600" i="1" smtClean="0">
                          <a:latin typeface="Cambria Math" panose="02040503050406030204" pitchFamily="18" charset="0"/>
                        </a:rPr>
                        <m:t> </m:t>
                      </m:r>
                      <m:r>
                        <a:rPr lang="en-US" sz="1600" i="1" smtClean="0">
                          <a:latin typeface="Cambria Math" panose="02040503050406030204" pitchFamily="18" charset="0"/>
                        </a:rPr>
                        <m:t>𝑎𝑠</m:t>
                      </m:r>
                      <m:r>
                        <a:rPr lang="en-US" sz="1600" i="1" smtClean="0">
                          <a:latin typeface="Cambria Math" panose="02040503050406030204" pitchFamily="18" charset="0"/>
                        </a:rPr>
                        <m:t> </m:t>
                      </m:r>
                      <m:r>
                        <a:rPr lang="en-IN" sz="1600" b="1" i="1" smtClean="0">
                          <a:latin typeface="Cambria Math" panose="02040503050406030204" pitchFamily="18" charset="0"/>
                        </a:rPr>
                        <m:t>𝑸</m:t>
                      </m:r>
                      <m:r>
                        <a:rPr lang="en-IN" sz="1600" b="0" i="1" smtClean="0">
                          <a:latin typeface="Cambria Math" panose="02040503050406030204" pitchFamily="18" charset="0"/>
                        </a:rPr>
                        <m:t>=</m:t>
                      </m:r>
                      <m:r>
                        <a:rPr lang="en-IN" sz="1600" b="1" i="1" smtClean="0">
                          <a:latin typeface="Cambria Math" panose="02040503050406030204" pitchFamily="18" charset="0"/>
                        </a:rPr>
                        <m:t>𝑲</m:t>
                      </m:r>
                      <m:r>
                        <a:rPr lang="en-IN" sz="1600" b="1" i="1" smtClean="0">
                          <a:latin typeface="Cambria Math" panose="02040503050406030204" pitchFamily="18" charset="0"/>
                        </a:rPr>
                        <m:t>.</m:t>
                      </m:r>
                      <m:r>
                        <a:rPr lang="en-IN" sz="1600" b="0" i="1" smtClean="0">
                          <a:latin typeface="Cambria Math" panose="02040503050406030204" pitchFamily="18" charset="0"/>
                        </a:rPr>
                        <m:t> </m:t>
                      </m:r>
                      <m:r>
                        <a:rPr lang="en-US" sz="1600" i="1">
                          <a:latin typeface="Cambria Math" panose="02040503050406030204" pitchFamily="18" charset="0"/>
                        </a:rPr>
                        <m:t>∗(</m:t>
                      </m:r>
                      <m:r>
                        <a:rPr lang="en-IN" sz="1600" b="1" i="1" smtClean="0">
                          <a:latin typeface="Cambria Math" panose="02040503050406030204" pitchFamily="18" charset="0"/>
                        </a:rPr>
                        <m:t>𝒅</m:t>
                      </m:r>
                      <m:r>
                        <a:rPr lang="en-US" sz="1600" i="1">
                          <a:latin typeface="Cambria Math" panose="02040503050406030204" pitchFamily="18" charset="0"/>
                        </a:rPr>
                        <m:t> ∗</m:t>
                      </m:r>
                      <m:sSup>
                        <m:sSupPr>
                          <m:ctrlPr>
                            <a:rPr lang="en-IN" sz="1600" b="0" i="1" smtClean="0">
                              <a:latin typeface="Cambria Math" panose="02040503050406030204" pitchFamily="18" charset="0"/>
                            </a:rPr>
                          </m:ctrlPr>
                        </m:sSupPr>
                        <m:e>
                          <m:r>
                            <a:rPr lang="en-IN" sz="1600" b="1" i="1" smtClean="0">
                              <a:latin typeface="Cambria Math" panose="02040503050406030204" pitchFamily="18" charset="0"/>
                            </a:rPr>
                            <m:t>𝒅</m:t>
                          </m:r>
                        </m:e>
                        <m:sup>
                          <m:r>
                            <a:rPr lang="en-IN" sz="1600" b="0" i="1" smtClean="0">
                              <a:latin typeface="Cambria Math" panose="02040503050406030204" pitchFamily="18" charset="0"/>
                            </a:rPr>
                            <m:t>𝑇</m:t>
                          </m:r>
                        </m:sup>
                      </m:sSup>
                      <m:r>
                        <a:rPr lang="en-US" sz="1600" i="1">
                          <a:latin typeface="Cambria Math" panose="02040503050406030204" pitchFamily="18" charset="0"/>
                        </a:rPr>
                        <m:t> ).</m:t>
                      </m:r>
                    </m:oMath>
                  </m:oMathPara>
                </a14:m>
                <a:endParaRPr lang="en-IN" sz="1600" dirty="0"/>
              </a:p>
            </p:txBody>
          </p:sp>
        </mc:Choice>
        <mc:Fallback xmlns="">
          <p:sp>
            <p:nvSpPr>
              <p:cNvPr id="15" name="TextBox 14">
                <a:extLst>
                  <a:ext uri="{FF2B5EF4-FFF2-40B4-BE49-F238E27FC236}">
                    <a16:creationId xmlns:a16="http://schemas.microsoft.com/office/drawing/2014/main" id="{308D0808-8F28-3732-7F5A-D14E2EF82A97}"/>
                  </a:ext>
                </a:extLst>
              </p:cNvPr>
              <p:cNvSpPr txBox="1">
                <a:spLocks noRot="1" noChangeAspect="1" noMove="1" noResize="1" noEditPoints="1" noAdjustHandles="1" noChangeArrowheads="1" noChangeShapeType="1" noTextEdit="1"/>
              </p:cNvSpPr>
              <p:nvPr/>
            </p:nvSpPr>
            <p:spPr>
              <a:xfrm>
                <a:off x="2907117" y="4183414"/>
                <a:ext cx="3617785" cy="246221"/>
              </a:xfrm>
              <a:prstGeom prst="rect">
                <a:avLst/>
              </a:prstGeom>
              <a:blipFill>
                <a:blip r:embed="rId10"/>
                <a:stretch>
                  <a:fillRect l="-1012" b="-34146"/>
                </a:stretch>
              </a:blipFill>
            </p:spPr>
            <p:txBody>
              <a:bodyPr/>
              <a:lstStyle/>
              <a:p>
                <a:r>
                  <a:rPr lang="en-IN">
                    <a:noFill/>
                  </a:rPr>
                  <a:t> </a:t>
                </a:r>
              </a:p>
            </p:txBody>
          </p:sp>
        </mc:Fallback>
      </mc:AlternateContent>
    </p:spTree>
    <p:extLst>
      <p:ext uri="{BB962C8B-B14F-4D97-AF65-F5344CB8AC3E}">
        <p14:creationId xmlns:p14="http://schemas.microsoft.com/office/powerpoint/2010/main" val="218323140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F5CE-A548-3BD7-13E6-F4DEAB9F3FB1}"/>
              </a:ext>
            </a:extLst>
          </p:cNvPr>
          <p:cNvSpPr>
            <a:spLocks noGrp="1"/>
          </p:cNvSpPr>
          <p:nvPr>
            <p:ph type="title"/>
          </p:nvPr>
        </p:nvSpPr>
        <p:spPr>
          <a:xfrm>
            <a:off x="-166901" y="110082"/>
            <a:ext cx="8133063" cy="871355"/>
          </a:xfrm>
        </p:spPr>
        <p:txBody>
          <a:bodyPr/>
          <a:lstStyle/>
          <a:p>
            <a:pPr algn="ctr"/>
            <a:r>
              <a:rPr kumimoji="0" lang="en-US" sz="2300" b="1" i="0" u="none" strike="noStrike" kern="0" cap="none" spc="0" normalizeH="0" baseline="0" noProof="0" dirty="0">
                <a:ln>
                  <a:noFill/>
                </a:ln>
                <a:solidFill>
                  <a:srgbClr val="383838"/>
                </a:solidFill>
                <a:effectLst/>
                <a:uLnTx/>
                <a:uFillTx/>
                <a:latin typeface="Julius Sans One"/>
                <a:sym typeface="Julius Sans One"/>
              </a:rPr>
              <a:t>SVM Formulation of Non-Linear Kernels with Soft Margin (L2 Norm without Bias Term).</a:t>
            </a:r>
            <a:endParaRPr lang="en-IN" sz="23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EFF362-CDDC-56C4-A3D3-9FFDD21ABE5D}"/>
                  </a:ext>
                </a:extLst>
              </p:cNvPr>
              <p:cNvSpPr txBox="1"/>
              <p:nvPr/>
            </p:nvSpPr>
            <p:spPr>
              <a:xfrm>
                <a:off x="139490" y="1289899"/>
                <a:ext cx="703559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𝐹𝑜𝑟</m:t>
                      </m:r>
                      <m:r>
                        <a:rPr lang="en-IN" sz="2000" b="0" i="1" smtClean="0">
                          <a:latin typeface="Cambria Math" panose="02040503050406030204" pitchFamily="18" charset="0"/>
                        </a:rPr>
                        <m:t> </m:t>
                      </m:r>
                      <m:r>
                        <a:rPr lang="en-IN" sz="2000" b="0" i="1" smtClean="0">
                          <a:latin typeface="Cambria Math" panose="02040503050406030204" pitchFamily="18" charset="0"/>
                        </a:rPr>
                        <m:t>𝑎</m:t>
                      </m:r>
                      <m:r>
                        <a:rPr lang="en-IN" sz="2000" b="0" i="1" smtClean="0">
                          <a:latin typeface="Cambria Math" panose="02040503050406030204" pitchFamily="18" charset="0"/>
                        </a:rPr>
                        <m:t> </m:t>
                      </m:r>
                      <m:r>
                        <a:rPr lang="en-IN" sz="2000" b="0" i="1" smtClean="0">
                          <a:latin typeface="Cambria Math" panose="02040503050406030204" pitchFamily="18" charset="0"/>
                        </a:rPr>
                        <m:t>𝑛𝑜𝑛</m:t>
                      </m:r>
                      <m:r>
                        <a:rPr lang="en-IN" sz="2000" b="0" i="1" smtClean="0">
                          <a:latin typeface="Cambria Math" panose="02040503050406030204" pitchFamily="18" charset="0"/>
                        </a:rPr>
                        <m:t>−</m:t>
                      </m:r>
                      <m:r>
                        <a:rPr lang="en-IN" sz="2000" b="0" i="1" smtClean="0">
                          <a:latin typeface="Cambria Math" panose="02040503050406030204" pitchFamily="18" charset="0"/>
                        </a:rPr>
                        <m:t>𝑙𝑖𝑛𝑒𝑎𝑟</m:t>
                      </m:r>
                      <m:r>
                        <a:rPr lang="en-IN" sz="2000" b="0" i="1" smtClean="0">
                          <a:latin typeface="Cambria Math" panose="02040503050406030204" pitchFamily="18" charset="0"/>
                        </a:rPr>
                        <m:t> </m:t>
                      </m:r>
                      <m:r>
                        <a:rPr lang="en-IN" sz="2000" b="0" i="1" smtClean="0">
                          <a:latin typeface="Cambria Math" panose="02040503050406030204" pitchFamily="18" charset="0"/>
                        </a:rPr>
                        <m:t>𝑘𝑒𝑟𝑛𝑒𝑙</m:t>
                      </m:r>
                      <m:r>
                        <a:rPr lang="en-IN" sz="2000" b="0" i="1" smtClean="0">
                          <a:latin typeface="Cambria Math" panose="02040503050406030204" pitchFamily="18" charset="0"/>
                        </a:rPr>
                        <m:t>, </m:t>
                      </m:r>
                      <m:r>
                        <a:rPr lang="en-IN" sz="2000" b="0" i="1" smtClean="0">
                          <a:latin typeface="Cambria Math" panose="02040503050406030204" pitchFamily="18" charset="0"/>
                        </a:rPr>
                        <m:t>𝑡h𝑒</m:t>
                      </m:r>
                      <m:r>
                        <a:rPr lang="en-IN" sz="2000" b="0" i="1" smtClean="0">
                          <a:latin typeface="Cambria Math" panose="02040503050406030204" pitchFamily="18" charset="0"/>
                        </a:rPr>
                        <m:t> </m:t>
                      </m:r>
                      <m:r>
                        <a:rPr lang="en-IN" sz="2000" b="0" i="1" smtClean="0">
                          <a:latin typeface="Cambria Math" panose="02040503050406030204" pitchFamily="18" charset="0"/>
                        </a:rPr>
                        <m:t>𝑑𝑢𝑎𝑙</m:t>
                      </m:r>
                      <m:r>
                        <a:rPr lang="en-IN" sz="2000" b="0" i="1" smtClean="0">
                          <a:latin typeface="Cambria Math" panose="02040503050406030204" pitchFamily="18" charset="0"/>
                        </a:rPr>
                        <m:t> </m:t>
                      </m:r>
                      <m:r>
                        <a:rPr lang="en-IN" sz="2000" b="0" i="1" smtClean="0">
                          <a:latin typeface="Cambria Math" panose="02040503050406030204" pitchFamily="18" charset="0"/>
                        </a:rPr>
                        <m:t>𝑓𝑜𝑟𝑚𝑢𝑙𝑎𝑡𝑖𝑜𝑛</m:t>
                      </m:r>
                      <m:r>
                        <a:rPr lang="en-IN" sz="2000" b="0" i="1" smtClean="0">
                          <a:latin typeface="Cambria Math" panose="02040503050406030204" pitchFamily="18" charset="0"/>
                        </a:rPr>
                        <m:t> </m:t>
                      </m:r>
                      <m:r>
                        <a:rPr lang="en-IN" sz="2000" b="0" i="1" smtClean="0">
                          <a:latin typeface="Cambria Math" panose="02040503050406030204" pitchFamily="18" charset="0"/>
                        </a:rPr>
                        <m:t>𝑖𝑠</m:t>
                      </m:r>
                    </m:oMath>
                  </m:oMathPara>
                </a14:m>
                <a:endParaRPr lang="en-IN" sz="2000" dirty="0"/>
              </a:p>
            </p:txBody>
          </p:sp>
        </mc:Choice>
        <mc:Fallback xmlns="">
          <p:sp>
            <p:nvSpPr>
              <p:cNvPr id="3" name="TextBox 2">
                <a:extLst>
                  <a:ext uri="{FF2B5EF4-FFF2-40B4-BE49-F238E27FC236}">
                    <a16:creationId xmlns:a16="http://schemas.microsoft.com/office/drawing/2014/main" id="{B2EFF362-CDDC-56C4-A3D3-9FFDD21ABE5D}"/>
                  </a:ext>
                </a:extLst>
              </p:cNvPr>
              <p:cNvSpPr txBox="1">
                <a:spLocks noRot="1" noChangeAspect="1" noMove="1" noResize="1" noEditPoints="1" noAdjustHandles="1" noChangeArrowheads="1" noChangeShapeType="1" noTextEdit="1"/>
              </p:cNvSpPr>
              <p:nvPr/>
            </p:nvSpPr>
            <p:spPr>
              <a:xfrm>
                <a:off x="139490" y="1289899"/>
                <a:ext cx="7035594" cy="307777"/>
              </a:xfrm>
              <a:prstGeom prst="rect">
                <a:avLst/>
              </a:prstGeom>
              <a:blipFill>
                <a:blip r:embed="rId2"/>
                <a:stretch>
                  <a:fillRect b="-3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631723-6F5D-8338-EBB8-B788F6CAF84D}"/>
                  </a:ext>
                </a:extLst>
              </p:cNvPr>
              <p:cNvSpPr txBox="1"/>
              <p:nvPr/>
            </p:nvSpPr>
            <p:spPr>
              <a:xfrm>
                <a:off x="2474200" y="1711841"/>
                <a:ext cx="4471236" cy="6223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1800" i="1" smtClean="0">
                              <a:latin typeface="Cambria Math" panose="02040503050406030204" pitchFamily="18" charset="0"/>
                            </a:rPr>
                          </m:ctrlPr>
                        </m:mPr>
                        <m:mr>
                          <m:e>
                            <m:r>
                              <m:rPr>
                                <m:brk m:alnAt="7"/>
                              </m:rPr>
                              <a:rPr lang="en-IN" sz="1800" b="0" i="1" smtClean="0">
                                <a:latin typeface="Cambria Math" panose="02040503050406030204" pitchFamily="18" charset="0"/>
                              </a:rPr>
                              <m:t>𝑚</m:t>
                            </m:r>
                            <m:r>
                              <a:rPr lang="en-IN" sz="1800" b="0" i="1" smtClean="0">
                                <a:latin typeface="Cambria Math" panose="02040503050406030204" pitchFamily="18" charset="0"/>
                              </a:rPr>
                              <m:t>𝑖𝑛</m:t>
                            </m:r>
                          </m:e>
                        </m:mr>
                        <m:mr>
                          <m:e>
                            <m:r>
                              <a:rPr lang="en-IN" sz="1800" b="1" i="1" smtClean="0">
                                <a:latin typeface="Cambria Math" panose="02040503050406030204" pitchFamily="18" charset="0"/>
                              </a:rPr>
                              <m:t>𝒖</m:t>
                            </m:r>
                          </m:e>
                        </m:mr>
                      </m:m>
                      <m:r>
                        <a:rPr lang="en-IN" sz="1800" b="1" i="1" smtClean="0">
                          <a:latin typeface="Cambria Math" panose="02040503050406030204" pitchFamily="18" charset="0"/>
                        </a:rPr>
                        <m:t>𝑳</m:t>
                      </m:r>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𝒖</m:t>
                          </m:r>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den>
                      </m:f>
                      <m:sSup>
                        <m:sSupPr>
                          <m:ctrlPr>
                            <a:rPr lang="en-IN" sz="1800" b="0" i="1" smtClean="0">
                              <a:latin typeface="Cambria Math" panose="02040503050406030204" pitchFamily="18" charset="0"/>
                            </a:rPr>
                          </m:ctrlPr>
                        </m:sSupPr>
                        <m:e>
                          <m:r>
                            <a:rPr lang="en-IN" sz="1800" b="1" i="1" smtClean="0">
                              <a:latin typeface="Cambria Math" panose="02040503050406030204" pitchFamily="18" charset="0"/>
                            </a:rPr>
                            <m:t>𝒖</m:t>
                          </m:r>
                        </m:e>
                        <m:sup>
                          <m:r>
                            <a:rPr lang="en-IN" sz="1800" b="0" i="1" smtClean="0">
                              <a:latin typeface="Cambria Math" panose="02040503050406030204" pitchFamily="18" charset="0"/>
                            </a:rPr>
                            <m:t>𝑇</m:t>
                          </m:r>
                        </m:sup>
                      </m:sSup>
                      <m:r>
                        <a:rPr lang="en-IN" sz="1800" b="1" i="1" smtClean="0">
                          <a:latin typeface="Cambria Math" panose="02040503050406030204" pitchFamily="18" charset="0"/>
                        </a:rPr>
                        <m:t>𝑫</m:t>
                      </m:r>
                      <m:d>
                        <m:dPr>
                          <m:ctrlPr>
                            <a:rPr lang="en-IN" sz="1800" b="0" i="1" smtClean="0">
                              <a:latin typeface="Cambria Math" panose="02040503050406030204" pitchFamily="18" charset="0"/>
                            </a:rPr>
                          </m:ctrlPr>
                        </m:dPr>
                        <m:e>
                          <m:r>
                            <a:rPr lang="en-IN" sz="1800" b="1" i="1" smtClean="0">
                              <a:latin typeface="Cambria Math" panose="02040503050406030204" pitchFamily="18" charset="0"/>
                            </a:rPr>
                            <m:t>𝑲</m:t>
                          </m:r>
                          <m:r>
                            <a:rPr lang="en-IN" sz="1800" b="1" i="1" smtClean="0">
                              <a:latin typeface="Cambria Math" panose="02040503050406030204" pitchFamily="18" charset="0"/>
                            </a:rPr>
                            <m:t>+</m:t>
                          </m:r>
                          <m:f>
                            <m:fPr>
                              <m:ctrlPr>
                                <a:rPr lang="en-IN" sz="1800" b="1" i="1" smtClean="0">
                                  <a:latin typeface="Cambria Math" panose="02040503050406030204" pitchFamily="18" charset="0"/>
                                </a:rPr>
                              </m:ctrlPr>
                            </m:fPr>
                            <m:num>
                              <m:r>
                                <a:rPr lang="en-IN" sz="1800" b="1" i="1" smtClean="0">
                                  <a:latin typeface="Cambria Math" panose="02040503050406030204" pitchFamily="18" charset="0"/>
                                </a:rPr>
                                <m:t>𝑰</m:t>
                              </m:r>
                            </m:num>
                            <m:den>
                              <m:r>
                                <a:rPr lang="en-IN" sz="1800" b="1" i="1" smtClean="0">
                                  <a:latin typeface="Cambria Math" panose="02040503050406030204" pitchFamily="18" charset="0"/>
                                </a:rPr>
                                <m:t>𝑪</m:t>
                              </m:r>
                            </m:den>
                          </m:f>
                        </m:e>
                      </m:d>
                      <m:r>
                        <a:rPr lang="en-IN" sz="1800" b="1" i="1" smtClean="0">
                          <a:latin typeface="Cambria Math" panose="02040503050406030204" pitchFamily="18" charset="0"/>
                        </a:rPr>
                        <m:t>𝑫𝒖</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1" i="1" smtClean="0">
                              <a:latin typeface="Cambria Math" panose="02040503050406030204" pitchFamily="18" charset="0"/>
                            </a:rPr>
                            <m:t>𝒆</m:t>
                          </m:r>
                        </m:e>
                        <m:sup>
                          <m:r>
                            <a:rPr lang="en-IN" sz="1800" b="0" i="1" smtClean="0">
                              <a:latin typeface="Cambria Math" panose="02040503050406030204" pitchFamily="18" charset="0"/>
                            </a:rPr>
                            <m:t>𝑇</m:t>
                          </m:r>
                        </m:sup>
                      </m:sSup>
                      <m:r>
                        <a:rPr lang="en-IN" sz="1800" b="1" i="1" smtClean="0">
                          <a:latin typeface="Cambria Math" panose="02040503050406030204" pitchFamily="18" charset="0"/>
                        </a:rPr>
                        <m:t>𝒖</m:t>
                      </m:r>
                    </m:oMath>
                  </m:oMathPara>
                </a14:m>
                <a:endParaRPr lang="en-IN" sz="1800" b="1" dirty="0"/>
              </a:p>
            </p:txBody>
          </p:sp>
        </mc:Choice>
        <mc:Fallback xmlns="">
          <p:sp>
            <p:nvSpPr>
              <p:cNvPr id="10" name="TextBox 9">
                <a:extLst>
                  <a:ext uri="{FF2B5EF4-FFF2-40B4-BE49-F238E27FC236}">
                    <a16:creationId xmlns:a16="http://schemas.microsoft.com/office/drawing/2014/main" id="{C7631723-6F5D-8338-EBB8-B788F6CAF84D}"/>
                  </a:ext>
                </a:extLst>
              </p:cNvPr>
              <p:cNvSpPr txBox="1">
                <a:spLocks noRot="1" noChangeAspect="1" noMove="1" noResize="1" noEditPoints="1" noAdjustHandles="1" noChangeArrowheads="1" noChangeShapeType="1" noTextEdit="1"/>
              </p:cNvSpPr>
              <p:nvPr/>
            </p:nvSpPr>
            <p:spPr>
              <a:xfrm>
                <a:off x="2474200" y="1711841"/>
                <a:ext cx="4471236" cy="62235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6C0CF4-B227-61B4-1F07-21BB17596114}"/>
                  </a:ext>
                </a:extLst>
              </p:cNvPr>
              <p:cNvSpPr txBox="1"/>
              <p:nvPr/>
            </p:nvSpPr>
            <p:spPr>
              <a:xfrm>
                <a:off x="962247" y="2309480"/>
                <a:ext cx="13847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𝑠𝑢𝑏𝑗𝑒𝑐𝑡</m:t>
                      </m:r>
                      <m:r>
                        <a:rPr lang="en-IN" sz="1800" b="0" i="1" smtClean="0">
                          <a:latin typeface="Cambria Math" panose="02040503050406030204" pitchFamily="18" charset="0"/>
                        </a:rPr>
                        <m:t> </m:t>
                      </m:r>
                      <m:r>
                        <a:rPr lang="en-IN" sz="1800" b="0" i="1" smtClean="0">
                          <a:latin typeface="Cambria Math" panose="02040503050406030204" pitchFamily="18" charset="0"/>
                        </a:rPr>
                        <m:t>𝑡𝑜</m:t>
                      </m:r>
                    </m:oMath>
                  </m:oMathPara>
                </a14:m>
                <a:endParaRPr lang="en-IN" sz="1800" dirty="0"/>
              </a:p>
            </p:txBody>
          </p:sp>
        </mc:Choice>
        <mc:Fallback xmlns="">
          <p:sp>
            <p:nvSpPr>
              <p:cNvPr id="13" name="TextBox 12">
                <a:extLst>
                  <a:ext uri="{FF2B5EF4-FFF2-40B4-BE49-F238E27FC236}">
                    <a16:creationId xmlns:a16="http://schemas.microsoft.com/office/drawing/2014/main" id="{906C0CF4-B227-61B4-1F07-21BB17596114}"/>
                  </a:ext>
                </a:extLst>
              </p:cNvPr>
              <p:cNvSpPr txBox="1">
                <a:spLocks noRot="1" noChangeAspect="1" noMove="1" noResize="1" noEditPoints="1" noAdjustHandles="1" noChangeArrowheads="1" noChangeShapeType="1" noTextEdit="1"/>
              </p:cNvSpPr>
              <p:nvPr/>
            </p:nvSpPr>
            <p:spPr>
              <a:xfrm>
                <a:off x="962247" y="2309480"/>
                <a:ext cx="1384779" cy="369332"/>
              </a:xfrm>
              <a:prstGeom prst="rect">
                <a:avLst/>
              </a:prstGeom>
              <a:blipFill>
                <a:blip r:embed="rId4"/>
                <a:stretch>
                  <a:fillRect b="-1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0BE691C-E2AF-0656-7F6E-DCD3CB63139A}"/>
                  </a:ext>
                </a:extLst>
              </p:cNvPr>
              <p:cNvSpPr txBox="1"/>
              <p:nvPr/>
            </p:nvSpPr>
            <p:spPr>
              <a:xfrm>
                <a:off x="2955033" y="2334191"/>
                <a:ext cx="8726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1" i="1" smtClean="0">
                          <a:latin typeface="Cambria Math" panose="02040503050406030204" pitchFamily="18" charset="0"/>
                        </a:rPr>
                        <m:t>𝒖</m:t>
                      </m:r>
                      <m:r>
                        <a:rPr lang="en-IN" sz="1800" b="0" i="1" smtClean="0">
                          <a:latin typeface="Cambria Math" panose="02040503050406030204" pitchFamily="18" charset="0"/>
                        </a:rPr>
                        <m:t>≥0</m:t>
                      </m:r>
                    </m:oMath>
                  </m:oMathPara>
                </a14:m>
                <a:endParaRPr lang="en-IN" sz="1800" dirty="0"/>
              </a:p>
            </p:txBody>
          </p:sp>
        </mc:Choice>
        <mc:Fallback xmlns="">
          <p:sp>
            <p:nvSpPr>
              <p:cNvPr id="15" name="TextBox 14">
                <a:extLst>
                  <a:ext uri="{FF2B5EF4-FFF2-40B4-BE49-F238E27FC236}">
                    <a16:creationId xmlns:a16="http://schemas.microsoft.com/office/drawing/2014/main" id="{C0BE691C-E2AF-0656-7F6E-DCD3CB63139A}"/>
                  </a:ext>
                </a:extLst>
              </p:cNvPr>
              <p:cNvSpPr txBox="1">
                <a:spLocks noRot="1" noChangeAspect="1" noMove="1" noResize="1" noEditPoints="1" noAdjustHandles="1" noChangeArrowheads="1" noChangeShapeType="1" noTextEdit="1"/>
              </p:cNvSpPr>
              <p:nvPr/>
            </p:nvSpPr>
            <p:spPr>
              <a:xfrm>
                <a:off x="2955033" y="2334191"/>
                <a:ext cx="872688"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4C50A7-EA0D-C7EF-6811-CCEC9AD74CBD}"/>
                  </a:ext>
                </a:extLst>
              </p:cNvPr>
              <p:cNvSpPr txBox="1"/>
              <p:nvPr/>
            </p:nvSpPr>
            <p:spPr>
              <a:xfrm>
                <a:off x="962247" y="2678812"/>
                <a:ext cx="405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𝑜𝑟</m:t>
                      </m:r>
                    </m:oMath>
                  </m:oMathPara>
                </a14:m>
                <a:endParaRPr lang="en-IN" sz="1800" dirty="0"/>
              </a:p>
            </p:txBody>
          </p:sp>
        </mc:Choice>
        <mc:Fallback xmlns="">
          <p:sp>
            <p:nvSpPr>
              <p:cNvPr id="19" name="TextBox 18">
                <a:extLst>
                  <a:ext uri="{FF2B5EF4-FFF2-40B4-BE49-F238E27FC236}">
                    <a16:creationId xmlns:a16="http://schemas.microsoft.com/office/drawing/2014/main" id="{F94C50A7-EA0D-C7EF-6811-CCEC9AD74CBD}"/>
                  </a:ext>
                </a:extLst>
              </p:cNvPr>
              <p:cNvSpPr txBox="1">
                <a:spLocks noRot="1" noChangeAspect="1" noMove="1" noResize="1" noEditPoints="1" noAdjustHandles="1" noChangeArrowheads="1" noChangeShapeType="1" noTextEdit="1"/>
              </p:cNvSpPr>
              <p:nvPr/>
            </p:nvSpPr>
            <p:spPr>
              <a:xfrm>
                <a:off x="962247" y="2678812"/>
                <a:ext cx="405808"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A1CB918-1B0F-E303-F4BD-AC2F7F3099D2}"/>
                  </a:ext>
                </a:extLst>
              </p:cNvPr>
              <p:cNvSpPr txBox="1"/>
              <p:nvPr/>
            </p:nvSpPr>
            <p:spPr>
              <a:xfrm>
                <a:off x="675168" y="2823584"/>
                <a:ext cx="6305106"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mPr>
                        <m:mr>
                          <m:e>
                            <m:r>
                              <m:rPr>
                                <m:brk m:alnAt="7"/>
                              </m:rP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𝑚</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𝑖𝑛</m:t>
                            </m:r>
                          </m:e>
                        </m:mr>
                        <m:mr>
                          <m:e>
                            <m:r>
                              <a:rPr kumimoji="0" lang="en-IN" sz="18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𝒖</m:t>
                            </m:r>
                          </m:e>
                        </m:mr>
                      </m:m>
                      <m:r>
                        <a:rPr kumimoji="0" lang="en-IN" sz="18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𝑳</m:t>
                      </m:r>
                      <m:d>
                        <m:dPr>
                          <m:ctrlPr>
                            <a:rPr kumimoji="0" lang="en-IN" sz="1800" b="1"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r>
                            <a:rPr kumimoji="0" lang="en-IN" sz="18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𝒖</m:t>
                          </m:r>
                        </m:e>
                      </m:d>
                      <m:r>
                        <a:rPr kumimoji="0" lang="en-IN" sz="1800" b="1"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f>
                        <m:fPr>
                          <m:ctrlP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fPr>
                        <m:num>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num>
                        <m:den>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2</m:t>
                          </m:r>
                        </m:den>
                      </m:f>
                      <m:sSup>
                        <m:sSupPr>
                          <m:ctrlP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IN" sz="18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𝒖</m:t>
                          </m:r>
                        </m:e>
                        <m:sup>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𝑇</m:t>
                          </m:r>
                        </m:sup>
                      </m:sSup>
                      <m:r>
                        <a:rPr kumimoji="0" lang="en-IN" sz="18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𝑸𝒖</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IN" sz="18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𝒆</m:t>
                          </m:r>
                        </m:e>
                        <m:sup>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𝑇</m:t>
                          </m:r>
                        </m:sup>
                      </m:sSup>
                      <m:r>
                        <a:rPr kumimoji="0" lang="en-IN" sz="18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𝒖</m:t>
                      </m:r>
                    </m:oMath>
                  </m:oMathPara>
                </a14:m>
                <a:endParaRPr lang="en-IN" b="1" dirty="0"/>
              </a:p>
            </p:txBody>
          </p:sp>
        </mc:Choice>
        <mc:Fallback xmlns="">
          <p:sp>
            <p:nvSpPr>
              <p:cNvPr id="23" name="TextBox 22">
                <a:extLst>
                  <a:ext uri="{FF2B5EF4-FFF2-40B4-BE49-F238E27FC236}">
                    <a16:creationId xmlns:a16="http://schemas.microsoft.com/office/drawing/2014/main" id="{4A1CB918-1B0F-E303-F4BD-AC2F7F3099D2}"/>
                  </a:ext>
                </a:extLst>
              </p:cNvPr>
              <p:cNvSpPr txBox="1">
                <a:spLocks noRot="1" noChangeAspect="1" noMove="1" noResize="1" noEditPoints="1" noAdjustHandles="1" noChangeArrowheads="1" noChangeShapeType="1" noTextEdit="1"/>
              </p:cNvSpPr>
              <p:nvPr/>
            </p:nvSpPr>
            <p:spPr>
              <a:xfrm>
                <a:off x="675168" y="2823584"/>
                <a:ext cx="6305106" cy="610936"/>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073D18-2B80-FA61-2D14-E4E98FDC8342}"/>
                  </a:ext>
                </a:extLst>
              </p:cNvPr>
              <p:cNvSpPr txBox="1"/>
              <p:nvPr/>
            </p:nvSpPr>
            <p:spPr>
              <a:xfrm>
                <a:off x="962247" y="3469460"/>
                <a:ext cx="13847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𝑠𝑢𝑏𝑗𝑒𝑐𝑡</m:t>
                      </m:r>
                      <m:r>
                        <a:rPr lang="en-IN" sz="1800" b="0" i="1" smtClean="0">
                          <a:latin typeface="Cambria Math" panose="02040503050406030204" pitchFamily="18" charset="0"/>
                        </a:rPr>
                        <m:t> </m:t>
                      </m:r>
                      <m:r>
                        <a:rPr lang="en-IN" sz="1800" b="0" i="1" smtClean="0">
                          <a:latin typeface="Cambria Math" panose="02040503050406030204" pitchFamily="18" charset="0"/>
                        </a:rPr>
                        <m:t>𝑡𝑜</m:t>
                      </m:r>
                    </m:oMath>
                  </m:oMathPara>
                </a14:m>
                <a:endParaRPr lang="en-IN" sz="1800" dirty="0"/>
              </a:p>
            </p:txBody>
          </p:sp>
        </mc:Choice>
        <mc:Fallback xmlns="">
          <p:sp>
            <p:nvSpPr>
              <p:cNvPr id="24" name="TextBox 23">
                <a:extLst>
                  <a:ext uri="{FF2B5EF4-FFF2-40B4-BE49-F238E27FC236}">
                    <a16:creationId xmlns:a16="http://schemas.microsoft.com/office/drawing/2014/main" id="{20073D18-2B80-FA61-2D14-E4E98FDC8342}"/>
                  </a:ext>
                </a:extLst>
              </p:cNvPr>
              <p:cNvSpPr txBox="1">
                <a:spLocks noRot="1" noChangeAspect="1" noMove="1" noResize="1" noEditPoints="1" noAdjustHandles="1" noChangeArrowheads="1" noChangeShapeType="1" noTextEdit="1"/>
              </p:cNvSpPr>
              <p:nvPr/>
            </p:nvSpPr>
            <p:spPr>
              <a:xfrm>
                <a:off x="962247" y="3469460"/>
                <a:ext cx="1384779" cy="369332"/>
              </a:xfrm>
              <a:prstGeom prst="rect">
                <a:avLst/>
              </a:prstGeom>
              <a:blipFill>
                <a:blip r:embed="rId8"/>
                <a:stretch>
                  <a:fillRect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22C526E-43C2-7F38-5421-14974CC4ADE4}"/>
                  </a:ext>
                </a:extLst>
              </p:cNvPr>
              <p:cNvSpPr txBox="1"/>
              <p:nvPr/>
            </p:nvSpPr>
            <p:spPr>
              <a:xfrm>
                <a:off x="2955033" y="3436835"/>
                <a:ext cx="8726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1" i="1" smtClean="0">
                          <a:latin typeface="Cambria Math" panose="02040503050406030204" pitchFamily="18" charset="0"/>
                        </a:rPr>
                        <m:t>𝒖</m:t>
                      </m:r>
                      <m:r>
                        <a:rPr lang="en-IN" sz="1800" b="0" i="1" smtClean="0">
                          <a:latin typeface="Cambria Math" panose="02040503050406030204" pitchFamily="18" charset="0"/>
                        </a:rPr>
                        <m:t>≥0</m:t>
                      </m:r>
                    </m:oMath>
                  </m:oMathPara>
                </a14:m>
                <a:endParaRPr lang="en-IN" sz="1800" dirty="0"/>
              </a:p>
            </p:txBody>
          </p:sp>
        </mc:Choice>
        <mc:Fallback xmlns="">
          <p:sp>
            <p:nvSpPr>
              <p:cNvPr id="25" name="TextBox 24">
                <a:extLst>
                  <a:ext uri="{FF2B5EF4-FFF2-40B4-BE49-F238E27FC236}">
                    <a16:creationId xmlns:a16="http://schemas.microsoft.com/office/drawing/2014/main" id="{322C526E-43C2-7F38-5421-14974CC4ADE4}"/>
                  </a:ext>
                </a:extLst>
              </p:cNvPr>
              <p:cNvSpPr txBox="1">
                <a:spLocks noRot="1" noChangeAspect="1" noMove="1" noResize="1" noEditPoints="1" noAdjustHandles="1" noChangeArrowheads="1" noChangeShapeType="1" noTextEdit="1"/>
              </p:cNvSpPr>
              <p:nvPr/>
            </p:nvSpPr>
            <p:spPr>
              <a:xfrm>
                <a:off x="2955033" y="3436835"/>
                <a:ext cx="872688" cy="369332"/>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C8B0C65-B23A-223D-F6C9-8EA181E33BAD}"/>
                  </a:ext>
                </a:extLst>
              </p:cNvPr>
              <p:cNvSpPr txBox="1"/>
              <p:nvPr/>
            </p:nvSpPr>
            <p:spPr>
              <a:xfrm>
                <a:off x="2606777" y="3937524"/>
                <a:ext cx="2441887"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𝑄</m:t>
                      </m:r>
                      <m:r>
                        <a:rPr lang="en-IN" sz="1800" b="0" i="1" smtClean="0">
                          <a:latin typeface="Cambria Math" panose="02040503050406030204" pitchFamily="18" charset="0"/>
                        </a:rPr>
                        <m:t>=</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𝐾</m:t>
                          </m:r>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𝐼</m:t>
                              </m:r>
                            </m:num>
                            <m:den>
                              <m:r>
                                <a:rPr lang="en-IN" sz="1800" b="0" i="1" smtClean="0">
                                  <a:latin typeface="Cambria Math" panose="02040503050406030204" pitchFamily="18" charset="0"/>
                                </a:rPr>
                                <m:t>𝐶</m:t>
                              </m:r>
                            </m:den>
                          </m:f>
                        </m:e>
                      </m:d>
                      <m:r>
                        <a:rPr lang="en-IN" sz="1800" b="0" i="1" smtClean="0">
                          <a:latin typeface="Cambria Math" panose="02040503050406030204" pitchFamily="18" charset="0"/>
                        </a:rPr>
                        <m:t>.∗(</m:t>
                      </m:r>
                      <m:r>
                        <a:rPr lang="en-IN" sz="1800" b="0" i="1" smtClean="0">
                          <a:latin typeface="Cambria Math" panose="02040503050406030204" pitchFamily="18" charset="0"/>
                        </a:rPr>
                        <m:t>𝑑</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𝑑</m:t>
                          </m:r>
                        </m:e>
                        <m:sup>
                          <m:r>
                            <a:rPr lang="en-IN" sz="1800" b="0" i="1" smtClean="0">
                              <a:latin typeface="Cambria Math" panose="02040503050406030204" pitchFamily="18" charset="0"/>
                            </a:rPr>
                            <m:t>𝑇</m:t>
                          </m:r>
                        </m:sup>
                      </m:sSup>
                      <m:r>
                        <a:rPr lang="en-IN" sz="1800" b="0" i="1" smtClean="0">
                          <a:latin typeface="Cambria Math" panose="02040503050406030204" pitchFamily="18" charset="0"/>
                        </a:rPr>
                        <m:t>)</m:t>
                      </m:r>
                    </m:oMath>
                  </m:oMathPara>
                </a14:m>
                <a:endParaRPr lang="en-IN" sz="1800" dirty="0"/>
              </a:p>
            </p:txBody>
          </p:sp>
        </mc:Choice>
        <mc:Fallback xmlns="">
          <p:sp>
            <p:nvSpPr>
              <p:cNvPr id="26" name="TextBox 25">
                <a:extLst>
                  <a:ext uri="{FF2B5EF4-FFF2-40B4-BE49-F238E27FC236}">
                    <a16:creationId xmlns:a16="http://schemas.microsoft.com/office/drawing/2014/main" id="{8C8B0C65-B23A-223D-F6C9-8EA181E33BAD}"/>
                  </a:ext>
                </a:extLst>
              </p:cNvPr>
              <p:cNvSpPr txBox="1">
                <a:spLocks noRot="1" noChangeAspect="1" noMove="1" noResize="1" noEditPoints="1" noAdjustHandles="1" noChangeArrowheads="1" noChangeShapeType="1" noTextEdit="1"/>
              </p:cNvSpPr>
              <p:nvPr/>
            </p:nvSpPr>
            <p:spPr>
              <a:xfrm>
                <a:off x="2606777" y="3937524"/>
                <a:ext cx="2441887" cy="622350"/>
              </a:xfrm>
              <a:prstGeom prst="rect">
                <a:avLst/>
              </a:prstGeom>
              <a:blipFill>
                <a:blip r:embed="rId10"/>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80252476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
        <p:cNvGrpSpPr/>
        <p:nvPr/>
      </p:nvGrpSpPr>
      <p:grpSpPr>
        <a:xfrm>
          <a:off x="0" y="0"/>
          <a:ext cx="0" cy="0"/>
          <a:chOff x="0" y="0"/>
          <a:chExt cx="0" cy="0"/>
        </a:xfrm>
      </p:grpSpPr>
      <p:sp>
        <p:nvSpPr>
          <p:cNvPr id="342" name="Google Shape;342;p50"/>
          <p:cNvSpPr txBox="1">
            <a:spLocks noGrp="1"/>
          </p:cNvSpPr>
          <p:nvPr>
            <p:ph type="title"/>
          </p:nvPr>
        </p:nvSpPr>
        <p:spPr>
          <a:xfrm>
            <a:off x="256409" y="235221"/>
            <a:ext cx="1850097" cy="4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Inference</a:t>
            </a:r>
            <a:endParaRPr sz="2400" dirty="0"/>
          </a:p>
        </p:txBody>
      </p:sp>
      <p:cxnSp>
        <p:nvCxnSpPr>
          <p:cNvPr id="343" name="Google Shape;343;p50"/>
          <p:cNvCxnSpPr/>
          <p:nvPr/>
        </p:nvCxnSpPr>
        <p:spPr>
          <a:xfrm>
            <a:off x="370256" y="731521"/>
            <a:ext cx="3472500" cy="0"/>
          </a:xfrm>
          <a:prstGeom prst="straightConnector1">
            <a:avLst/>
          </a:prstGeom>
          <a:noFill/>
          <a:ln w="19050" cap="flat" cmpd="sng">
            <a:solidFill>
              <a:schemeClr val="dk2"/>
            </a:solidFill>
            <a:prstDash val="solid"/>
            <a:round/>
            <a:headEnd type="none" w="med" len="med"/>
            <a:tailEnd type="none" w="med" len="med"/>
          </a:ln>
        </p:spPr>
      </p:cxnSp>
      <p:sp>
        <p:nvSpPr>
          <p:cNvPr id="7" name="TextBox 6">
            <a:extLst>
              <a:ext uri="{FF2B5EF4-FFF2-40B4-BE49-F238E27FC236}">
                <a16:creationId xmlns:a16="http://schemas.microsoft.com/office/drawing/2014/main" id="{9CA71B39-D73C-5435-ABCC-8A7AE1F7E311}"/>
              </a:ext>
            </a:extLst>
          </p:cNvPr>
          <p:cNvSpPr txBox="1"/>
          <p:nvPr/>
        </p:nvSpPr>
        <p:spPr>
          <a:xfrm>
            <a:off x="310434" y="993418"/>
            <a:ext cx="8523131" cy="3539430"/>
          </a:xfrm>
          <a:prstGeom prst="rect">
            <a:avLst/>
          </a:prstGeom>
          <a:noFill/>
        </p:spPr>
        <p:txBody>
          <a:bodyPr wrap="square">
            <a:spAutoFit/>
          </a:bodyPr>
          <a:lstStyle/>
          <a:p>
            <a:pPr marL="285750" indent="-285750">
              <a:buFont typeface="Wingdings" panose="05000000000000000000" pitchFamily="2" charset="2"/>
              <a:buChar char="Ø"/>
            </a:pPr>
            <a:r>
              <a:rPr lang="en-US" sz="1500" dirty="0">
                <a:solidFill>
                  <a:schemeClr val="accent6"/>
                </a:solidFill>
                <a:latin typeface="Gill Sans MT" panose="020B0502020104020203" pitchFamily="34" charset="0"/>
                <a:cs typeface="GothicE" panose="00000400000000000000" pitchFamily="2" charset="0"/>
              </a:rPr>
              <a:t>The first objective we find a maximum-margin classifier, in terms of hyper-plane(the vectors W and b) that separates the positive and negative instances. The data set is noisy (with some Overlap in positive and negative samples), and there will be some errors in classifying them with the hyper-plane.</a:t>
            </a:r>
          </a:p>
          <a:p>
            <a:r>
              <a:rPr lang="en-US" sz="500" dirty="0">
                <a:solidFill>
                  <a:schemeClr val="accent6"/>
                </a:solidFill>
                <a:latin typeface="Gill Sans MT" panose="020B0502020104020203" pitchFamily="34" charset="0"/>
                <a:cs typeface="GothicE" panose="00000400000000000000" pitchFamily="2" charset="0"/>
              </a:rPr>
              <a:t> </a:t>
            </a:r>
          </a:p>
          <a:p>
            <a:pPr marL="285750" indent="-285750">
              <a:buFont typeface="Wingdings" panose="05000000000000000000" pitchFamily="2" charset="2"/>
              <a:buChar char="Ø"/>
            </a:pPr>
            <a:r>
              <a:rPr lang="en-US" sz="1500" dirty="0">
                <a:solidFill>
                  <a:schemeClr val="accent6"/>
                </a:solidFill>
                <a:latin typeface="Gill Sans MT" panose="020B0502020104020203" pitchFamily="34" charset="0"/>
                <a:cs typeface="GothicE" panose="00000400000000000000" pitchFamily="2" charset="0"/>
              </a:rPr>
              <a:t>And we minimized the errors in the classification along with maximizing the margin and the problem became a soft-margin SVM problem. And Latter slack variables per training point are introduced to include the classification errors (miss-classified data points in the training set) in the objective. Since it is easier to solve the optimization problem in the dual rather than the primal space. Hence the optimization is often solved in the dual space by converting the minimization to a maximization (keeping in mind the weak/strong duality theorem and the complementary slackness conditions), constructing the Lagrangian, and then using the KKT conditions for a saddle point.</a:t>
            </a:r>
          </a:p>
          <a:p>
            <a:r>
              <a:rPr lang="en-US" sz="500" dirty="0">
                <a:solidFill>
                  <a:schemeClr val="accent6"/>
                </a:solidFill>
                <a:latin typeface="Gill Sans MT" panose="020B0502020104020203" pitchFamily="34" charset="0"/>
                <a:cs typeface="GothicE" panose="00000400000000000000" pitchFamily="2" charset="0"/>
              </a:rPr>
              <a:t> </a:t>
            </a:r>
          </a:p>
          <a:p>
            <a:pPr marL="285750" indent="-285750">
              <a:buFont typeface="Wingdings" panose="05000000000000000000" pitchFamily="2" charset="2"/>
              <a:buChar char="Ø"/>
            </a:pPr>
            <a:r>
              <a:rPr lang="en-US" sz="1500" dirty="0">
                <a:solidFill>
                  <a:schemeClr val="accent6"/>
                </a:solidFill>
                <a:latin typeface="Gill Sans MT" panose="020B0502020104020203" pitchFamily="34" charset="0"/>
                <a:cs typeface="GothicE" panose="00000400000000000000" pitchFamily="2" charset="0"/>
              </a:rPr>
              <a:t>Since our data set is not linearly separable, the kernel trick is used to conceptually map the Data points to some higher dimensions only by computing the kernel matrix. We Implemented the RBF kernel function to classify. Finally, the dual and primal variables are used in conjunction to predict the class of a new data point.</a:t>
            </a:r>
          </a:p>
        </p:txBody>
      </p:sp>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Defining SVM</a:t>
            </a:r>
          </a:p>
        </p:txBody>
      </p:sp>
      <p:sp>
        <p:nvSpPr>
          <p:cNvPr id="275" name="Google Shape;275;p43"/>
          <p:cNvSpPr txBox="1">
            <a:spLocks noGrp="1"/>
          </p:cNvSpPr>
          <p:nvPr>
            <p:ph type="subTitle" idx="1"/>
          </p:nvPr>
        </p:nvSpPr>
        <p:spPr>
          <a:xfrm>
            <a:off x="713225" y="2263299"/>
            <a:ext cx="3736855" cy="2438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sz="1500" dirty="0">
                <a:latin typeface="Didact Gothic"/>
                <a:ea typeface="Didact Gothic"/>
                <a:cs typeface="Didact Gothic"/>
                <a:sym typeface="Didact Gothic"/>
              </a:rPr>
              <a:t>SVM constructs a hyperplane that separates two classes (can be extended for multiclass).</a:t>
            </a:r>
          </a:p>
          <a:p>
            <a:pPr marL="0" lvl="0" indent="0" algn="l" rtl="0">
              <a:spcBef>
                <a:spcPts val="0"/>
              </a:spcBef>
              <a:spcAft>
                <a:spcPts val="0"/>
              </a:spcAft>
              <a:buNone/>
            </a:pPr>
            <a:r>
              <a:rPr lang="en-US" sz="100" dirty="0"/>
              <a:t> </a:t>
            </a:r>
          </a:p>
          <a:p>
            <a:pPr marL="285750" lvl="0" indent="-285750" algn="l" rtl="0">
              <a:spcBef>
                <a:spcPts val="0"/>
              </a:spcBef>
              <a:spcAft>
                <a:spcPts val="0"/>
              </a:spcAft>
              <a:buFont typeface="Wingdings" panose="05000000000000000000" pitchFamily="2" charset="2"/>
              <a:buChar char="Ø"/>
            </a:pPr>
            <a:r>
              <a:rPr lang="en-US" sz="1500" dirty="0">
                <a:latin typeface="Didact Gothic"/>
                <a:ea typeface="Didact Gothic"/>
                <a:cs typeface="Didact Gothic"/>
                <a:sym typeface="Didact Gothic"/>
              </a:rPr>
              <a:t>A good separation is achieved by the hyperplane that has the largest distance to the nearest training-data point of any class (so-called functional margin/maximum margin), since in general the larger the margin, the lower the generalization error of the classifier.</a:t>
            </a:r>
          </a:p>
          <a:p>
            <a:pPr marL="0" lvl="0" indent="0" algn="l" rtl="0">
              <a:spcBef>
                <a:spcPts val="0"/>
              </a:spcBef>
              <a:spcAft>
                <a:spcPts val="0"/>
              </a:spcAft>
              <a:buNone/>
            </a:pPr>
            <a:endParaRPr lang="en-US" dirty="0">
              <a:latin typeface="Didact Gothic"/>
              <a:ea typeface="Didact Gothic"/>
              <a:cs typeface="Didact Gothic"/>
              <a:sym typeface="Didact Gothic"/>
            </a:endParaRPr>
          </a:p>
        </p:txBody>
      </p:sp>
      <p:cxnSp>
        <p:nvCxnSpPr>
          <p:cNvPr id="278" name="Google Shape;278;p43"/>
          <p:cNvCxnSpPr/>
          <p:nvPr/>
        </p:nvCxnSpPr>
        <p:spPr>
          <a:xfrm>
            <a:off x="814975" y="2168032"/>
            <a:ext cx="647100" cy="0"/>
          </a:xfrm>
          <a:prstGeom prst="straightConnector1">
            <a:avLst/>
          </a:prstGeom>
          <a:noFill/>
          <a:ln w="19050" cap="flat" cmpd="sng">
            <a:solidFill>
              <a:schemeClr val="dk1"/>
            </a:solidFill>
            <a:prstDash val="solid"/>
            <a:round/>
            <a:headEnd type="none" w="med" len="med"/>
            <a:tailEnd type="none" w="med" len="med"/>
          </a:ln>
        </p:spPr>
      </p:cxnSp>
      <p:pic>
        <p:nvPicPr>
          <p:cNvPr id="1026" name="Picture 2" descr="Understand Support Vector Machines | Towards Data Science">
            <a:extLst>
              <a:ext uri="{FF2B5EF4-FFF2-40B4-BE49-F238E27FC236}">
                <a16:creationId xmlns:a16="http://schemas.microsoft.com/office/drawing/2014/main" id="{5B9A3997-E8C0-F1D0-5E3B-DA6D21B36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855" y="634507"/>
            <a:ext cx="4038600" cy="3067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Thank You Very Much GIFs - Get the best GIF on GIPHY">
            <a:extLst>
              <a:ext uri="{FF2B5EF4-FFF2-40B4-BE49-F238E27FC236}">
                <a16:creationId xmlns:a16="http://schemas.microsoft.com/office/drawing/2014/main" id="{F03DD4CB-766D-7852-10C5-90DCCE9AB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893" y="770163"/>
            <a:ext cx="5178213" cy="360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60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858FE4A-D6D9-8AD9-0E82-FACDE30E76D1}"/>
              </a:ext>
            </a:extLst>
          </p:cNvPr>
          <p:cNvSpPr txBox="1">
            <a:spLocks/>
          </p:cNvSpPr>
          <p:nvPr/>
        </p:nvSpPr>
        <p:spPr>
          <a:xfrm>
            <a:off x="3922511" y="1009383"/>
            <a:ext cx="4919433" cy="3928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482600" indent="-342900" algn="l">
              <a:buFont typeface="Wingdings" panose="05000000000000000000" pitchFamily="2" charset="2"/>
              <a:buChar char="Ø"/>
            </a:pPr>
            <a:r>
              <a:rPr lang="en-US" sz="2200" dirty="0"/>
              <a:t>The two planes parallel to the classifier and which pass through one or more points in the data set are called bounding planes.</a:t>
            </a:r>
          </a:p>
          <a:p>
            <a:pPr marL="139700" indent="0" algn="l">
              <a:buNone/>
            </a:pPr>
            <a:endParaRPr lang="en-US" sz="300" dirty="0"/>
          </a:p>
          <a:p>
            <a:pPr marL="482600" indent="-342900" algn="l">
              <a:buFont typeface="Wingdings" panose="05000000000000000000" pitchFamily="2" charset="2"/>
              <a:buChar char="Ø"/>
            </a:pPr>
            <a:r>
              <a:rPr lang="en-US" sz="2200" dirty="0"/>
              <a:t>The distance between these bounding planes is called the margin and SVM learning means finding a central hyperplane that maximizes this margin.</a:t>
            </a:r>
          </a:p>
          <a:p>
            <a:pPr marL="139700" indent="0" algn="l">
              <a:buNone/>
            </a:pPr>
            <a:r>
              <a:rPr lang="en-US" sz="300" dirty="0"/>
              <a:t> </a:t>
            </a:r>
          </a:p>
          <a:p>
            <a:pPr marL="482600" indent="-342900" algn="l">
              <a:buFont typeface="Wingdings" panose="05000000000000000000" pitchFamily="2" charset="2"/>
              <a:buChar char="Ø"/>
            </a:pPr>
            <a:r>
              <a:rPr lang="en-US" sz="2200" dirty="0"/>
              <a:t>The points falling on the bounding planes are called support vectors. </a:t>
            </a:r>
          </a:p>
          <a:p>
            <a:pPr algn="l"/>
            <a:endParaRPr lang="en-IN" sz="2400" dirty="0"/>
          </a:p>
        </p:txBody>
      </p:sp>
      <p:pic>
        <p:nvPicPr>
          <p:cNvPr id="7" name="Picture 6">
            <a:extLst>
              <a:ext uri="{FF2B5EF4-FFF2-40B4-BE49-F238E27FC236}">
                <a16:creationId xmlns:a16="http://schemas.microsoft.com/office/drawing/2014/main" id="{4DC534AF-DD7A-6DBC-211A-84B32F6953D4}"/>
              </a:ext>
            </a:extLst>
          </p:cNvPr>
          <p:cNvPicPr>
            <a:picLocks noChangeAspect="1"/>
          </p:cNvPicPr>
          <p:nvPr/>
        </p:nvPicPr>
        <p:blipFill>
          <a:blip r:embed="rId2"/>
          <a:stretch>
            <a:fillRect/>
          </a:stretch>
        </p:blipFill>
        <p:spPr>
          <a:xfrm>
            <a:off x="534302" y="327792"/>
            <a:ext cx="3195282" cy="2895468"/>
          </a:xfrm>
          <a:prstGeom prst="rect">
            <a:avLst/>
          </a:prstGeom>
        </p:spPr>
      </p:pic>
    </p:spTree>
    <p:extLst>
      <p:ext uri="{BB962C8B-B14F-4D97-AF65-F5344CB8AC3E}">
        <p14:creationId xmlns:p14="http://schemas.microsoft.com/office/powerpoint/2010/main" val="279965349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82"/>
        <p:cNvGrpSpPr/>
        <p:nvPr/>
      </p:nvGrpSpPr>
      <p:grpSpPr>
        <a:xfrm>
          <a:off x="0" y="0"/>
          <a:ext cx="0" cy="0"/>
          <a:chOff x="0" y="0"/>
          <a:chExt cx="0" cy="0"/>
        </a:xfrm>
      </p:grpSpPr>
      <p:cxnSp>
        <p:nvCxnSpPr>
          <p:cNvPr id="15" name="Google Shape;285;p44">
            <a:extLst>
              <a:ext uri="{FF2B5EF4-FFF2-40B4-BE49-F238E27FC236}">
                <a16:creationId xmlns:a16="http://schemas.microsoft.com/office/drawing/2014/main" id="{338B37CF-66AA-C8D6-1757-2998853F3C74}"/>
              </a:ext>
            </a:extLst>
          </p:cNvPr>
          <p:cNvCxnSpPr>
            <a:cxnSpLocks/>
          </p:cNvCxnSpPr>
          <p:nvPr/>
        </p:nvCxnSpPr>
        <p:spPr>
          <a:xfrm>
            <a:off x="4572000" y="510540"/>
            <a:ext cx="15240" cy="5417820"/>
          </a:xfrm>
          <a:prstGeom prst="straightConnector1">
            <a:avLst/>
          </a:prstGeom>
          <a:noFill/>
          <a:ln w="19050" cap="flat" cmpd="sng">
            <a:solidFill>
              <a:schemeClr val="dk1"/>
            </a:solidFill>
            <a:prstDash val="solid"/>
            <a:round/>
            <a:headEnd type="none" w="med" len="med"/>
            <a:tailEnd type="none" w="med" len="med"/>
          </a:ln>
        </p:spPr>
      </p:cxnSp>
      <p:sp>
        <p:nvSpPr>
          <p:cNvPr id="22" name="Google Shape;274;p43">
            <a:extLst>
              <a:ext uri="{FF2B5EF4-FFF2-40B4-BE49-F238E27FC236}">
                <a16:creationId xmlns:a16="http://schemas.microsoft.com/office/drawing/2014/main" id="{8804CB54-5945-3E09-C06A-DCF177377917}"/>
              </a:ext>
            </a:extLst>
          </p:cNvPr>
          <p:cNvSpPr txBox="1">
            <a:spLocks noGrp="1"/>
          </p:cNvSpPr>
          <p:nvPr>
            <p:ph type="title"/>
          </p:nvPr>
        </p:nvSpPr>
        <p:spPr>
          <a:xfrm>
            <a:off x="1387981" y="0"/>
            <a:ext cx="6505197"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accent6">
                    <a:lumMod val="85000"/>
                  </a:schemeClr>
                </a:solidFill>
                <a:highlight>
                  <a:srgbClr val="000000"/>
                </a:highlight>
              </a:rPr>
              <a:t>Linear SVM vs Non-Linear SVM</a:t>
            </a:r>
            <a:endParaRPr lang="en-IN" dirty="0">
              <a:solidFill>
                <a:schemeClr val="accent6">
                  <a:lumMod val="85000"/>
                </a:schemeClr>
              </a:solidFill>
              <a:highlight>
                <a:srgbClr val="000000"/>
              </a:highlight>
            </a:endParaRPr>
          </a:p>
        </p:txBody>
      </p:sp>
      <p:sp>
        <p:nvSpPr>
          <p:cNvPr id="23" name="Subtitle 2">
            <a:extLst>
              <a:ext uri="{FF2B5EF4-FFF2-40B4-BE49-F238E27FC236}">
                <a16:creationId xmlns:a16="http://schemas.microsoft.com/office/drawing/2014/main" id="{1F60D9BB-116A-A1B2-4CC2-AE8B948176CF}"/>
              </a:ext>
            </a:extLst>
          </p:cNvPr>
          <p:cNvSpPr txBox="1">
            <a:spLocks/>
          </p:cNvSpPr>
          <p:nvPr/>
        </p:nvSpPr>
        <p:spPr>
          <a:xfrm>
            <a:off x="1348740" y="1039139"/>
            <a:ext cx="3215068" cy="3928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139700" indent="0">
              <a:buNone/>
            </a:pPr>
            <a:r>
              <a:rPr lang="en-IN" sz="2400" dirty="0">
                <a:solidFill>
                  <a:schemeClr val="tx1"/>
                </a:solidFill>
              </a:rPr>
              <a:t>Linear SVM</a:t>
            </a:r>
          </a:p>
          <a:p>
            <a:pPr marL="139700" indent="0">
              <a:buNone/>
            </a:pPr>
            <a:r>
              <a:rPr lang="en-IN" sz="200" dirty="0">
                <a:solidFill>
                  <a:schemeClr val="tx1"/>
                </a:solidFill>
              </a:rPr>
              <a:t> </a:t>
            </a:r>
          </a:p>
          <a:p>
            <a:pPr algn="l">
              <a:buFont typeface="Wingdings" panose="05000000000000000000" pitchFamily="2" charset="2"/>
              <a:buChar char="Ø"/>
            </a:pPr>
            <a:r>
              <a:rPr lang="en-US" sz="2000" dirty="0">
                <a:solidFill>
                  <a:schemeClr val="tx1"/>
                </a:solidFill>
              </a:rPr>
              <a:t>It can be easily </a:t>
            </a:r>
            <a:r>
              <a:rPr lang="en-IN" sz="2000" dirty="0">
                <a:solidFill>
                  <a:schemeClr val="tx1"/>
                </a:solidFill>
              </a:rPr>
              <a:t>separated</a:t>
            </a:r>
            <a:r>
              <a:rPr lang="en-US" sz="2000" dirty="0">
                <a:solidFill>
                  <a:schemeClr val="tx1"/>
                </a:solidFill>
              </a:rPr>
              <a:t> with a linear line.</a:t>
            </a:r>
          </a:p>
          <a:p>
            <a:pPr marL="139700" indent="0" algn="l">
              <a:buNone/>
            </a:pPr>
            <a:r>
              <a:rPr lang="en-US" sz="200" dirty="0">
                <a:solidFill>
                  <a:schemeClr val="tx1"/>
                </a:solidFill>
              </a:rPr>
              <a:t> </a:t>
            </a:r>
          </a:p>
          <a:p>
            <a:pPr algn="l">
              <a:buFont typeface="Wingdings" panose="05000000000000000000" pitchFamily="2" charset="2"/>
              <a:buChar char="Ø"/>
            </a:pPr>
            <a:r>
              <a:rPr lang="en-US" sz="2000" dirty="0">
                <a:solidFill>
                  <a:schemeClr val="tx1"/>
                </a:solidFill>
              </a:rPr>
              <a:t>Data is classified with the help of a hyperplane.</a:t>
            </a:r>
          </a:p>
          <a:p>
            <a:pPr marL="139700" indent="0" algn="l">
              <a:buNone/>
            </a:pPr>
            <a:r>
              <a:rPr lang="en-US" sz="200" dirty="0">
                <a:solidFill>
                  <a:schemeClr val="tx1"/>
                </a:solidFill>
              </a:rPr>
              <a:t> </a:t>
            </a:r>
          </a:p>
          <a:p>
            <a:pPr algn="l">
              <a:buFont typeface="Wingdings" panose="05000000000000000000" pitchFamily="2" charset="2"/>
              <a:buChar char="Ø"/>
            </a:pPr>
            <a:r>
              <a:rPr lang="en-US" sz="2000" dirty="0">
                <a:solidFill>
                  <a:schemeClr val="tx1"/>
                </a:solidFill>
              </a:rPr>
              <a:t>Data can be easily classified by drawing a straight line.</a:t>
            </a:r>
            <a:endParaRPr lang="en-IN" sz="2000" dirty="0">
              <a:solidFill>
                <a:schemeClr val="tx1"/>
              </a:solidFill>
            </a:endParaRPr>
          </a:p>
        </p:txBody>
      </p:sp>
      <p:sp>
        <p:nvSpPr>
          <p:cNvPr id="24" name="Subtitle 2">
            <a:extLst>
              <a:ext uri="{FF2B5EF4-FFF2-40B4-BE49-F238E27FC236}">
                <a16:creationId xmlns:a16="http://schemas.microsoft.com/office/drawing/2014/main" id="{9037B42E-9D07-DF85-7345-6318BB560E53}"/>
              </a:ext>
            </a:extLst>
          </p:cNvPr>
          <p:cNvSpPr txBox="1">
            <a:spLocks/>
          </p:cNvSpPr>
          <p:nvPr/>
        </p:nvSpPr>
        <p:spPr>
          <a:xfrm>
            <a:off x="4572000" y="1039140"/>
            <a:ext cx="3321178" cy="3928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139700" indent="0">
              <a:buNone/>
            </a:pPr>
            <a:r>
              <a:rPr lang="en-IN" sz="2400" dirty="0">
                <a:solidFill>
                  <a:schemeClr val="tx1"/>
                </a:solidFill>
              </a:rPr>
              <a:t>Non-Linear SVM</a:t>
            </a:r>
          </a:p>
          <a:p>
            <a:pPr marL="139700" indent="0">
              <a:buNone/>
            </a:pPr>
            <a:r>
              <a:rPr lang="en-IN" sz="200" dirty="0">
                <a:solidFill>
                  <a:schemeClr val="tx1"/>
                </a:solidFill>
              </a:rPr>
              <a:t> </a:t>
            </a:r>
          </a:p>
          <a:p>
            <a:pPr algn="l">
              <a:buFont typeface="Wingdings" panose="05000000000000000000" pitchFamily="2" charset="2"/>
              <a:buChar char="Ø"/>
            </a:pPr>
            <a:r>
              <a:rPr lang="en-US" sz="2000" dirty="0">
                <a:solidFill>
                  <a:schemeClr val="tx1"/>
                </a:solidFill>
              </a:rPr>
              <a:t>It cannot be easily separated with a linear line.</a:t>
            </a:r>
            <a:r>
              <a:rPr lang="en-US" sz="200" dirty="0">
                <a:solidFill>
                  <a:schemeClr val="tx1"/>
                </a:solidFill>
              </a:rPr>
              <a:t> </a:t>
            </a:r>
          </a:p>
          <a:p>
            <a:pPr marL="139700" indent="0" algn="l">
              <a:buNone/>
            </a:pPr>
            <a:r>
              <a:rPr lang="en-US" sz="200" dirty="0">
                <a:solidFill>
                  <a:schemeClr val="tx1"/>
                </a:solidFill>
              </a:rPr>
              <a:t> </a:t>
            </a:r>
          </a:p>
          <a:p>
            <a:pPr algn="l">
              <a:buFont typeface="Wingdings" panose="05000000000000000000" pitchFamily="2" charset="2"/>
              <a:buChar char="Ø"/>
            </a:pPr>
            <a:r>
              <a:rPr lang="en-US" sz="2000" dirty="0">
                <a:solidFill>
                  <a:schemeClr val="tx1"/>
                </a:solidFill>
              </a:rPr>
              <a:t>We use Kernels to make non-separable data into separable data.</a:t>
            </a:r>
          </a:p>
          <a:p>
            <a:pPr marL="139700" indent="0" algn="l">
              <a:buNone/>
            </a:pPr>
            <a:r>
              <a:rPr lang="en-US" sz="200" dirty="0">
                <a:solidFill>
                  <a:schemeClr val="tx1"/>
                </a:solidFill>
              </a:rPr>
              <a:t> </a:t>
            </a:r>
            <a:endParaRPr lang="en-US" sz="2000" dirty="0">
              <a:solidFill>
                <a:schemeClr val="tx1"/>
              </a:solidFill>
            </a:endParaRPr>
          </a:p>
          <a:p>
            <a:pPr algn="l">
              <a:buFont typeface="Wingdings" panose="05000000000000000000" pitchFamily="2" charset="2"/>
              <a:buChar char="Ø"/>
            </a:pPr>
            <a:r>
              <a:rPr lang="en-US" sz="2000" dirty="0">
                <a:solidFill>
                  <a:schemeClr val="tx1"/>
                </a:solidFill>
              </a:rPr>
              <a:t>We map data into high dimensional space to classify.</a:t>
            </a:r>
            <a:endParaRPr lang="en-IN" sz="20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FC9B-D84B-7BD2-35A7-F3816CD344D5}"/>
              </a:ext>
            </a:extLst>
          </p:cNvPr>
          <p:cNvSpPr>
            <a:spLocks noGrp="1"/>
          </p:cNvSpPr>
          <p:nvPr>
            <p:ph type="title"/>
          </p:nvPr>
        </p:nvSpPr>
        <p:spPr>
          <a:xfrm>
            <a:off x="51531" y="232852"/>
            <a:ext cx="4908395" cy="528600"/>
          </a:xfrm>
        </p:spPr>
        <p:txBody>
          <a:bodyPr/>
          <a:lstStyle/>
          <a:p>
            <a:r>
              <a:rPr lang="en-US" sz="2400" dirty="0"/>
              <a:t>Deriving objective function</a:t>
            </a:r>
            <a:endParaRPr lang="en-IN" sz="2400" dirty="0"/>
          </a:p>
        </p:txBody>
      </p:sp>
      <p:pic>
        <p:nvPicPr>
          <p:cNvPr id="3" name="Picture 4">
            <a:extLst>
              <a:ext uri="{FF2B5EF4-FFF2-40B4-BE49-F238E27FC236}">
                <a16:creationId xmlns:a16="http://schemas.microsoft.com/office/drawing/2014/main" id="{2842EDB5-A221-4D07-A615-BE4B6BBE1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27" y="1058339"/>
            <a:ext cx="3207327" cy="2698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43F297-B0E4-B2D9-3370-3FF044277967}"/>
                  </a:ext>
                </a:extLst>
              </p:cNvPr>
              <p:cNvSpPr txBox="1"/>
              <p:nvPr/>
            </p:nvSpPr>
            <p:spPr>
              <a:xfrm>
                <a:off x="1066800" y="2703368"/>
                <a:ext cx="1564200" cy="5918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𝑑</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𝛾</m:t>
                          </m:r>
                          <m:r>
                            <a:rPr lang="en-IN" b="0" i="1" smtClean="0">
                              <a:latin typeface="Cambria Math" panose="02040503050406030204" pitchFamily="18" charset="0"/>
                            </a:rPr>
                            <m:t>|</m:t>
                          </m:r>
                        </m:num>
                        <m:den>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1</m:t>
                                      </m:r>
                                    </m:sub>
                                  </m:sSub>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2</m:t>
                                      </m:r>
                                    </m:sub>
                                  </m:sSub>
                                </m:e>
                                <m:sup>
                                  <m:r>
                                    <a:rPr lang="en-IN" b="0" i="1" smtClean="0">
                                      <a:latin typeface="Cambria Math" panose="02040503050406030204" pitchFamily="18" charset="0"/>
                                    </a:rPr>
                                    <m:t>2</m:t>
                                  </m:r>
                                </m:sup>
                              </m:sSup>
                            </m:e>
                          </m:rad>
                        </m:den>
                      </m:f>
                    </m:oMath>
                  </m:oMathPara>
                </a14:m>
                <a:endParaRPr lang="en-IN" dirty="0"/>
              </a:p>
            </p:txBody>
          </p:sp>
        </mc:Choice>
        <mc:Fallback xmlns="">
          <p:sp>
            <p:nvSpPr>
              <p:cNvPr id="4" name="TextBox 3">
                <a:extLst>
                  <a:ext uri="{FF2B5EF4-FFF2-40B4-BE49-F238E27FC236}">
                    <a16:creationId xmlns:a16="http://schemas.microsoft.com/office/drawing/2014/main" id="{C643F297-B0E4-B2D9-3370-3FF044277967}"/>
                  </a:ext>
                </a:extLst>
              </p:cNvPr>
              <p:cNvSpPr txBox="1">
                <a:spLocks noRot="1" noChangeAspect="1" noMove="1" noResize="1" noEditPoints="1" noAdjustHandles="1" noChangeArrowheads="1" noChangeShapeType="1" noTextEdit="1"/>
              </p:cNvSpPr>
              <p:nvPr/>
            </p:nvSpPr>
            <p:spPr>
              <a:xfrm>
                <a:off x="1066800" y="2703368"/>
                <a:ext cx="1564200" cy="59182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5C39DC-4D8D-8D1E-E5D1-D5127891E26D}"/>
                  </a:ext>
                </a:extLst>
              </p:cNvPr>
              <p:cNvSpPr txBox="1"/>
              <p:nvPr/>
            </p:nvSpPr>
            <p:spPr>
              <a:xfrm>
                <a:off x="1283091" y="2047711"/>
                <a:ext cx="18018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1</m:t>
                          </m:r>
                        </m:sub>
                      </m:sSub>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b="0" i="1" smtClean="0">
                              <a:latin typeface="Cambria Math" panose="02040503050406030204" pitchFamily="18" charset="0"/>
                            </a:rPr>
                            <m:t>2</m:t>
                          </m:r>
                        </m:sub>
                      </m:sSub>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𝛾</m:t>
                      </m:r>
                      <m:r>
                        <a:rPr lang="en-IN" b="0" i="1" smtClean="0">
                          <a:latin typeface="Cambria Math" panose="02040503050406030204" pitchFamily="18" charset="0"/>
                          <a:ea typeface="Cambria Math" panose="02040503050406030204" pitchFamily="18" charset="0"/>
                        </a:rPr>
                        <m:t>=0</m:t>
                      </m:r>
                    </m:oMath>
                  </m:oMathPara>
                </a14:m>
                <a:endParaRPr lang="en-IN" dirty="0"/>
              </a:p>
            </p:txBody>
          </p:sp>
        </mc:Choice>
        <mc:Fallback xmlns="">
          <p:sp>
            <p:nvSpPr>
              <p:cNvPr id="5" name="TextBox 4">
                <a:extLst>
                  <a:ext uri="{FF2B5EF4-FFF2-40B4-BE49-F238E27FC236}">
                    <a16:creationId xmlns:a16="http://schemas.microsoft.com/office/drawing/2014/main" id="{9E5C39DC-4D8D-8D1E-E5D1-D5127891E26D}"/>
                  </a:ext>
                </a:extLst>
              </p:cNvPr>
              <p:cNvSpPr txBox="1">
                <a:spLocks noRot="1" noChangeAspect="1" noMove="1" noResize="1" noEditPoints="1" noAdjustHandles="1" noChangeArrowheads="1" noChangeShapeType="1" noTextEdit="1"/>
              </p:cNvSpPr>
              <p:nvPr/>
            </p:nvSpPr>
            <p:spPr>
              <a:xfrm>
                <a:off x="1283091" y="2047711"/>
                <a:ext cx="1801800" cy="307777"/>
              </a:xfrm>
              <a:prstGeom prst="rect">
                <a:avLst/>
              </a:prstGeom>
              <a:blipFill>
                <a:blip r:embed="rId4"/>
                <a:stretch>
                  <a:fillRect b="-4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FAB8F0-5415-831F-285C-CEA01EBA3531}"/>
                  </a:ext>
                </a:extLst>
              </p:cNvPr>
              <p:cNvSpPr txBox="1"/>
              <p:nvPr/>
            </p:nvSpPr>
            <p:spPr>
              <a:xfrm>
                <a:off x="1480797" y="2318852"/>
                <a:ext cx="1247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𝑇</m:t>
                          </m:r>
                        </m:sup>
                      </m:sSup>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𝛾</m:t>
                      </m:r>
                      <m:r>
                        <a:rPr lang="en-IN" b="0" i="1" smtClean="0">
                          <a:latin typeface="Cambria Math" panose="02040503050406030204" pitchFamily="18" charset="0"/>
                          <a:ea typeface="Cambria Math" panose="02040503050406030204" pitchFamily="18" charset="0"/>
                        </a:rPr>
                        <m:t>=0</m:t>
                      </m:r>
                    </m:oMath>
                  </m:oMathPara>
                </a14:m>
                <a:endParaRPr lang="en-IN" dirty="0"/>
              </a:p>
            </p:txBody>
          </p:sp>
        </mc:Choice>
        <mc:Fallback xmlns="">
          <p:sp>
            <p:nvSpPr>
              <p:cNvPr id="6" name="TextBox 5">
                <a:extLst>
                  <a:ext uri="{FF2B5EF4-FFF2-40B4-BE49-F238E27FC236}">
                    <a16:creationId xmlns:a16="http://schemas.microsoft.com/office/drawing/2014/main" id="{70FAB8F0-5415-831F-285C-CEA01EBA3531}"/>
                  </a:ext>
                </a:extLst>
              </p:cNvPr>
              <p:cNvSpPr txBox="1">
                <a:spLocks noRot="1" noChangeAspect="1" noMove="1" noResize="1" noEditPoints="1" noAdjustHandles="1" noChangeArrowheads="1" noChangeShapeType="1" noTextEdit="1"/>
              </p:cNvSpPr>
              <p:nvPr/>
            </p:nvSpPr>
            <p:spPr>
              <a:xfrm>
                <a:off x="1480797" y="2318852"/>
                <a:ext cx="1247382" cy="307777"/>
              </a:xfrm>
              <a:prstGeom prst="rect">
                <a:avLst/>
              </a:prstGeom>
              <a:blipFill>
                <a:blip r:embed="rId5"/>
                <a:stretch>
                  <a:fillRect b="-19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C63647-55E5-DF7E-C6B2-1785155F164C}"/>
                  </a:ext>
                </a:extLst>
              </p:cNvPr>
              <p:cNvSpPr txBox="1"/>
              <p:nvPr/>
            </p:nvSpPr>
            <p:spPr>
              <a:xfrm>
                <a:off x="3877542" y="3138982"/>
                <a:ext cx="5266458" cy="1631216"/>
              </a:xfrm>
              <a:prstGeom prst="rect">
                <a:avLst/>
              </a:prstGeom>
              <a:noFill/>
            </p:spPr>
            <p:txBody>
              <a:bodyPr wrap="square">
                <a:spAutoFit/>
              </a:bodyPr>
              <a:lstStyle/>
              <a:p>
                <a:pPr algn="l" rtl="0" fontAlgn="base"/>
                <a:r>
                  <a:rPr lang="en-US" sz="2000" b="1" u="none" strike="noStrike" dirty="0">
                    <a:solidFill>
                      <a:srgbClr val="000000"/>
                    </a:solidFill>
                    <a:effectLst/>
                    <a:latin typeface="Didact Gothic" panose="00000500000000000000" pitchFamily="2" charset="0"/>
                    <a:ea typeface="Cambria Math" panose="02040503050406030204" pitchFamily="18" charset="0"/>
                  </a:rPr>
                  <a:t>W - </a:t>
                </a:r>
                <a:r>
                  <a:rPr lang="en-US" sz="2000" b="0" u="none" strike="noStrike" dirty="0">
                    <a:solidFill>
                      <a:srgbClr val="000000"/>
                    </a:solidFill>
                    <a:effectLst/>
                    <a:latin typeface="Didact Gothic" panose="00000500000000000000" pitchFamily="2" charset="0"/>
                    <a:ea typeface="Cambria Math" panose="02040503050406030204" pitchFamily="18" charset="0"/>
                  </a:rPr>
                  <a:t>Matrix consisting weights of all equations​</a:t>
                </a:r>
                <a:r>
                  <a:rPr lang="en-US" sz="2000" b="0" dirty="0">
                    <a:solidFill>
                      <a:srgbClr val="000000"/>
                    </a:solidFill>
                    <a:effectLst/>
                    <a:latin typeface="Didact Gothic" panose="00000500000000000000" pitchFamily="2" charset="0"/>
                    <a:ea typeface="Cambria Math" panose="02040503050406030204" pitchFamily="18" charset="0"/>
                  </a:rPr>
                  <a:t>​</a:t>
                </a:r>
              </a:p>
              <a:p>
                <a:pPr algn="l" rtl="0" fontAlgn="base"/>
                <a:r>
                  <a:rPr lang="en-US" sz="2000" b="1" u="none" strike="noStrike" dirty="0">
                    <a:solidFill>
                      <a:srgbClr val="000000"/>
                    </a:solidFill>
                    <a:effectLst/>
                    <a:latin typeface="Didact Gothic" panose="00000500000000000000" pitchFamily="2" charset="0"/>
                    <a:ea typeface="Cambria Math" panose="02040503050406030204" pitchFamily="18" charset="0"/>
                  </a:rPr>
                  <a:t>X - </a:t>
                </a:r>
                <a:r>
                  <a:rPr lang="en-US" sz="2000" b="0" u="none" strike="noStrike" dirty="0">
                    <a:solidFill>
                      <a:srgbClr val="000000"/>
                    </a:solidFill>
                    <a:effectLst/>
                    <a:latin typeface="Didact Gothic" panose="00000500000000000000" pitchFamily="2" charset="0"/>
                    <a:ea typeface="Cambria Math" panose="02040503050406030204" pitchFamily="18" charset="0"/>
                  </a:rPr>
                  <a:t>Matrix inputs/variable matrix​</a:t>
                </a:r>
                <a:r>
                  <a:rPr lang="en-US" sz="2000" b="0" dirty="0">
                    <a:solidFill>
                      <a:srgbClr val="000000"/>
                    </a:solidFill>
                    <a:effectLst/>
                    <a:latin typeface="Didact Gothic" panose="00000500000000000000" pitchFamily="2" charset="0"/>
                    <a:ea typeface="Cambria Math" panose="02040503050406030204" pitchFamily="18" charset="0"/>
                  </a:rPr>
                  <a:t>​</a:t>
                </a:r>
              </a:p>
              <a:p>
                <a:pPr algn="l" rtl="0" fontAlgn="base"/>
                <a14:m>
                  <m:oMath xmlns:m="http://schemas.openxmlformats.org/officeDocument/2006/math">
                    <m:r>
                      <a:rPr lang="en-US" sz="2000" b="1" i="0" u="none" strike="noStrike" smtClean="0">
                        <a:solidFill>
                          <a:srgbClr val="000000"/>
                        </a:solidFill>
                        <a:effectLst/>
                        <a:latin typeface="Cambria Math" panose="02040503050406030204" pitchFamily="18" charset="0"/>
                        <a:ea typeface="Cambria Math" panose="02040503050406030204" pitchFamily="18" charset="0"/>
                      </a:rPr>
                      <m:t>𝛄</m:t>
                    </m:r>
                    <m:r>
                      <a:rPr lang="en-IN" sz="2000" b="1" i="0" u="none" strike="noStrike" smtClean="0">
                        <a:solidFill>
                          <a:srgbClr val="000000"/>
                        </a:solidFill>
                        <a:effectLst/>
                        <a:latin typeface="Cambria Math" panose="02040503050406030204" pitchFamily="18" charset="0"/>
                        <a:ea typeface="Cambria Math" panose="02040503050406030204" pitchFamily="18" charset="0"/>
                      </a:rPr>
                      <m:t> </m:t>
                    </m:r>
                  </m:oMath>
                </a14:m>
                <a:r>
                  <a:rPr lang="en-US" sz="2000" b="0" u="none" strike="noStrike" dirty="0">
                    <a:solidFill>
                      <a:srgbClr val="000000"/>
                    </a:solidFill>
                    <a:effectLst/>
                    <a:latin typeface="Didact Gothic" panose="00000500000000000000" pitchFamily="2" charset="0"/>
                    <a:ea typeface="Cambria Math" panose="02040503050406030204" pitchFamily="18" charset="0"/>
                  </a:rPr>
                  <a:t>- bias/constant term​</a:t>
                </a:r>
                <a:r>
                  <a:rPr lang="en-US" sz="2000" b="0" dirty="0">
                    <a:solidFill>
                      <a:srgbClr val="000000"/>
                    </a:solidFill>
                    <a:effectLst/>
                    <a:latin typeface="Didact Gothic" panose="00000500000000000000" pitchFamily="2" charset="0"/>
                    <a:ea typeface="Cambria Math" panose="02040503050406030204" pitchFamily="18" charset="0"/>
                  </a:rPr>
                  <a:t>​</a:t>
                </a:r>
              </a:p>
              <a:p>
                <a:pPr algn="l" rtl="0" fontAlgn="base"/>
                <a:r>
                  <a:rPr lang="en-US" sz="2000" b="1" dirty="0">
                    <a:latin typeface="Didact Gothic" panose="00000500000000000000" pitchFamily="2" charset="0"/>
                    <a:ea typeface="Cambria Math" panose="02040503050406030204" pitchFamily="18" charset="0"/>
                  </a:rPr>
                  <a:t>d</a:t>
                </a:r>
                <a:r>
                  <a:rPr lang="en-US" sz="2000" b="1" u="none" strike="noStrike" dirty="0">
                    <a:solidFill>
                      <a:srgbClr val="000000"/>
                    </a:solidFill>
                    <a:effectLst/>
                    <a:latin typeface="Didact Gothic" panose="00000500000000000000" pitchFamily="2" charset="0"/>
                    <a:ea typeface="Cambria Math" panose="02040503050406030204" pitchFamily="18" charset="0"/>
                  </a:rPr>
                  <a:t> - </a:t>
                </a:r>
                <a:r>
                  <a:rPr lang="en-US" sz="2000" b="0" u="none" strike="noStrike" dirty="0">
                    <a:solidFill>
                      <a:srgbClr val="000000"/>
                    </a:solidFill>
                    <a:effectLst/>
                    <a:latin typeface="Didact Gothic" panose="00000500000000000000" pitchFamily="2" charset="0"/>
                    <a:ea typeface="Cambria Math" panose="02040503050406030204" pitchFamily="18" charset="0"/>
                  </a:rPr>
                  <a:t>Represents Perpendicular distance between origin and hyperplane</a:t>
                </a:r>
                <a:r>
                  <a:rPr lang="en-US" sz="2000" b="0" dirty="0">
                    <a:solidFill>
                      <a:srgbClr val="000000"/>
                    </a:solidFill>
                    <a:effectLst/>
                    <a:latin typeface="Didact Gothic" panose="00000500000000000000" pitchFamily="2" charset="0"/>
                    <a:ea typeface="Cambria Math" panose="02040503050406030204" pitchFamily="18" charset="0"/>
                  </a:rPr>
                  <a:t>​</a:t>
                </a:r>
              </a:p>
            </p:txBody>
          </p:sp>
        </mc:Choice>
        <mc:Fallback xmlns="">
          <p:sp>
            <p:nvSpPr>
              <p:cNvPr id="8" name="TextBox 7">
                <a:extLst>
                  <a:ext uri="{FF2B5EF4-FFF2-40B4-BE49-F238E27FC236}">
                    <a16:creationId xmlns:a16="http://schemas.microsoft.com/office/drawing/2014/main" id="{C1C63647-55E5-DF7E-C6B2-1785155F164C}"/>
                  </a:ext>
                </a:extLst>
              </p:cNvPr>
              <p:cNvSpPr txBox="1">
                <a:spLocks noRot="1" noChangeAspect="1" noMove="1" noResize="1" noEditPoints="1" noAdjustHandles="1" noChangeArrowheads="1" noChangeShapeType="1" noTextEdit="1"/>
              </p:cNvSpPr>
              <p:nvPr/>
            </p:nvSpPr>
            <p:spPr>
              <a:xfrm>
                <a:off x="3877542" y="3138982"/>
                <a:ext cx="5266458" cy="1631216"/>
              </a:xfrm>
              <a:prstGeom prst="rect">
                <a:avLst/>
              </a:prstGeom>
              <a:blipFill>
                <a:blip r:embed="rId6"/>
                <a:stretch>
                  <a:fillRect l="-1157" t="-2239" b="-5597"/>
                </a:stretch>
              </a:blipFill>
            </p:spPr>
            <p:txBody>
              <a:bodyPr/>
              <a:lstStyle/>
              <a:p>
                <a:r>
                  <a:rPr lang="en-IN">
                    <a:noFill/>
                  </a:rPr>
                  <a:t> </a:t>
                </a:r>
              </a:p>
            </p:txBody>
          </p:sp>
        </mc:Fallback>
      </mc:AlternateContent>
    </p:spTree>
    <p:extLst>
      <p:ext uri="{BB962C8B-B14F-4D97-AF65-F5344CB8AC3E}">
        <p14:creationId xmlns:p14="http://schemas.microsoft.com/office/powerpoint/2010/main" val="2371482822"/>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92760-F43B-C890-148D-2E0CFDFA4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231" y="369056"/>
            <a:ext cx="4057538" cy="27386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7189E0-E573-B4ED-A36F-7BFAB1044CF3}"/>
              </a:ext>
            </a:extLst>
          </p:cNvPr>
          <p:cNvSpPr txBox="1"/>
          <p:nvPr/>
        </p:nvSpPr>
        <p:spPr>
          <a:xfrm>
            <a:off x="1537800" y="3395933"/>
            <a:ext cx="6961964" cy="338554"/>
          </a:xfrm>
          <a:prstGeom prst="rect">
            <a:avLst/>
          </a:prstGeom>
          <a:noFill/>
        </p:spPr>
        <p:txBody>
          <a:bodyPr wrap="square" rtlCol="0">
            <a:spAutoFit/>
          </a:bodyPr>
          <a:lstStyle/>
          <a:p>
            <a:r>
              <a:rPr lang="en-IN" sz="1600" dirty="0">
                <a:latin typeface="Didact Gothic" panose="00000500000000000000" pitchFamily="2" charset="0"/>
                <a:ea typeface="Cambria Math" panose="02040503050406030204" pitchFamily="18" charset="0"/>
              </a:rPr>
              <a:t>This diagram depicts Hyper planes with their respective equations as follows,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654CC3B-2C87-BF5F-055F-A914948685E5}"/>
                  </a:ext>
                </a:extLst>
              </p:cNvPr>
              <p:cNvSpPr txBox="1"/>
              <p:nvPr/>
            </p:nvSpPr>
            <p:spPr>
              <a:xfrm>
                <a:off x="1585800" y="3826820"/>
                <a:ext cx="59724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i="1">
                              <a:latin typeface="Cambria Math" panose="02040503050406030204" pitchFamily="18" charset="0"/>
                            </a:rPr>
                            <m:t>𝑤</m:t>
                          </m:r>
                        </m:e>
                        <m:sub>
                          <m:r>
                            <a:rPr lang="en-IN" sz="1600" i="1">
                              <a:latin typeface="Cambria Math" panose="02040503050406030204" pitchFamily="18" charset="0"/>
                            </a:rPr>
                            <m:t>1</m:t>
                          </m:r>
                        </m:sub>
                      </m:sSub>
                      <m:sSub>
                        <m:sSubPr>
                          <m:ctrlPr>
                            <a:rPr lang="en-IN" sz="1600" i="1">
                              <a:latin typeface="Cambria Math" panose="02040503050406030204" pitchFamily="18" charset="0"/>
                            </a:rPr>
                          </m:ctrlPr>
                        </m:sSubPr>
                        <m:e>
                          <m:r>
                            <a:rPr lang="en-IN" sz="1600" i="1">
                              <a:latin typeface="Cambria Math" panose="02040503050406030204" pitchFamily="18" charset="0"/>
                            </a:rPr>
                            <m:t>𝑥</m:t>
                          </m:r>
                        </m:e>
                        <m:sub>
                          <m:r>
                            <a:rPr lang="en-IN" sz="1600" i="1">
                              <a:latin typeface="Cambria Math" panose="02040503050406030204" pitchFamily="18" charset="0"/>
                            </a:rPr>
                            <m:t>1</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𝑤</m:t>
                          </m:r>
                        </m:e>
                        <m:sub>
                          <m:r>
                            <a:rPr lang="en-IN" sz="1600" i="1">
                              <a:latin typeface="Cambria Math" panose="02040503050406030204" pitchFamily="18" charset="0"/>
                            </a:rPr>
                            <m:t>2</m:t>
                          </m:r>
                        </m:sub>
                      </m:sSub>
                      <m:sSub>
                        <m:sSubPr>
                          <m:ctrlPr>
                            <a:rPr lang="en-IN" sz="1600" i="1">
                              <a:latin typeface="Cambria Math" panose="02040503050406030204" pitchFamily="18" charset="0"/>
                            </a:rPr>
                          </m:ctrlPr>
                        </m:sSubPr>
                        <m:e>
                          <m:r>
                            <a:rPr lang="en-IN" sz="1600" i="1">
                              <a:latin typeface="Cambria Math" panose="02040503050406030204" pitchFamily="18" charset="0"/>
                            </a:rPr>
                            <m:t>𝑥</m:t>
                          </m:r>
                        </m:e>
                        <m:sub>
                          <m:r>
                            <a:rPr lang="en-IN" sz="1600" i="1">
                              <a:latin typeface="Cambria Math" panose="02040503050406030204" pitchFamily="18" charset="0"/>
                            </a:rPr>
                            <m:t>2</m:t>
                          </m:r>
                        </m:sub>
                      </m:sSub>
                      <m:r>
                        <a:rPr lang="en-IN" sz="1600" i="1">
                          <a:latin typeface="Cambria Math" panose="02040503050406030204" pitchFamily="18" charset="0"/>
                        </a:rPr>
                        <m:t>−</m:t>
                      </m:r>
                      <m:r>
                        <a:rPr lang="en-IN" sz="1600" i="1">
                          <a:latin typeface="Cambria Math" panose="02040503050406030204" pitchFamily="18" charset="0"/>
                          <a:ea typeface="Cambria Math" panose="02040503050406030204" pitchFamily="18" charset="0"/>
                        </a:rPr>
                        <m:t>𝛾</m:t>
                      </m:r>
                      <m:r>
                        <a:rPr lang="en-IN" sz="1600" b="0" i="1" smtClean="0">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1</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𝑜𝑟</m:t>
                      </m:r>
                      <m:r>
                        <a:rPr lang="en-IN" sz="1600" b="0" i="1" smtClean="0">
                          <a:latin typeface="Cambria Math" panose="02040503050406030204" pitchFamily="18" charset="0"/>
                          <a:ea typeface="Cambria Math" panose="02040503050406030204" pitchFamily="18" charset="0"/>
                        </a:rPr>
                        <m:t> </m:t>
                      </m:r>
                      <m:sSup>
                        <m:sSupPr>
                          <m:ctrlPr>
                            <a:rPr lang="en-IN" sz="1600" b="0" i="1" smtClean="0">
                              <a:latin typeface="Cambria Math" panose="02040503050406030204" pitchFamily="18" charset="0"/>
                              <a:ea typeface="Cambria Math" panose="02040503050406030204" pitchFamily="18" charset="0"/>
                            </a:rPr>
                          </m:ctrlPr>
                        </m:sSupPr>
                        <m:e>
                          <m:r>
                            <a:rPr lang="en-IN" sz="1600" b="0" i="1" smtClean="0">
                              <a:latin typeface="Cambria Math" panose="02040503050406030204" pitchFamily="18" charset="0"/>
                              <a:ea typeface="Cambria Math" panose="02040503050406030204" pitchFamily="18" charset="0"/>
                            </a:rPr>
                            <m:t>𝑤</m:t>
                          </m:r>
                        </m:e>
                        <m:sup>
                          <m:r>
                            <a:rPr lang="en-IN" sz="1600" b="0" i="1" smtClean="0">
                              <a:latin typeface="Cambria Math" panose="02040503050406030204" pitchFamily="18" charset="0"/>
                              <a:ea typeface="Cambria Math" panose="02040503050406030204" pitchFamily="18" charset="0"/>
                            </a:rPr>
                            <m:t>𝑇</m:t>
                          </m:r>
                        </m:sup>
                      </m:sSup>
                      <m:r>
                        <a:rPr lang="en-IN" sz="1600" b="0" i="1" smtClean="0">
                          <a:latin typeface="Cambria Math" panose="02040503050406030204" pitchFamily="18" charset="0"/>
                          <a:ea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𝛾</m:t>
                      </m:r>
                      <m:r>
                        <a:rPr lang="en-IN" sz="1600" b="0" i="1" smtClean="0">
                          <a:latin typeface="Cambria Math" panose="02040503050406030204" pitchFamily="18" charset="0"/>
                          <a:ea typeface="Cambria Math" panose="02040503050406030204" pitchFamily="18" charset="0"/>
                        </a:rPr>
                        <m:t>=1 </m:t>
                      </m:r>
                    </m:oMath>
                  </m:oMathPara>
                </a14:m>
                <a:endParaRPr lang="en-IN" sz="1600" dirty="0"/>
              </a:p>
            </p:txBody>
          </p:sp>
        </mc:Choice>
        <mc:Fallback xmlns="">
          <p:sp>
            <p:nvSpPr>
              <p:cNvPr id="5" name="TextBox 4">
                <a:extLst>
                  <a:ext uri="{FF2B5EF4-FFF2-40B4-BE49-F238E27FC236}">
                    <a16:creationId xmlns:a16="http://schemas.microsoft.com/office/drawing/2014/main" id="{D654CC3B-2C87-BF5F-055F-A914948685E5}"/>
                  </a:ext>
                </a:extLst>
              </p:cNvPr>
              <p:cNvSpPr txBox="1">
                <a:spLocks noRot="1" noChangeAspect="1" noMove="1" noResize="1" noEditPoints="1" noAdjustHandles="1" noChangeArrowheads="1" noChangeShapeType="1" noTextEdit="1"/>
              </p:cNvSpPr>
              <p:nvPr/>
            </p:nvSpPr>
            <p:spPr>
              <a:xfrm>
                <a:off x="1585800" y="3826820"/>
                <a:ext cx="5972400" cy="338554"/>
              </a:xfrm>
              <a:prstGeom prst="rect">
                <a:avLst/>
              </a:prstGeom>
              <a:blipFill>
                <a:blip r:embed="rId3"/>
                <a:stretch>
                  <a:fillRect b="-36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6A7C73-6D0B-6AED-581B-B11A297A55E5}"/>
                  </a:ext>
                </a:extLst>
              </p:cNvPr>
              <p:cNvSpPr txBox="1"/>
              <p:nvPr/>
            </p:nvSpPr>
            <p:spPr>
              <a:xfrm>
                <a:off x="1585800" y="4114935"/>
                <a:ext cx="59724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i="1">
                              <a:latin typeface="Cambria Math" panose="02040503050406030204" pitchFamily="18" charset="0"/>
                            </a:rPr>
                            <m:t>𝑤</m:t>
                          </m:r>
                        </m:e>
                        <m:sub>
                          <m:r>
                            <a:rPr lang="en-IN" sz="1600" i="1">
                              <a:latin typeface="Cambria Math" panose="02040503050406030204" pitchFamily="18" charset="0"/>
                            </a:rPr>
                            <m:t>1</m:t>
                          </m:r>
                        </m:sub>
                      </m:sSub>
                      <m:sSub>
                        <m:sSubPr>
                          <m:ctrlPr>
                            <a:rPr lang="en-IN" sz="1600" i="1">
                              <a:latin typeface="Cambria Math" panose="02040503050406030204" pitchFamily="18" charset="0"/>
                            </a:rPr>
                          </m:ctrlPr>
                        </m:sSubPr>
                        <m:e>
                          <m:r>
                            <a:rPr lang="en-IN" sz="1600" i="1">
                              <a:latin typeface="Cambria Math" panose="02040503050406030204" pitchFamily="18" charset="0"/>
                            </a:rPr>
                            <m:t>𝑥</m:t>
                          </m:r>
                        </m:e>
                        <m:sub>
                          <m:r>
                            <a:rPr lang="en-IN" sz="1600" i="1">
                              <a:latin typeface="Cambria Math" panose="02040503050406030204" pitchFamily="18" charset="0"/>
                            </a:rPr>
                            <m:t>1</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𝑤</m:t>
                          </m:r>
                        </m:e>
                        <m:sub>
                          <m:r>
                            <a:rPr lang="en-IN" sz="1600" i="1">
                              <a:latin typeface="Cambria Math" panose="02040503050406030204" pitchFamily="18" charset="0"/>
                            </a:rPr>
                            <m:t>2</m:t>
                          </m:r>
                        </m:sub>
                      </m:sSub>
                      <m:sSub>
                        <m:sSubPr>
                          <m:ctrlPr>
                            <a:rPr lang="en-IN" sz="1600" i="1">
                              <a:latin typeface="Cambria Math" panose="02040503050406030204" pitchFamily="18" charset="0"/>
                            </a:rPr>
                          </m:ctrlPr>
                        </m:sSubPr>
                        <m:e>
                          <m:r>
                            <a:rPr lang="en-IN" sz="1600" i="1">
                              <a:latin typeface="Cambria Math" panose="02040503050406030204" pitchFamily="18" charset="0"/>
                            </a:rPr>
                            <m:t>𝑥</m:t>
                          </m:r>
                        </m:e>
                        <m:sub>
                          <m:r>
                            <a:rPr lang="en-IN" sz="1600" i="1">
                              <a:latin typeface="Cambria Math" panose="02040503050406030204" pitchFamily="18" charset="0"/>
                            </a:rPr>
                            <m:t>2</m:t>
                          </m:r>
                        </m:sub>
                      </m:sSub>
                      <m:r>
                        <a:rPr lang="en-IN" sz="1600" i="1">
                          <a:latin typeface="Cambria Math" panose="02040503050406030204" pitchFamily="18" charset="0"/>
                        </a:rPr>
                        <m:t>−</m:t>
                      </m:r>
                      <m:r>
                        <a:rPr lang="en-IN" sz="1600" i="1">
                          <a:latin typeface="Cambria Math" panose="02040503050406030204" pitchFamily="18" charset="0"/>
                          <a:ea typeface="Cambria Math" panose="02040503050406030204" pitchFamily="18" charset="0"/>
                        </a:rPr>
                        <m:t>𝛾</m:t>
                      </m:r>
                      <m:r>
                        <a:rPr lang="en-IN" sz="1600" b="0" i="1" smtClean="0">
                          <a:latin typeface="Cambria Math" panose="02040503050406030204" pitchFamily="18" charset="0"/>
                          <a:ea typeface="Cambria Math" panose="02040503050406030204" pitchFamily="18" charset="0"/>
                        </a:rPr>
                        <m:t>=0 </m:t>
                      </m:r>
                      <m:r>
                        <a:rPr lang="en-IN" sz="1600" b="0" i="1" smtClean="0">
                          <a:latin typeface="Cambria Math" panose="02040503050406030204" pitchFamily="18" charset="0"/>
                          <a:ea typeface="Cambria Math" panose="02040503050406030204" pitchFamily="18" charset="0"/>
                        </a:rPr>
                        <m:t>𝑜𝑟</m:t>
                      </m:r>
                      <m:r>
                        <a:rPr lang="en-IN" sz="1600" b="0" i="1" smtClean="0">
                          <a:latin typeface="Cambria Math" panose="02040503050406030204" pitchFamily="18" charset="0"/>
                          <a:ea typeface="Cambria Math" panose="02040503050406030204" pitchFamily="18" charset="0"/>
                        </a:rPr>
                        <m:t> </m:t>
                      </m:r>
                      <m:sSup>
                        <m:sSupPr>
                          <m:ctrlPr>
                            <a:rPr lang="en-IN" sz="1600" b="0" i="1" smtClean="0">
                              <a:latin typeface="Cambria Math" panose="02040503050406030204" pitchFamily="18" charset="0"/>
                              <a:ea typeface="Cambria Math" panose="02040503050406030204" pitchFamily="18" charset="0"/>
                            </a:rPr>
                          </m:ctrlPr>
                        </m:sSupPr>
                        <m:e>
                          <m:r>
                            <a:rPr lang="en-IN" sz="1600" b="0" i="1" smtClean="0">
                              <a:latin typeface="Cambria Math" panose="02040503050406030204" pitchFamily="18" charset="0"/>
                              <a:ea typeface="Cambria Math" panose="02040503050406030204" pitchFamily="18" charset="0"/>
                            </a:rPr>
                            <m:t>𝑤</m:t>
                          </m:r>
                        </m:e>
                        <m:sup>
                          <m:r>
                            <a:rPr lang="en-IN" sz="1600" b="0" i="1" smtClean="0">
                              <a:latin typeface="Cambria Math" panose="02040503050406030204" pitchFamily="18" charset="0"/>
                              <a:ea typeface="Cambria Math" panose="02040503050406030204" pitchFamily="18" charset="0"/>
                            </a:rPr>
                            <m:t>𝑇</m:t>
                          </m:r>
                        </m:sup>
                      </m:sSup>
                      <m:r>
                        <a:rPr lang="en-IN" sz="1600" b="0" i="1" smtClean="0">
                          <a:latin typeface="Cambria Math" panose="02040503050406030204" pitchFamily="18" charset="0"/>
                          <a:ea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𝛾</m:t>
                      </m:r>
                      <m:r>
                        <a:rPr lang="en-IN" sz="1600" b="0" i="1" smtClean="0">
                          <a:latin typeface="Cambria Math" panose="02040503050406030204" pitchFamily="18" charset="0"/>
                          <a:ea typeface="Cambria Math" panose="02040503050406030204" pitchFamily="18" charset="0"/>
                        </a:rPr>
                        <m:t>=0 </m:t>
                      </m:r>
                    </m:oMath>
                  </m:oMathPara>
                </a14:m>
                <a:endParaRPr lang="en-IN" sz="1600" dirty="0"/>
              </a:p>
            </p:txBody>
          </p:sp>
        </mc:Choice>
        <mc:Fallback xmlns="">
          <p:sp>
            <p:nvSpPr>
              <p:cNvPr id="6" name="TextBox 5">
                <a:extLst>
                  <a:ext uri="{FF2B5EF4-FFF2-40B4-BE49-F238E27FC236}">
                    <a16:creationId xmlns:a16="http://schemas.microsoft.com/office/drawing/2014/main" id="{AB6A7C73-6D0B-6AED-581B-B11A297A55E5}"/>
                  </a:ext>
                </a:extLst>
              </p:cNvPr>
              <p:cNvSpPr txBox="1">
                <a:spLocks noRot="1" noChangeAspect="1" noMove="1" noResize="1" noEditPoints="1" noAdjustHandles="1" noChangeArrowheads="1" noChangeShapeType="1" noTextEdit="1"/>
              </p:cNvSpPr>
              <p:nvPr/>
            </p:nvSpPr>
            <p:spPr>
              <a:xfrm>
                <a:off x="1585800" y="4114935"/>
                <a:ext cx="5972400" cy="338554"/>
              </a:xfrm>
              <a:prstGeom prst="rect">
                <a:avLst/>
              </a:prstGeom>
              <a:blipFill>
                <a:blip r:embed="rId4"/>
                <a:stretch>
                  <a:fillRect b="-17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D138E7-7FBB-6A5E-BE0C-27E9C7E8AC34}"/>
                  </a:ext>
                </a:extLst>
              </p:cNvPr>
              <p:cNvSpPr txBox="1"/>
              <p:nvPr/>
            </p:nvSpPr>
            <p:spPr>
              <a:xfrm>
                <a:off x="1585800" y="4411595"/>
                <a:ext cx="59724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i="1">
                              <a:latin typeface="Cambria Math" panose="02040503050406030204" pitchFamily="18" charset="0"/>
                            </a:rPr>
                            <m:t>𝑤</m:t>
                          </m:r>
                        </m:e>
                        <m:sub>
                          <m:r>
                            <a:rPr lang="en-IN" sz="1600" i="1">
                              <a:latin typeface="Cambria Math" panose="02040503050406030204" pitchFamily="18" charset="0"/>
                            </a:rPr>
                            <m:t>1</m:t>
                          </m:r>
                        </m:sub>
                      </m:sSub>
                      <m:sSub>
                        <m:sSubPr>
                          <m:ctrlPr>
                            <a:rPr lang="en-IN" sz="1600" i="1">
                              <a:latin typeface="Cambria Math" panose="02040503050406030204" pitchFamily="18" charset="0"/>
                            </a:rPr>
                          </m:ctrlPr>
                        </m:sSubPr>
                        <m:e>
                          <m:r>
                            <a:rPr lang="en-IN" sz="1600" i="1">
                              <a:latin typeface="Cambria Math" panose="02040503050406030204" pitchFamily="18" charset="0"/>
                            </a:rPr>
                            <m:t>𝑥</m:t>
                          </m:r>
                        </m:e>
                        <m:sub>
                          <m:r>
                            <a:rPr lang="en-IN" sz="1600" i="1">
                              <a:latin typeface="Cambria Math" panose="02040503050406030204" pitchFamily="18" charset="0"/>
                            </a:rPr>
                            <m:t>1</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𝑤</m:t>
                          </m:r>
                        </m:e>
                        <m:sub>
                          <m:r>
                            <a:rPr lang="en-IN" sz="1600" i="1">
                              <a:latin typeface="Cambria Math" panose="02040503050406030204" pitchFamily="18" charset="0"/>
                            </a:rPr>
                            <m:t>2</m:t>
                          </m:r>
                        </m:sub>
                      </m:sSub>
                      <m:sSub>
                        <m:sSubPr>
                          <m:ctrlPr>
                            <a:rPr lang="en-IN" sz="1600" i="1">
                              <a:latin typeface="Cambria Math" panose="02040503050406030204" pitchFamily="18" charset="0"/>
                            </a:rPr>
                          </m:ctrlPr>
                        </m:sSubPr>
                        <m:e>
                          <m:r>
                            <a:rPr lang="en-IN" sz="1600" i="1">
                              <a:latin typeface="Cambria Math" panose="02040503050406030204" pitchFamily="18" charset="0"/>
                            </a:rPr>
                            <m:t>𝑥</m:t>
                          </m:r>
                        </m:e>
                        <m:sub>
                          <m:r>
                            <a:rPr lang="en-IN" sz="1600" i="1">
                              <a:latin typeface="Cambria Math" panose="02040503050406030204" pitchFamily="18" charset="0"/>
                            </a:rPr>
                            <m:t>2</m:t>
                          </m:r>
                        </m:sub>
                      </m:sSub>
                      <m:r>
                        <a:rPr lang="en-IN" sz="1600" i="1">
                          <a:latin typeface="Cambria Math" panose="02040503050406030204" pitchFamily="18" charset="0"/>
                        </a:rPr>
                        <m:t>−</m:t>
                      </m:r>
                      <m:r>
                        <a:rPr lang="en-IN" sz="1600" i="1">
                          <a:latin typeface="Cambria Math" panose="02040503050406030204" pitchFamily="18" charset="0"/>
                          <a:ea typeface="Cambria Math" panose="02040503050406030204" pitchFamily="18" charset="0"/>
                        </a:rPr>
                        <m:t>𝛾</m:t>
                      </m:r>
                      <m:r>
                        <a:rPr lang="en-IN" sz="1600" b="0" i="1" smtClean="0">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1</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𝑜𝑟</m:t>
                      </m:r>
                      <m:r>
                        <a:rPr lang="en-IN" sz="1600" b="0" i="1" smtClean="0">
                          <a:latin typeface="Cambria Math" panose="02040503050406030204" pitchFamily="18" charset="0"/>
                          <a:ea typeface="Cambria Math" panose="02040503050406030204" pitchFamily="18" charset="0"/>
                        </a:rPr>
                        <m:t> </m:t>
                      </m:r>
                      <m:sSup>
                        <m:sSupPr>
                          <m:ctrlPr>
                            <a:rPr lang="en-IN" sz="1600" b="0" i="1" smtClean="0">
                              <a:latin typeface="Cambria Math" panose="02040503050406030204" pitchFamily="18" charset="0"/>
                              <a:ea typeface="Cambria Math" panose="02040503050406030204" pitchFamily="18" charset="0"/>
                            </a:rPr>
                          </m:ctrlPr>
                        </m:sSupPr>
                        <m:e>
                          <m:r>
                            <a:rPr lang="en-IN" sz="1600" b="0" i="1" smtClean="0">
                              <a:latin typeface="Cambria Math" panose="02040503050406030204" pitchFamily="18" charset="0"/>
                              <a:ea typeface="Cambria Math" panose="02040503050406030204" pitchFamily="18" charset="0"/>
                            </a:rPr>
                            <m:t>𝑤</m:t>
                          </m:r>
                        </m:e>
                        <m:sup>
                          <m:r>
                            <a:rPr lang="en-IN" sz="1600" b="0" i="1" smtClean="0">
                              <a:latin typeface="Cambria Math" panose="02040503050406030204" pitchFamily="18" charset="0"/>
                              <a:ea typeface="Cambria Math" panose="02040503050406030204" pitchFamily="18" charset="0"/>
                            </a:rPr>
                            <m:t>𝑇</m:t>
                          </m:r>
                        </m:sup>
                      </m:sSup>
                      <m:r>
                        <a:rPr lang="en-IN" sz="1600" b="0" i="1" smtClean="0">
                          <a:latin typeface="Cambria Math" panose="02040503050406030204" pitchFamily="18" charset="0"/>
                          <a:ea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𝛾</m:t>
                      </m:r>
                      <m:r>
                        <a:rPr lang="en-IN" sz="1600" b="0" i="1" smtClean="0">
                          <a:latin typeface="Cambria Math" panose="02040503050406030204" pitchFamily="18" charset="0"/>
                          <a:ea typeface="Cambria Math" panose="02040503050406030204" pitchFamily="18" charset="0"/>
                        </a:rPr>
                        <m:t>=−1 </m:t>
                      </m:r>
                    </m:oMath>
                  </m:oMathPara>
                </a14:m>
                <a:endParaRPr lang="en-IN" sz="1600" dirty="0"/>
              </a:p>
            </p:txBody>
          </p:sp>
        </mc:Choice>
        <mc:Fallback xmlns="">
          <p:sp>
            <p:nvSpPr>
              <p:cNvPr id="7" name="TextBox 6">
                <a:extLst>
                  <a:ext uri="{FF2B5EF4-FFF2-40B4-BE49-F238E27FC236}">
                    <a16:creationId xmlns:a16="http://schemas.microsoft.com/office/drawing/2014/main" id="{A2D138E7-7FBB-6A5E-BE0C-27E9C7E8AC34}"/>
                  </a:ext>
                </a:extLst>
              </p:cNvPr>
              <p:cNvSpPr txBox="1">
                <a:spLocks noRot="1" noChangeAspect="1" noMove="1" noResize="1" noEditPoints="1" noAdjustHandles="1" noChangeArrowheads="1" noChangeShapeType="1" noTextEdit="1"/>
              </p:cNvSpPr>
              <p:nvPr/>
            </p:nvSpPr>
            <p:spPr>
              <a:xfrm>
                <a:off x="1585800" y="4411595"/>
                <a:ext cx="5972400" cy="338554"/>
              </a:xfrm>
              <a:prstGeom prst="rect">
                <a:avLst/>
              </a:prstGeom>
              <a:blipFill>
                <a:blip r:embed="rId5"/>
                <a:stretch>
                  <a:fillRect b="-3636"/>
                </a:stretch>
              </a:blipFill>
            </p:spPr>
            <p:txBody>
              <a:bodyPr/>
              <a:lstStyle/>
              <a:p>
                <a:r>
                  <a:rPr lang="en-IN">
                    <a:noFill/>
                  </a:rPr>
                  <a:t> </a:t>
                </a:r>
              </a:p>
            </p:txBody>
          </p:sp>
        </mc:Fallback>
      </mc:AlternateContent>
    </p:spTree>
    <p:extLst>
      <p:ext uri="{BB962C8B-B14F-4D97-AF65-F5344CB8AC3E}">
        <p14:creationId xmlns:p14="http://schemas.microsoft.com/office/powerpoint/2010/main" val="104858310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1518</TotalTime>
  <Words>3748</Words>
  <Application>Microsoft Office PowerPoint</Application>
  <PresentationFormat>On-screen Show (16:9)</PresentationFormat>
  <Paragraphs>393</Paragraphs>
  <Slides>50</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Didact Gothic</vt:lpstr>
      <vt:lpstr>Cambria Math</vt:lpstr>
      <vt:lpstr>Calibri</vt:lpstr>
      <vt:lpstr>Julius Sans One</vt:lpstr>
      <vt:lpstr>Gill Sans MT</vt:lpstr>
      <vt:lpstr>Questrial</vt:lpstr>
      <vt:lpstr>Wingdings</vt:lpstr>
      <vt:lpstr>Palatino Linotype</vt:lpstr>
      <vt:lpstr>Montserrat</vt:lpstr>
      <vt:lpstr>Calibri Light</vt:lpstr>
      <vt:lpstr>Minimalist Grayscale Pitch Deck by Slidesgo</vt:lpstr>
      <vt:lpstr>21MAT212 MATHEMATICS FOR INTELLIGENT SYSTEMS-4</vt:lpstr>
      <vt:lpstr>SOFT MARGIN SVM FORMULATION</vt:lpstr>
      <vt:lpstr>TEAM-6</vt:lpstr>
      <vt:lpstr>Table of contents</vt:lpstr>
      <vt:lpstr>Defining SVM</vt:lpstr>
      <vt:lpstr>PowerPoint Presentation</vt:lpstr>
      <vt:lpstr>Linear SVM vs Non-Linear SVM</vt:lpstr>
      <vt:lpstr>Deriving objective function</vt:lpstr>
      <vt:lpstr>PowerPoint Presentation</vt:lpstr>
      <vt:lpstr>PowerPoint Presentation</vt:lpstr>
      <vt:lpstr>Soft margin SVM</vt:lpstr>
      <vt:lpstr>Linearly inseparable data: - no feasible solution - optimization problem corresponding to Hard Margin Support Vector Machine unsolvable.</vt:lpstr>
      <vt:lpstr>Key Idea: allow for some slight error represented by slack variables ξ_i(ξ_i≥0).</vt:lpstr>
      <vt:lpstr>L1- SVM with soft margin</vt:lpstr>
      <vt:lpstr>Dual formulation of L1 SVM</vt:lpstr>
      <vt:lpstr>The wolfe of the problem is</vt:lpstr>
      <vt:lpstr>PowerPoint Presentation</vt:lpstr>
      <vt:lpstr>PowerPoint Presentation</vt:lpstr>
      <vt:lpstr>The dual problem is</vt:lpstr>
      <vt:lpstr>PowerPoint Presentation</vt:lpstr>
      <vt:lpstr>PowerPoint Presentation</vt:lpstr>
      <vt:lpstr>PowerPoint Presentation</vt:lpstr>
      <vt:lpstr>L2 SVM LINEAR FORM (LS SVM)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Non-linear SVM</vt:lpstr>
      <vt:lpstr>PowerPoint Presentation</vt:lpstr>
      <vt:lpstr>PowerPoint Presentation</vt:lpstr>
      <vt:lpstr>KERNEL TRICK</vt:lpstr>
      <vt:lpstr>PowerPoint Presentation</vt:lpstr>
      <vt:lpstr>Explanation of kernel trick</vt:lpstr>
      <vt:lpstr>PowerPoint Presentation</vt:lpstr>
      <vt:lpstr>PowerPoint Presentation</vt:lpstr>
      <vt:lpstr>SVM Formulation of Non-Linear Kernels with Soft Margin (L1 Norm with Bias Term)</vt:lpstr>
      <vt:lpstr>PowerPoint Presentation</vt:lpstr>
      <vt:lpstr>PowerPoint Presentation</vt:lpstr>
      <vt:lpstr>PowerPoint Presentation</vt:lpstr>
      <vt:lpstr>SVM Formulation of Non-Linear Kernels with Soft Margin (L2 Norm with Bias Term).</vt:lpstr>
      <vt:lpstr>SVM Formulation of Non-Linear Kernels with Soft Margin (L1 Norm without Bias Term).</vt:lpstr>
      <vt:lpstr>PowerPoint Presentation</vt:lpstr>
      <vt:lpstr>PowerPoint Presentation</vt:lpstr>
      <vt:lpstr>PowerPoint Presentation</vt:lpstr>
      <vt:lpstr>SVM Formulation of Non-Linear Kernels with Soft Margin (L2 Norm without Bias Term).</vt:lpstr>
      <vt:lpstr>Inference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21MAT212 MATHEMATICS FOR INTELLIGENT SYSTEMS-4</dc:title>
  <dc:creator>BK</dc:creator>
  <cp:lastModifiedBy>Bala Karthikeya</cp:lastModifiedBy>
  <cp:revision>34</cp:revision>
  <dcterms:modified xsi:type="dcterms:W3CDTF">2022-07-04T17:54:02Z</dcterms:modified>
</cp:coreProperties>
</file>